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6"/>
  </p:notesMasterIdLst>
  <p:sldIdLst>
    <p:sldId id="258" r:id="rId2"/>
    <p:sldId id="259" r:id="rId3"/>
    <p:sldId id="257" r:id="rId4"/>
    <p:sldId id="262" r:id="rId5"/>
    <p:sldId id="263" r:id="rId6"/>
    <p:sldId id="265" r:id="rId7"/>
    <p:sldId id="266" r:id="rId8"/>
    <p:sldId id="260" r:id="rId9"/>
    <p:sldId id="269" r:id="rId10"/>
    <p:sldId id="325" r:id="rId11"/>
    <p:sldId id="272" r:id="rId12"/>
    <p:sldId id="270" r:id="rId13"/>
    <p:sldId id="273" r:id="rId14"/>
    <p:sldId id="320" r:id="rId15"/>
    <p:sldId id="326" r:id="rId16"/>
    <p:sldId id="345" r:id="rId17"/>
    <p:sldId id="261" r:id="rId18"/>
    <p:sldId id="344" r:id="rId19"/>
    <p:sldId id="334" r:id="rId20"/>
    <p:sldId id="277" r:id="rId21"/>
    <p:sldId id="278" r:id="rId22"/>
    <p:sldId id="279" r:id="rId23"/>
    <p:sldId id="329" r:id="rId24"/>
    <p:sldId id="280" r:id="rId25"/>
    <p:sldId id="316" r:id="rId26"/>
    <p:sldId id="282" r:id="rId27"/>
    <p:sldId id="281" r:id="rId28"/>
    <p:sldId id="341" r:id="rId29"/>
    <p:sldId id="283" r:id="rId30"/>
    <p:sldId id="284" r:id="rId31"/>
    <p:sldId id="285" r:id="rId32"/>
    <p:sldId id="264" r:id="rId33"/>
    <p:sldId id="332" r:id="rId34"/>
    <p:sldId id="333" r:id="rId35"/>
    <p:sldId id="327" r:id="rId36"/>
    <p:sldId id="286" r:id="rId37"/>
    <p:sldId id="287" r:id="rId38"/>
    <p:sldId id="288" r:id="rId39"/>
    <p:sldId id="290" r:id="rId40"/>
    <p:sldId id="291" r:id="rId41"/>
    <p:sldId id="293" r:id="rId42"/>
    <p:sldId id="294" r:id="rId43"/>
    <p:sldId id="295" r:id="rId44"/>
    <p:sldId id="292" r:id="rId45"/>
    <p:sldId id="318" r:id="rId46"/>
    <p:sldId id="297" r:id="rId47"/>
    <p:sldId id="267" r:id="rId48"/>
    <p:sldId id="300" r:id="rId49"/>
    <p:sldId id="302" r:id="rId50"/>
    <p:sldId id="303" r:id="rId51"/>
    <p:sldId id="304" r:id="rId52"/>
    <p:sldId id="337" r:id="rId53"/>
    <p:sldId id="305" r:id="rId54"/>
    <p:sldId id="308" r:id="rId55"/>
    <p:sldId id="309" r:id="rId56"/>
    <p:sldId id="310" r:id="rId57"/>
    <p:sldId id="311" r:id="rId58"/>
    <p:sldId id="312" r:id="rId59"/>
    <p:sldId id="313" r:id="rId60"/>
    <p:sldId id="275" r:id="rId61"/>
    <p:sldId id="314" r:id="rId62"/>
    <p:sldId id="336" r:id="rId63"/>
    <p:sldId id="349" r:id="rId64"/>
    <p:sldId id="346" r:id="rId65"/>
    <p:sldId id="348" r:id="rId66"/>
    <p:sldId id="347" r:id="rId67"/>
    <p:sldId id="315" r:id="rId68"/>
    <p:sldId id="335" r:id="rId69"/>
    <p:sldId id="330" r:id="rId70"/>
    <p:sldId id="338" r:id="rId71"/>
    <p:sldId id="343" r:id="rId72"/>
    <p:sldId id="319" r:id="rId73"/>
    <p:sldId id="301" r:id="rId74"/>
    <p:sldId id="324" r:id="rId75"/>
    <p:sldId id="350" r:id="rId76"/>
    <p:sldId id="321" r:id="rId77"/>
    <p:sldId id="351" r:id="rId78"/>
    <p:sldId id="323" r:id="rId79"/>
    <p:sldId id="289" r:id="rId80"/>
    <p:sldId id="256" r:id="rId81"/>
    <p:sldId id="331" r:id="rId82"/>
    <p:sldId id="296" r:id="rId83"/>
    <p:sldId id="271" r:id="rId84"/>
    <p:sldId id="268" r:id="rId85"/>
    <p:sldId id="328" r:id="rId86"/>
    <p:sldId id="306" r:id="rId87"/>
    <p:sldId id="307" r:id="rId88"/>
    <p:sldId id="342" r:id="rId89"/>
    <p:sldId id="322" r:id="rId90"/>
    <p:sldId id="352" r:id="rId91"/>
    <p:sldId id="298" r:id="rId92"/>
    <p:sldId id="317" r:id="rId93"/>
    <p:sldId id="340" r:id="rId94"/>
    <p:sldId id="299" r:id="rId9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6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notesMaster" Target="notesMasters/notesMaster1.xml"/><Relationship Id="rId97" Type="http://schemas.openxmlformats.org/officeDocument/2006/relationships/printerSettings" Target="printerSettings/printerSettings1.bin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HL LHC</c:v>
                </c:pt>
              </c:strCache>
            </c:strRef>
          </c:tx>
          <c:spPr>
            <a:solidFill>
              <a:srgbClr val="000090">
                <a:alpha val="47000"/>
              </a:srgbClr>
            </a:solidFill>
          </c:spPr>
          <c:invertIfNegative val="0"/>
          <c:cat>
            <c:strRef>
              <c:f>Sheet1!$A$2:$A$12</c:f>
              <c:strCache>
                <c:ptCount val="11"/>
                <c:pt idx="0">
                  <c:v>bb</c:v>
                </c:pt>
                <c:pt idx="1">
                  <c:v>WW</c:v>
                </c:pt>
                <c:pt idx="2">
                  <c:v>gg</c:v>
                </c:pt>
                <c:pt idx="3">
                  <c:v>ττ</c:v>
                </c:pt>
                <c:pt idx="4">
                  <c:v>cc</c:v>
                </c:pt>
                <c:pt idx="5">
                  <c:v>ZZ</c:v>
                </c:pt>
                <c:pt idx="6">
                  <c:v>γγ</c:v>
                </c:pt>
                <c:pt idx="7">
                  <c:v>bb</c:v>
                </c:pt>
                <c:pt idx="8">
                  <c:v>WW</c:v>
                </c:pt>
                <c:pt idx="9">
                  <c:v>gg</c:v>
                </c:pt>
                <c:pt idx="10">
                  <c:v>ττ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7.0</c:v>
                </c:pt>
                <c:pt idx="1">
                  <c:v>6.0</c:v>
                </c:pt>
                <c:pt idx="2">
                  <c:v>0.0</c:v>
                </c:pt>
                <c:pt idx="3">
                  <c:v>9.0</c:v>
                </c:pt>
                <c:pt idx="4">
                  <c:v>0.0</c:v>
                </c:pt>
                <c:pt idx="5">
                  <c:v>4.5</c:v>
                </c:pt>
                <c:pt idx="6">
                  <c:v>4.5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LHeC</c:v>
                </c:pt>
              </c:strCache>
            </c:strRef>
          </c:tx>
          <c:spPr>
            <a:solidFill>
              <a:schemeClr val="accent3">
                <a:lumMod val="75000"/>
                <a:alpha val="64000"/>
              </a:schemeClr>
            </a:solidFill>
          </c:spPr>
          <c:invertIfNegative val="0"/>
          <c:cat>
            <c:strRef>
              <c:f>Sheet1!$A$2:$A$12</c:f>
              <c:strCache>
                <c:ptCount val="11"/>
                <c:pt idx="0">
                  <c:v>bb</c:v>
                </c:pt>
                <c:pt idx="1">
                  <c:v>WW</c:v>
                </c:pt>
                <c:pt idx="2">
                  <c:v>gg</c:v>
                </c:pt>
                <c:pt idx="3">
                  <c:v>ττ</c:v>
                </c:pt>
                <c:pt idx="4">
                  <c:v>cc</c:v>
                </c:pt>
                <c:pt idx="5">
                  <c:v>ZZ</c:v>
                </c:pt>
                <c:pt idx="6">
                  <c:v>γγ</c:v>
                </c:pt>
                <c:pt idx="7">
                  <c:v>bb</c:v>
                </c:pt>
                <c:pt idx="8">
                  <c:v>WW</c:v>
                </c:pt>
                <c:pt idx="9">
                  <c:v>gg</c:v>
                </c:pt>
                <c:pt idx="10">
                  <c:v>ττ</c:v>
                </c:pt>
              </c:strCache>
            </c:strRef>
          </c:cat>
          <c:val>
            <c:numRef>
              <c:f>Sheet1!$C$2:$C$12</c:f>
              <c:numCache>
                <c:formatCode>0.00</c:formatCode>
                <c:ptCount val="11"/>
                <c:pt idx="0">
                  <c:v>0.4</c:v>
                </c:pt>
                <c:pt idx="1">
                  <c:v>1.8</c:v>
                </c:pt>
                <c:pt idx="2">
                  <c:v>2.7</c:v>
                </c:pt>
                <c:pt idx="3" formatCode="General">
                  <c:v>2.5</c:v>
                </c:pt>
                <c:pt idx="4" formatCode="General">
                  <c:v>3.6</c:v>
                </c:pt>
                <c:pt idx="5" formatCode="General">
                  <c:v>5.9</c:v>
                </c:pt>
                <c:pt idx="6" formatCode="General">
                  <c:v>7.5</c:v>
                </c:pt>
                <c:pt idx="7" formatCode="General">
                  <c:v>1.16</c:v>
                </c:pt>
                <c:pt idx="8" formatCode="General">
                  <c:v>6.1</c:v>
                </c:pt>
                <c:pt idx="9" formatCode="General">
                  <c:v>7.9</c:v>
                </c:pt>
                <c:pt idx="10" formatCode="General">
                  <c:v>7.4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LHC (ep+pp)</c:v>
                </c:pt>
              </c:strCache>
            </c:strRef>
          </c:tx>
          <c:spPr>
            <a:solidFill>
              <a:srgbClr val="000090"/>
            </a:solidFill>
          </c:spPr>
          <c:invertIfNegative val="0"/>
          <c:cat>
            <c:strRef>
              <c:f>Sheet1!$A$2:$A$12</c:f>
              <c:strCache>
                <c:ptCount val="11"/>
                <c:pt idx="0">
                  <c:v>bb</c:v>
                </c:pt>
                <c:pt idx="1">
                  <c:v>WW</c:v>
                </c:pt>
                <c:pt idx="2">
                  <c:v>gg</c:v>
                </c:pt>
                <c:pt idx="3">
                  <c:v>ττ</c:v>
                </c:pt>
                <c:pt idx="4">
                  <c:v>cc</c:v>
                </c:pt>
                <c:pt idx="5">
                  <c:v>ZZ</c:v>
                </c:pt>
                <c:pt idx="6">
                  <c:v>γγ</c:v>
                </c:pt>
                <c:pt idx="7">
                  <c:v>bb</c:v>
                </c:pt>
                <c:pt idx="8">
                  <c:v>WW</c:v>
                </c:pt>
                <c:pt idx="9">
                  <c:v>gg</c:v>
                </c:pt>
                <c:pt idx="10">
                  <c:v>ττ</c:v>
                </c:pt>
              </c:strCache>
            </c:strRef>
          </c:cat>
          <c:val>
            <c:numRef>
              <c:f>Sheet1!$D$2:$D$12</c:f>
              <c:numCache>
                <c:formatCode>0.00</c:formatCode>
                <c:ptCount val="11"/>
                <c:pt idx="0">
                  <c:v>0.4</c:v>
                </c:pt>
                <c:pt idx="1">
                  <c:v>1.46</c:v>
                </c:pt>
                <c:pt idx="2">
                  <c:v>2.7</c:v>
                </c:pt>
                <c:pt idx="3" formatCode="General">
                  <c:v>2.35</c:v>
                </c:pt>
                <c:pt idx="4" formatCode="General">
                  <c:v>3.6</c:v>
                </c:pt>
                <c:pt idx="5" formatCode="General">
                  <c:v>3.6</c:v>
                </c:pt>
                <c:pt idx="6" formatCode="General">
                  <c:v>1.9</c:v>
                </c:pt>
                <c:pt idx="7" formatCode="General">
                  <c:v>0.0</c:v>
                </c:pt>
                <c:pt idx="8" formatCode="General">
                  <c:v>0.0</c:v>
                </c:pt>
                <c:pt idx="9" formatCode="General">
                  <c:v>0.0</c:v>
                </c:pt>
                <c:pt idx="10" formatCode="General">
                  <c:v>0.0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FCCeh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Sheet1!$A$2:$A$12</c:f>
              <c:strCache>
                <c:ptCount val="11"/>
                <c:pt idx="0">
                  <c:v>bb</c:v>
                </c:pt>
                <c:pt idx="1">
                  <c:v>WW</c:v>
                </c:pt>
                <c:pt idx="2">
                  <c:v>gg</c:v>
                </c:pt>
                <c:pt idx="3">
                  <c:v>ττ</c:v>
                </c:pt>
                <c:pt idx="4">
                  <c:v>cc</c:v>
                </c:pt>
                <c:pt idx="5">
                  <c:v>ZZ</c:v>
                </c:pt>
                <c:pt idx="6">
                  <c:v>γγ</c:v>
                </c:pt>
                <c:pt idx="7">
                  <c:v>bb</c:v>
                </c:pt>
                <c:pt idx="8">
                  <c:v>WW</c:v>
                </c:pt>
                <c:pt idx="9">
                  <c:v>gg</c:v>
                </c:pt>
                <c:pt idx="10">
                  <c:v>ττ</c:v>
                </c:pt>
              </c:strCache>
            </c:str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0.13</c:v>
                </c:pt>
                <c:pt idx="1">
                  <c:v>0.61</c:v>
                </c:pt>
                <c:pt idx="2">
                  <c:v>0.89</c:v>
                </c:pt>
                <c:pt idx="3">
                  <c:v>0.83</c:v>
                </c:pt>
                <c:pt idx="4">
                  <c:v>1.18</c:v>
                </c:pt>
                <c:pt idx="5">
                  <c:v>1.97</c:v>
                </c:pt>
                <c:pt idx="6">
                  <c:v>2.37</c:v>
                </c:pt>
                <c:pt idx="7">
                  <c:v>0.34</c:v>
                </c:pt>
                <c:pt idx="8">
                  <c:v>1.75</c:v>
                </c:pt>
                <c:pt idx="9">
                  <c:v>2.29</c:v>
                </c:pt>
                <c:pt idx="10">
                  <c:v>2.14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3105000"/>
        <c:axId val="-2123107288"/>
      </c:barChart>
      <c:catAx>
        <c:axId val="-2123105000"/>
        <c:scaling>
          <c:orientation val="minMax"/>
        </c:scaling>
        <c:delete val="0"/>
        <c:axPos val="b"/>
        <c:majorTickMark val="out"/>
        <c:minorTickMark val="none"/>
        <c:tickLblPos val="nextTo"/>
        <c:crossAx val="-2123107288"/>
        <c:crosses val="autoZero"/>
        <c:auto val="1"/>
        <c:lblAlgn val="ctr"/>
        <c:lblOffset val="100"/>
        <c:noMultiLvlLbl val="0"/>
      </c:catAx>
      <c:valAx>
        <c:axId val="-21231072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231050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LHeC</c:v>
                </c:pt>
              </c:strCache>
            </c:strRef>
          </c:tx>
          <c:spPr>
            <a:solidFill>
              <a:srgbClr val="000090">
                <a:alpha val="48000"/>
              </a:srgbClr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bb</c:v>
                </c:pt>
                <c:pt idx="1">
                  <c:v>WW</c:v>
                </c:pt>
                <c:pt idx="2">
                  <c:v>gg</c:v>
                </c:pt>
                <c:pt idx="3">
                  <c:v>ττ</c:v>
                </c:pt>
                <c:pt idx="4">
                  <c:v>cc</c:v>
                </c:pt>
                <c:pt idx="5">
                  <c:v>ZZ</c:v>
                </c:pt>
                <c:pt idx="6">
                  <c:v>γγ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0.89</c:v>
                </c:pt>
                <c:pt idx="1">
                  <c:v>0.81</c:v>
                </c:pt>
                <c:pt idx="2">
                  <c:v>2.7</c:v>
                </c:pt>
                <c:pt idx="3">
                  <c:v>2.5</c:v>
                </c:pt>
                <c:pt idx="4">
                  <c:v>3.5</c:v>
                </c:pt>
                <c:pt idx="5">
                  <c:v>1.3</c:v>
                </c:pt>
                <c:pt idx="6">
                  <c:v>6.6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 LHeC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bb</c:v>
                </c:pt>
                <c:pt idx="1">
                  <c:v>WW</c:v>
                </c:pt>
                <c:pt idx="2">
                  <c:v>gg</c:v>
                </c:pt>
                <c:pt idx="3">
                  <c:v>ττ</c:v>
                </c:pt>
                <c:pt idx="4">
                  <c:v>cc</c:v>
                </c:pt>
                <c:pt idx="5">
                  <c:v>ZZ</c:v>
                </c:pt>
                <c:pt idx="6">
                  <c:v>γγ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0.54</c:v>
                </c:pt>
                <c:pt idx="1">
                  <c:v>0.55</c:v>
                </c:pt>
                <c:pt idx="2">
                  <c:v>1.4</c:v>
                </c:pt>
                <c:pt idx="3">
                  <c:v>1.3</c:v>
                </c:pt>
                <c:pt idx="4">
                  <c:v>1.8</c:v>
                </c:pt>
                <c:pt idx="5">
                  <c:v>0.7</c:v>
                </c:pt>
                <c:pt idx="6">
                  <c:v>3.3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FCC-eh</c:v>
                </c:pt>
              </c:strCache>
            </c:strRef>
          </c:tx>
          <c:spPr>
            <a:solidFill>
              <a:srgbClr val="008000">
                <a:alpha val="50000"/>
              </a:srgbClr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bb</c:v>
                </c:pt>
                <c:pt idx="1">
                  <c:v>WW</c:v>
                </c:pt>
                <c:pt idx="2">
                  <c:v>gg</c:v>
                </c:pt>
                <c:pt idx="3">
                  <c:v>ττ</c:v>
                </c:pt>
                <c:pt idx="4">
                  <c:v>cc</c:v>
                </c:pt>
                <c:pt idx="5">
                  <c:v>ZZ</c:v>
                </c:pt>
                <c:pt idx="6">
                  <c:v>γγ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0.48</c:v>
                </c:pt>
                <c:pt idx="1">
                  <c:v>0.47</c:v>
                </c:pt>
                <c:pt idx="2">
                  <c:v>0.96</c:v>
                </c:pt>
                <c:pt idx="3">
                  <c:v>0.87</c:v>
                </c:pt>
                <c:pt idx="4">
                  <c:v>1.2</c:v>
                </c:pt>
                <c:pt idx="5">
                  <c:v>0.56</c:v>
                </c:pt>
                <c:pt idx="6">
                  <c:v>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3182136"/>
        <c:axId val="-2123187688"/>
      </c:barChart>
      <c:catAx>
        <c:axId val="-2123182136"/>
        <c:scaling>
          <c:orientation val="minMax"/>
        </c:scaling>
        <c:delete val="0"/>
        <c:axPos val="b"/>
        <c:majorTickMark val="out"/>
        <c:minorTickMark val="none"/>
        <c:tickLblPos val="nextTo"/>
        <c:crossAx val="-2123187688"/>
        <c:crosses val="autoZero"/>
        <c:auto val="1"/>
        <c:lblAlgn val="ctr"/>
        <c:lblOffset val="100"/>
        <c:noMultiLvlLbl val="0"/>
      </c:catAx>
      <c:valAx>
        <c:axId val="-2123187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231821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D8334-6863-C34D-8C75-3DBD31119150}" type="datetimeFigureOut">
              <a:rPr lang="en-US" smtClean="0"/>
              <a:t>26.03.18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976CB-F1E9-614E-BA05-5D35E43C9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64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9976DD-05B9-C641-B2BF-DBA3AB2528F6}" type="slidenum">
              <a:rPr lang="en-US"/>
              <a:pPr/>
              <a:t>18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C19F-F89B-EB4A-AEC5-5E5C39AD2103}" type="datetimeFigureOut">
              <a:rPr lang="en-US" smtClean="0"/>
              <a:t>26.03.18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53D5-0037-3F43-BC18-A1DCF419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30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C19F-F89B-EB4A-AEC5-5E5C39AD2103}" type="datetimeFigureOut">
              <a:rPr lang="en-US" smtClean="0"/>
              <a:t>26.03.18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53D5-0037-3F43-BC18-A1DCF419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24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C19F-F89B-EB4A-AEC5-5E5C39AD2103}" type="datetimeFigureOut">
              <a:rPr lang="en-US" smtClean="0"/>
              <a:t>26.03.18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53D5-0037-3F43-BC18-A1DCF419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75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190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097035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C19F-F89B-EB4A-AEC5-5E5C39AD2103}" type="datetimeFigureOut">
              <a:rPr lang="en-US" smtClean="0"/>
              <a:t>26.03.18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53D5-0037-3F43-BC18-A1DCF419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31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C19F-F89B-EB4A-AEC5-5E5C39AD2103}" type="datetimeFigureOut">
              <a:rPr lang="en-US" smtClean="0"/>
              <a:t>26.03.18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53D5-0037-3F43-BC18-A1DCF419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4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C19F-F89B-EB4A-AEC5-5E5C39AD2103}" type="datetimeFigureOut">
              <a:rPr lang="en-US" smtClean="0"/>
              <a:t>26.03.18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53D5-0037-3F43-BC18-A1DCF419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C19F-F89B-EB4A-AEC5-5E5C39AD2103}" type="datetimeFigureOut">
              <a:rPr lang="en-US" smtClean="0"/>
              <a:t>26.03.18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53D5-0037-3F43-BC18-A1DCF419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0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C19F-F89B-EB4A-AEC5-5E5C39AD2103}" type="datetimeFigureOut">
              <a:rPr lang="en-US" smtClean="0"/>
              <a:t>26.03.18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53D5-0037-3F43-BC18-A1DCF419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96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C19F-F89B-EB4A-AEC5-5E5C39AD2103}" type="datetimeFigureOut">
              <a:rPr lang="en-US" smtClean="0"/>
              <a:t>26.03.18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53D5-0037-3F43-BC18-A1DCF419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C19F-F89B-EB4A-AEC5-5E5C39AD2103}" type="datetimeFigureOut">
              <a:rPr lang="en-US" smtClean="0"/>
              <a:t>26.03.18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53D5-0037-3F43-BC18-A1DCF419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3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C19F-F89B-EB4A-AEC5-5E5C39AD2103}" type="datetimeFigureOut">
              <a:rPr lang="en-US" smtClean="0"/>
              <a:t>26.03.18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53D5-0037-3F43-BC18-A1DCF419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87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DC19F-F89B-EB4A-AEC5-5E5C39AD2103}" type="datetimeFigureOut">
              <a:rPr lang="en-US" smtClean="0"/>
              <a:t>26.03.18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153D5-0037-3F43-BC18-A1DCF419A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7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hyperlink" Target="http://lhec.web.cern.ch" TargetMode="External"/><Relationship Id="rId7" Type="http://schemas.openxmlformats.org/officeDocument/2006/relationships/oleObject" Target="../embeddings/oleObject1.bin"/><Relationship Id="rId8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hyperlink" Target="http://lhec.web.cern.ch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3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emf"/><Relationship Id="rId3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hyperlink" Target="https://indico.cern.ch/event/680603/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0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4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7.png"/><Relationship Id="rId3" Type="http://schemas.openxmlformats.org/officeDocument/2006/relationships/image" Target="../media/image118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0.emf"/><Relationship Id="rId3" Type="http://schemas.openxmlformats.org/officeDocument/2006/relationships/image" Target="../media/image121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9.png"/><Relationship Id="rId3" Type="http://schemas.openxmlformats.org/officeDocument/2006/relationships/image" Target="../media/image13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7741"/>
            <a:ext cx="7772400" cy="85952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Electrons for the LHC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7700" y="1830885"/>
            <a:ext cx="110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Max Klein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7994" y="6293562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Seminar at </a:t>
            </a:r>
            <a:r>
              <a:rPr lang="en-US" dirty="0" err="1" smtClean="0"/>
              <a:t>Saclay</a:t>
            </a:r>
            <a:r>
              <a:rPr lang="en-US" dirty="0" smtClean="0"/>
              <a:t>, </a:t>
            </a:r>
            <a:r>
              <a:rPr lang="en-US" dirty="0" smtClean="0"/>
              <a:t>26.03.2018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32547" y="2928228"/>
            <a:ext cx="16486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90"/>
                </a:solidFill>
              </a:rPr>
              <a:t>DIS</a:t>
            </a:r>
          </a:p>
          <a:p>
            <a:pPr algn="ctr"/>
            <a:r>
              <a:rPr lang="en-US" sz="2800" dirty="0" smtClean="0">
                <a:solidFill>
                  <a:srgbClr val="000090"/>
                </a:solidFill>
              </a:rPr>
              <a:t>CDR</a:t>
            </a:r>
          </a:p>
          <a:p>
            <a:pPr algn="ctr"/>
            <a:r>
              <a:rPr lang="en-US" sz="2800" dirty="0" smtClean="0">
                <a:solidFill>
                  <a:srgbClr val="000090"/>
                </a:solidFill>
              </a:rPr>
              <a:t>LHC</a:t>
            </a:r>
            <a:endParaRPr lang="en-US" sz="2800" dirty="0">
              <a:solidFill>
                <a:srgbClr val="00009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90"/>
                </a:solidFill>
              </a:rPr>
              <a:t>Physics</a:t>
            </a:r>
          </a:p>
          <a:p>
            <a:pPr algn="ctr"/>
            <a:r>
              <a:rPr lang="en-US" sz="2800" dirty="0" smtClean="0">
                <a:solidFill>
                  <a:srgbClr val="000090"/>
                </a:solidFill>
              </a:rPr>
              <a:t>PERLE</a:t>
            </a:r>
            <a:endParaRPr lang="en-US" sz="2800" dirty="0">
              <a:solidFill>
                <a:srgbClr val="00009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90"/>
                </a:solidFill>
              </a:rPr>
              <a:t>Detector+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560" y="3591285"/>
            <a:ext cx="1181415" cy="728595"/>
          </a:xfrm>
          <a:prstGeom prst="rect">
            <a:avLst/>
          </a:prstGeom>
        </p:spPr>
      </p:pic>
      <p:pic>
        <p:nvPicPr>
          <p:cNvPr id="8" name="Picture 7" descr="liv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285" y="2320577"/>
            <a:ext cx="1302397" cy="327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200" y="3934272"/>
            <a:ext cx="795732" cy="12718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48729" y="4711165"/>
            <a:ext cx="2418601" cy="923330"/>
          </a:xfrm>
          <a:prstGeom prst="rect">
            <a:avLst/>
          </a:prstGeom>
          <a:noFill/>
          <a:ln w="19050">
            <a:solidFill>
              <a:srgbClr val="AC9F6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lhec.web.cern.ch</a:t>
            </a:r>
            <a:endParaRPr lang="en-US" dirty="0" smtClean="0"/>
          </a:p>
          <a:p>
            <a:r>
              <a:rPr lang="en-US" dirty="0" smtClean="0"/>
              <a:t>CDR 2012, Update 2018</a:t>
            </a:r>
          </a:p>
          <a:p>
            <a:r>
              <a:rPr lang="en-US" dirty="0" err="1"/>
              <a:t>e</a:t>
            </a:r>
            <a:r>
              <a:rPr lang="en-US" dirty="0" err="1" smtClean="0"/>
              <a:t>p</a:t>
            </a:r>
            <a:r>
              <a:rPr lang="en-US" dirty="0" smtClean="0"/>
              <a:t> (and </a:t>
            </a:r>
            <a:r>
              <a:rPr lang="en-US" dirty="0" err="1" smtClean="0"/>
              <a:t>eA</a:t>
            </a:r>
            <a:r>
              <a:rPr lang="en-US" dirty="0" smtClean="0"/>
              <a:t>) at the LHC</a:t>
            </a:r>
            <a:endParaRPr lang="en-US" dirty="0"/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0138844"/>
              </p:ext>
            </p:extLst>
          </p:nvPr>
        </p:nvGraphicFramePr>
        <p:xfrm>
          <a:off x="553986" y="5261913"/>
          <a:ext cx="769429" cy="60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CorelPhotoPaint.Image.10" r:id="rId7" imgW="193319" imgH="140759" progId="CorelPhotoPaint.Image.10">
                  <p:embed/>
                </p:oleObj>
              </mc:Choice>
              <mc:Fallback>
                <p:oleObj name="CorelPhotoPaint.Image.10" r:id="rId7" imgW="193319" imgH="140759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contras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986" y="5261913"/>
                        <a:ext cx="769429" cy="6082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60578" y="1069678"/>
            <a:ext cx="683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 Deep Inelastic Lepton-Hadron Scattering at the Energy Frontier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40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28" y="177800"/>
            <a:ext cx="8665667" cy="61401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379" y="6317911"/>
            <a:ext cx="829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CDR: Default configuration, 60 </a:t>
            </a:r>
            <a:r>
              <a:rPr lang="en-US" dirty="0" err="1" smtClean="0"/>
              <a:t>GeV</a:t>
            </a:r>
            <a:r>
              <a:rPr lang="en-US" dirty="0" smtClean="0"/>
              <a:t>, 3 passes, 720 MHz, synchronous </a:t>
            </a:r>
            <a:r>
              <a:rPr lang="en-US" dirty="0" err="1" smtClean="0"/>
              <a:t>ep+pp</a:t>
            </a:r>
            <a:r>
              <a:rPr lang="en-US" dirty="0" smtClean="0"/>
              <a:t>,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ep</a:t>
            </a:r>
            <a:r>
              <a:rPr lang="en-US" dirty="0" smtClean="0"/>
              <a:t>=10</a:t>
            </a:r>
            <a:r>
              <a:rPr lang="en-US" baseline="30000" dirty="0" smtClean="0"/>
              <a:t>33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80598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75" y="2573305"/>
            <a:ext cx="8313102" cy="3745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53" y="289317"/>
            <a:ext cx="8131663" cy="2382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356734"/>
            <a:ext cx="874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CDR: VERY detailed design of the </a:t>
            </a:r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Linac</a:t>
            </a:r>
            <a:r>
              <a:rPr lang="en-US" b="1" dirty="0" smtClean="0">
                <a:solidFill>
                  <a:srgbClr val="000090"/>
                </a:solidFill>
              </a:rPr>
              <a:t> (and Ring) </a:t>
            </a:r>
            <a:r>
              <a:rPr lang="mr-IN" b="1" dirty="0" smtClean="0">
                <a:solidFill>
                  <a:srgbClr val="000090"/>
                </a:solidFill>
              </a:rPr>
              <a:t>–</a:t>
            </a:r>
            <a:r>
              <a:rPr lang="en-US" b="1" dirty="0" smtClean="0">
                <a:solidFill>
                  <a:srgbClr val="000090"/>
                </a:solidFill>
              </a:rPr>
              <a:t> Ring Collider, + components, CE..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38848" y="899699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Performance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20251" y="2011092"/>
            <a:ext cx="1956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Interaction Region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6828" y="2875509"/>
            <a:ext cx="79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Optics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6828" y="3881055"/>
            <a:ext cx="58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Ions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41629" y="4745471"/>
            <a:ext cx="223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Polarisation</a:t>
            </a:r>
            <a:r>
              <a:rPr lang="en-US" b="1" dirty="0" smtClean="0">
                <a:solidFill>
                  <a:srgbClr val="000090"/>
                </a:solidFill>
              </a:rPr>
              <a:t> (80-90%)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5708" y="5398194"/>
            <a:ext cx="1082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Positrons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3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791" y="436255"/>
            <a:ext cx="1181415" cy="72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0" y="1491131"/>
            <a:ext cx="8916940" cy="39071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12461" y="5434873"/>
            <a:ext cx="3626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>
                    <a:lumMod val="50000"/>
                  </a:schemeClr>
                </a:solidFill>
              </a:rPr>
              <a:t>LHeC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 Study group and CDR authors 2014</a:t>
            </a: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398" y="5942006"/>
            <a:ext cx="3171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 “you never walk alone”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398" y="430321"/>
            <a:ext cx="2417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http://lhec.web.cern.ch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6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3287"/>
            <a:ext cx="7772400" cy="85297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Physics Overview - CDR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0"/>
            <a:ext cx="9144000" cy="4056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2794" y="5798510"/>
            <a:ext cx="8315097" cy="64633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: 20 times 1/x and Q</a:t>
            </a:r>
            <a:r>
              <a:rPr lang="en-US" baseline="30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 and 100-1000 times luminosity as compared to HERA</a:t>
            </a:r>
          </a:p>
          <a:p>
            <a:r>
              <a:rPr lang="en-US" b="1" dirty="0" smtClean="0">
                <a:solidFill>
                  <a:srgbClr val="000090"/>
                </a:solidFill>
                <a:sym typeface="Wingdings"/>
              </a:rPr>
              <a:t> Very rich </a:t>
            </a:r>
            <a:r>
              <a:rPr lang="en-US" b="1" dirty="0" err="1" smtClean="0">
                <a:solidFill>
                  <a:srgbClr val="000090"/>
                </a:solidFill>
                <a:sym typeface="Wingdings"/>
              </a:rPr>
              <a:t>programme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 on DIS, ions, Higgs and new physics in much extended range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0721" y="966472"/>
            <a:ext cx="296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LHeC</a:t>
            </a:r>
            <a:r>
              <a:rPr lang="en-US" sz="1400" dirty="0" smtClean="0"/>
              <a:t> Note 2012-004, arXiv:1211.5102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2571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2" y="60655"/>
            <a:ext cx="4675144" cy="674654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Strong Coupling Constant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81" y="312729"/>
            <a:ext cx="2642034" cy="23824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159" y="2801459"/>
            <a:ext cx="28302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Uncertainty on Higgs cross section</a:t>
            </a:r>
            <a:endParaRPr lang="en-US" sz="1400" dirty="0" smtClean="0"/>
          </a:p>
          <a:p>
            <a:r>
              <a:rPr lang="en-US" sz="1400" dirty="0" smtClean="0"/>
              <a:t>Giulia </a:t>
            </a:r>
            <a:r>
              <a:rPr lang="en-US" sz="1400" dirty="0" err="1" smtClean="0"/>
              <a:t>Zanderighi</a:t>
            </a:r>
            <a:r>
              <a:rPr lang="en-US" sz="1400" dirty="0" smtClean="0"/>
              <a:t>, Vietnam 9/16,</a:t>
            </a:r>
          </a:p>
          <a:p>
            <a:r>
              <a:rPr lang="en-US" sz="1400" dirty="0"/>
              <a:t>f</a:t>
            </a:r>
            <a:r>
              <a:rPr lang="en-US" sz="1400" dirty="0" smtClean="0"/>
              <a:t>rom </a:t>
            </a:r>
            <a:r>
              <a:rPr lang="en-US" sz="1400" dirty="0" err="1" smtClean="0"/>
              <a:t>C.Anastasiou</a:t>
            </a:r>
            <a:r>
              <a:rPr lang="en-US" sz="1400" dirty="0" smtClean="0"/>
              <a:t> et al, 1602.00695</a:t>
            </a:r>
          </a:p>
          <a:p>
            <a:r>
              <a:rPr lang="en-US" sz="1400" dirty="0"/>
              <a:t>w</a:t>
            </a:r>
            <a:r>
              <a:rPr lang="en-US" sz="1400" dirty="0" smtClean="0"/>
              <a:t>ho also discuss the ABM </a:t>
            </a:r>
            <a:r>
              <a:rPr lang="en-US" sz="1400" dirty="0" err="1" smtClean="0"/>
              <a:t>alpha_s</a:t>
            </a:r>
            <a:r>
              <a:rPr lang="en-US" sz="1400" dirty="0" smtClean="0"/>
              <a:t>.. </a:t>
            </a:r>
            <a:endParaRPr lang="en-US" sz="14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143059" y="859064"/>
            <a:ext cx="468608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  <a:sym typeface="Symbol" charset="2"/>
              </a:rPr>
              <a:t>- </a:t>
            </a:r>
            <a:r>
              <a:rPr lang="en-US" b="1" baseline="-25000" dirty="0">
                <a:solidFill>
                  <a:srgbClr val="000090"/>
                </a:solidFill>
                <a:latin typeface="+mj-lt"/>
                <a:cs typeface="Baskerville"/>
                <a:sym typeface="Symbol" charset="2"/>
              </a:rPr>
              <a:t>s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  <a:sym typeface="Symbol" charset="2"/>
              </a:rPr>
              <a:t> 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</a:rPr>
              <a:t>least known of coupling constants </a:t>
            </a:r>
          </a:p>
          <a:p>
            <a:r>
              <a:rPr lang="en-US" sz="1600" b="1" dirty="0">
                <a:solidFill>
                  <a:srgbClr val="FF0000"/>
                </a:solidFill>
                <a:latin typeface="+mj-lt"/>
                <a:cs typeface="Baskerville"/>
              </a:rPr>
              <a:t>Grand Unification predictions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Baskerville"/>
              </a:rPr>
              <a:t>need smaller </a:t>
            </a:r>
            <a:r>
              <a:rPr lang="en-US" sz="1600" b="1" dirty="0">
                <a:solidFill>
                  <a:srgbClr val="FF0000"/>
                </a:solidFill>
                <a:latin typeface="+mj-lt"/>
                <a:cs typeface="Baskerville"/>
                <a:sym typeface="Symbol" charset="2"/>
              </a:rPr>
              <a:t></a:t>
            </a:r>
            <a:r>
              <a:rPr lang="en-US" sz="1600" b="1" baseline="-25000" dirty="0">
                <a:solidFill>
                  <a:srgbClr val="FF0000"/>
                </a:solidFill>
                <a:latin typeface="+mj-lt"/>
                <a:cs typeface="Baskerville"/>
                <a:sym typeface="Symbol" charset="2"/>
              </a:rPr>
              <a:t>s</a:t>
            </a:r>
            <a:r>
              <a:rPr lang="en-US" sz="1600" b="1" dirty="0">
                <a:solidFill>
                  <a:srgbClr val="FF0000"/>
                </a:solidFill>
                <a:latin typeface="+mj-lt"/>
                <a:cs typeface="Baskerville"/>
              </a:rPr>
              <a:t> </a:t>
            </a:r>
          </a:p>
          <a:p>
            <a:endParaRPr lang="en-US" sz="1600" b="1" dirty="0">
              <a:solidFill>
                <a:srgbClr val="000090"/>
              </a:solidFill>
              <a:latin typeface="+mj-lt"/>
              <a:cs typeface="Baskerville"/>
            </a:endParaRPr>
          </a:p>
          <a:p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- Is </a:t>
            </a:r>
            <a:r>
              <a:rPr lang="en-US" b="1" dirty="0">
                <a:solidFill>
                  <a:srgbClr val="000090"/>
                </a:solidFill>
                <a:cs typeface="Baskerville"/>
                <a:sym typeface="Symbol" charset="2"/>
              </a:rPr>
              <a:t></a:t>
            </a:r>
            <a:r>
              <a:rPr lang="en-US" b="1" baseline="-25000" dirty="0" smtClean="0">
                <a:solidFill>
                  <a:srgbClr val="000090"/>
                </a:solidFill>
                <a:cs typeface="Baskerville"/>
                <a:sym typeface="Symbol" charset="2"/>
              </a:rPr>
              <a:t>s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(DIS) lower 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</a:rPr>
              <a:t>than world 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average (?)</a:t>
            </a:r>
          </a:p>
          <a:p>
            <a:endParaRPr lang="en-US" sz="1400" b="1" dirty="0">
              <a:latin typeface="+mj-lt"/>
              <a:cs typeface="Baskerville"/>
            </a:endParaRPr>
          </a:p>
          <a:p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- </a:t>
            </a:r>
            <a:r>
              <a:rPr lang="en-US" b="1" dirty="0" err="1" smtClean="0">
                <a:solidFill>
                  <a:srgbClr val="000090"/>
                </a:solidFill>
                <a:latin typeface="+mj-lt"/>
                <a:cs typeface="Baskerville"/>
              </a:rPr>
              <a:t>LHeC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</a:rPr>
              <a:t>: per mille 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 - independent 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</a:rPr>
              <a:t>of 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BCDMS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</a:rPr>
              <a:t>!</a:t>
            </a:r>
            <a:endParaRPr lang="en-US" b="1" dirty="0" smtClean="0">
              <a:solidFill>
                <a:srgbClr val="000090"/>
              </a:solidFill>
              <a:latin typeface="+mj-lt"/>
              <a:cs typeface="Baskerville"/>
            </a:endParaRPr>
          </a:p>
          <a:p>
            <a:endParaRPr lang="en-US" b="1" dirty="0">
              <a:solidFill>
                <a:srgbClr val="000090"/>
              </a:solidFill>
              <a:latin typeface="+mj-lt"/>
              <a:cs typeface="Baskerville"/>
            </a:endParaRPr>
          </a:p>
          <a:p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- High precision from inclusive data – </a:t>
            </a:r>
            <a:r>
              <a:rPr lang="en-US" b="1" dirty="0">
                <a:solidFill>
                  <a:srgbClr val="000090"/>
                </a:solidFill>
                <a:cs typeface="Baskerville"/>
                <a:sym typeface="Symbol" charset="2"/>
              </a:rPr>
              <a:t></a:t>
            </a:r>
            <a:r>
              <a:rPr lang="en-US" b="1" baseline="-25000" dirty="0" smtClean="0">
                <a:solidFill>
                  <a:srgbClr val="000090"/>
                </a:solidFill>
                <a:cs typeface="Baskerville"/>
                <a:sym typeface="Symbol" charset="2"/>
              </a:rPr>
              <a:t>s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  <a:sym typeface="Symbol" charset="2"/>
              </a:rPr>
              <a:t>(j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ets)??</a:t>
            </a:r>
            <a:endParaRPr lang="en-US" b="1" dirty="0">
              <a:solidFill>
                <a:srgbClr val="000090"/>
              </a:solidFill>
              <a:latin typeface="+mj-lt"/>
              <a:cs typeface="Baskerville"/>
            </a:endParaRPr>
          </a:p>
          <a:p>
            <a:endParaRPr lang="en-US" sz="1400" b="1" dirty="0">
              <a:solidFill>
                <a:srgbClr val="FF0000"/>
              </a:solidFill>
              <a:latin typeface="+mj-lt"/>
              <a:cs typeface="Baskerville"/>
              <a:sym typeface="Wingdings"/>
            </a:endParaRPr>
          </a:p>
          <a:p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  <a:sym typeface="Wingdings"/>
              </a:rPr>
              <a:t>- Challenge lattice QCD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Baskerville"/>
              <a:sym typeface="Wingding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592" y="4110439"/>
            <a:ext cx="5298841" cy="2479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48668" y="3810000"/>
            <a:ext cx="477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r>
              <a:rPr lang="en-US" dirty="0" smtClean="0"/>
              <a:t> simulation, NC+CC inclusive, total </a:t>
            </a:r>
            <a:r>
              <a:rPr lang="en-US" dirty="0" err="1" smtClean="0"/>
              <a:t>exp</a:t>
            </a:r>
            <a:r>
              <a:rPr lang="en-US" dirty="0" smtClean="0"/>
              <a:t> error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43" y="3711223"/>
            <a:ext cx="2902940" cy="30066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7" y="4110439"/>
            <a:ext cx="285263" cy="5603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551316" y="5590822"/>
            <a:ext cx="1473200" cy="292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2557" y="5602110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PDG</a:t>
            </a:r>
          </a:p>
          <a:p>
            <a:r>
              <a:rPr lang="en-US" sz="1400" b="1" dirty="0" err="1" smtClean="0"/>
              <a:t>LHeC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45201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III LHC Physics</a:t>
            </a:r>
            <a:endParaRPr lang="en-US" sz="3200" dirty="0"/>
          </a:p>
        </p:txBody>
      </p:sp>
      <p:pic>
        <p:nvPicPr>
          <p:cNvPr id="3" name="Picture 7" descr="asterix-colli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5890" b="1483"/>
          <a:stretch>
            <a:fillRect/>
          </a:stretch>
        </p:blipFill>
        <p:spPr bwMode="auto">
          <a:xfrm>
            <a:off x="1109418" y="1693004"/>
            <a:ext cx="6878960" cy="262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21611" y="989730"/>
            <a:ext cx="6865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Superb LHC performance, reliable detectors and great experimental art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6079" y="4899158"/>
            <a:ext cx="722505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2000 LHC papers published (ATLAS 100/year). No BSM Physics observed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Discovery of the Higgs Boson (Mass to </a:t>
            </a:r>
            <a:r>
              <a:rPr lang="en-US" dirty="0" err="1" smtClean="0"/>
              <a:t>W,Z,fermions</a:t>
            </a:r>
            <a:r>
              <a:rPr lang="en-US" dirty="0"/>
              <a:t> </a:t>
            </a:r>
            <a:r>
              <a:rPr lang="en-US" dirty="0" smtClean="0"/>
              <a:t>+ portal to BSM??)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Surprisingly high precision (e.g. ATLAS </a:t>
            </a:r>
            <a:r>
              <a:rPr lang="en-US" dirty="0" err="1" smtClean="0"/>
              <a:t>Wmass</a:t>
            </a:r>
            <a:r>
              <a:rPr lang="en-US" dirty="0" smtClean="0"/>
              <a:t> to 19 MeV </a:t>
            </a:r>
            <a:r>
              <a:rPr lang="en-US" dirty="0" smtClean="0">
                <a:sym typeface="Wingdings"/>
              </a:rPr>
              <a:t> 0.02%)</a:t>
            </a:r>
          </a:p>
          <a:p>
            <a:pPr marL="285750" indent="-285750">
              <a:buFontTx/>
              <a:buChar char="-"/>
            </a:pPr>
            <a:endParaRPr lang="en-US" dirty="0">
              <a:sym typeface="Wingdings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ym typeface="Wingdings"/>
              </a:rPr>
              <a:t>The LHC exploits the large majority of HEP physicists, ATLAS: 1200 PhD’s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ym typeface="Wingdings"/>
              </a:rPr>
              <a:t>Programme</a:t>
            </a:r>
            <a:r>
              <a:rPr lang="en-US" dirty="0" smtClean="0">
                <a:sym typeface="Wingdings"/>
              </a:rPr>
              <a:t> HL LHC to operate until about/almost 2040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18506" y="4333435"/>
            <a:ext cx="625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French artist’s view on LHC physics </a:t>
            </a:r>
            <a:r>
              <a:rPr lang="mr-IN" dirty="0" smtClean="0">
                <a:solidFill>
                  <a:schemeClr val="bg1">
                    <a:lumMod val="65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pileup at HL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HC 140-200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60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16"/>
            <a:ext cx="8229600" cy="69935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Extended Search </a:t>
            </a:r>
            <a:r>
              <a:rPr lang="en-US" sz="3200" dirty="0" err="1" smtClean="0">
                <a:solidFill>
                  <a:srgbClr val="000090"/>
                </a:solidFill>
              </a:rPr>
              <a:t>Programme</a:t>
            </a:r>
            <a:r>
              <a:rPr lang="en-US" sz="3200" dirty="0" smtClean="0">
                <a:solidFill>
                  <a:srgbClr val="000090"/>
                </a:solidFill>
              </a:rPr>
              <a:t> (SUSY?)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4" name="Shape 540"/>
          <p:cNvSpPr/>
          <p:nvPr/>
        </p:nvSpPr>
        <p:spPr>
          <a:xfrm>
            <a:off x="695794" y="4244538"/>
            <a:ext cx="2657710" cy="1665046"/>
          </a:xfrm>
          <a:prstGeom prst="roundRect">
            <a:avLst>
              <a:gd name="adj" fmla="val 6823"/>
            </a:avLst>
          </a:prstGeom>
          <a:solidFill>
            <a:schemeClr val="accent1">
              <a:lumMod val="60000"/>
              <a:lumOff val="40000"/>
              <a:alpha val="23000"/>
            </a:schemeClr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spcBef>
                <a:spcPts val="600"/>
              </a:spcBef>
              <a:defRPr sz="1800"/>
            </a:pPr>
            <a:r>
              <a:rPr sz="1600" dirty="0">
                <a:solidFill>
                  <a:srgbClr val="000090"/>
                </a:solidFill>
              </a:rPr>
              <a:t>5σ up to ~3TeV squarks</a:t>
            </a:r>
          </a:p>
          <a:p>
            <a:pPr lvl="0">
              <a:spcBef>
                <a:spcPts val="600"/>
              </a:spcBef>
              <a:defRPr sz="1800"/>
            </a:pPr>
            <a:r>
              <a:rPr sz="1600" dirty="0">
                <a:solidFill>
                  <a:srgbClr val="000090"/>
                </a:solidFill>
              </a:rPr>
              <a:t>5σ up to ~1.2 TeV stops</a:t>
            </a:r>
          </a:p>
          <a:p>
            <a:pPr lvl="0">
              <a:spcBef>
                <a:spcPts val="600"/>
              </a:spcBef>
              <a:defRPr sz="1800"/>
            </a:pPr>
            <a:r>
              <a:rPr sz="1600" dirty="0">
                <a:solidFill>
                  <a:srgbClr val="000090"/>
                </a:solidFill>
              </a:rPr>
              <a:t>5σ up to ~1.3 TeV sbottoms</a:t>
            </a:r>
          </a:p>
          <a:p>
            <a:pPr lvl="0">
              <a:spcBef>
                <a:spcPts val="600"/>
              </a:spcBef>
              <a:defRPr sz="1800"/>
            </a:pPr>
            <a:r>
              <a:rPr sz="1600" dirty="0">
                <a:solidFill>
                  <a:srgbClr val="000090"/>
                </a:solidFill>
              </a:rPr>
              <a:t> @ HL-LHC</a:t>
            </a:r>
          </a:p>
        </p:txBody>
      </p:sp>
      <p:sp>
        <p:nvSpPr>
          <p:cNvPr id="5" name="Shape 539"/>
          <p:cNvSpPr/>
          <p:nvPr/>
        </p:nvSpPr>
        <p:spPr>
          <a:xfrm>
            <a:off x="6314392" y="1299810"/>
            <a:ext cx="2307417" cy="958596"/>
          </a:xfrm>
          <a:prstGeom prst="roundRect">
            <a:avLst>
              <a:gd name="adj" fmla="val 11851"/>
            </a:avLst>
          </a:prstGeom>
          <a:solidFill>
            <a:schemeClr val="tx2">
              <a:lumMod val="60000"/>
              <a:lumOff val="40000"/>
              <a:alpha val="23000"/>
            </a:schemeClr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spcBef>
                <a:spcPts val="600"/>
              </a:spcBef>
              <a:defRPr sz="1800"/>
            </a:pPr>
            <a:r>
              <a:rPr sz="1600" dirty="0">
                <a:solidFill>
                  <a:srgbClr val="000090"/>
                </a:solidFill>
              </a:rPr>
              <a:t>5σ up to ~2.5TeV gluinos</a:t>
            </a:r>
          </a:p>
          <a:p>
            <a:pPr lvl="0">
              <a:spcBef>
                <a:spcPts val="600"/>
              </a:spcBef>
              <a:defRPr sz="1800"/>
            </a:pPr>
            <a:r>
              <a:rPr sz="1600" dirty="0">
                <a:solidFill>
                  <a:srgbClr val="000090"/>
                </a:solidFill>
              </a:rPr>
              <a:t> @ HL-LHC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8" y="806108"/>
            <a:ext cx="4668835" cy="3389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650" y="2922583"/>
            <a:ext cx="4579148" cy="33369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93610" y="2547813"/>
            <a:ext cx="1864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ATLAS-PUB-2014-10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61123" y="6436762"/>
            <a:ext cx="766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Physics studies of the HL LHC Potential: ongoing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0090"/>
                </a:solidFill>
              </a:rPr>
              <a:t>HL/HE LHC Workshop 17/18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9132" y="6090269"/>
            <a:ext cx="606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SUSY is too beautiful to not exist but it is broken “heavier and heavier”</a:t>
            </a:r>
            <a:endParaRPr lang="en-US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768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88"/>
            <a:ext cx="7772400" cy="70684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IV </a:t>
            </a:r>
            <a:r>
              <a:rPr lang="en-US" sz="3200" dirty="0" smtClean="0">
                <a:solidFill>
                  <a:srgbClr val="000090"/>
                </a:solidFill>
              </a:rPr>
              <a:t>Recent </a:t>
            </a:r>
            <a:r>
              <a:rPr lang="en-US" sz="3200" dirty="0" err="1" smtClean="0">
                <a:solidFill>
                  <a:srgbClr val="000090"/>
                </a:solidFill>
              </a:rPr>
              <a:t>LHeC</a:t>
            </a:r>
            <a:r>
              <a:rPr lang="en-US" sz="3200" dirty="0" smtClean="0">
                <a:solidFill>
                  <a:srgbClr val="000090"/>
                </a:solidFill>
              </a:rPr>
              <a:t> Developments </a:t>
            </a:r>
            <a:r>
              <a:rPr lang="en-US" sz="2000" dirty="0" smtClean="0">
                <a:solidFill>
                  <a:srgbClr val="000090"/>
                </a:solidFill>
              </a:rPr>
              <a:t>(mostly) past CDR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34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sz="2800"/>
              <a:t>Spectroscopy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576" y="108175"/>
            <a:ext cx="7959296" cy="583896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5770" y="6035749"/>
            <a:ext cx="7791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  No new spectroscopy appeared </a:t>
            </a:r>
            <a:r>
              <a:rPr lang="mr-IN" sz="2000" b="1" dirty="0" smtClean="0">
                <a:solidFill>
                  <a:srgbClr val="FF0000"/>
                </a:solidFill>
              </a:rPr>
              <a:t>–</a:t>
            </a:r>
            <a:r>
              <a:rPr lang="en-US" sz="2000" b="1" dirty="0" smtClean="0">
                <a:solidFill>
                  <a:srgbClr val="FF0000"/>
                </a:solidFill>
              </a:rPr>
              <a:t> neither 1992 (LEP) nor 2012 (LHC),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      No SUSY, neither at 100 </a:t>
            </a:r>
            <a:r>
              <a:rPr lang="en-US" sz="2000" b="1" dirty="0" err="1" smtClean="0">
                <a:solidFill>
                  <a:srgbClr val="FF0000"/>
                </a:solidFill>
              </a:rPr>
              <a:t>GeV</a:t>
            </a:r>
            <a:r>
              <a:rPr lang="en-US" sz="2000" b="1" dirty="0" smtClean="0">
                <a:solidFill>
                  <a:srgbClr val="FF0000"/>
                </a:solidFill>
              </a:rPr>
              <a:t> nor at 1000 </a:t>
            </a:r>
            <a:r>
              <a:rPr lang="en-US" sz="2000" b="1" dirty="0" err="1" smtClean="0">
                <a:solidFill>
                  <a:srgbClr val="FF0000"/>
                </a:solidFill>
              </a:rPr>
              <a:t>GeV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 a major surprise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66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705" y="318662"/>
            <a:ext cx="6788223" cy="504406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 rot="16200000">
            <a:off x="6739571" y="3762887"/>
            <a:ext cx="2891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MK, presented to UK PPAP, July 2017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225223" y="5447292"/>
            <a:ext cx="657178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Today in various aspects resembles 50 years ago:</a:t>
            </a:r>
          </a:p>
          <a:p>
            <a:pPr marL="285750" indent="-285750" algn="ctr">
              <a:buFontTx/>
              <a:buChar char="-"/>
            </a:pPr>
            <a:r>
              <a:rPr lang="en-US" sz="1400" dirty="0" smtClean="0"/>
              <a:t>Some think our dreams are too ambitious</a:t>
            </a:r>
          </a:p>
          <a:p>
            <a:pPr marL="285750" indent="-285750" algn="ctr">
              <a:buFontTx/>
              <a:buChar char="-"/>
            </a:pPr>
            <a:r>
              <a:rPr lang="en-US" sz="1400" dirty="0"/>
              <a:t>O</a:t>
            </a:r>
            <a:r>
              <a:rPr lang="en-US" sz="1400" dirty="0" smtClean="0"/>
              <a:t>ur scientific standards are kept maximally high </a:t>
            </a:r>
          </a:p>
          <a:p>
            <a:pPr algn="ctr"/>
            <a:r>
              <a:rPr lang="en-US" sz="1400" dirty="0" smtClean="0"/>
              <a:t>-      and the theory is pointing to every- or nowhere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Our science is experiment driven, it can’t be </a:t>
            </a:r>
            <a:r>
              <a:rPr lang="en-US" b="1" dirty="0" err="1" smtClean="0">
                <a:solidFill>
                  <a:srgbClr val="FF0000"/>
                </a:solidFill>
              </a:rPr>
              <a:t>realised</a:t>
            </a:r>
            <a:r>
              <a:rPr lang="en-US" b="1" dirty="0" smtClean="0">
                <a:solidFill>
                  <a:srgbClr val="FF0000"/>
                </a:solidFill>
              </a:rPr>
              <a:t> with </a:t>
            </a:r>
            <a:r>
              <a:rPr lang="en-US" b="1" dirty="0" err="1" smtClean="0">
                <a:solidFill>
                  <a:srgbClr val="FF0000"/>
                </a:solidFill>
              </a:rPr>
              <a:t>pp</a:t>
            </a:r>
            <a:r>
              <a:rPr lang="en-US" b="1" dirty="0" smtClean="0">
                <a:solidFill>
                  <a:srgbClr val="FF0000"/>
                </a:solidFill>
              </a:rPr>
              <a:t> alone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4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634" y="388197"/>
            <a:ext cx="7772400" cy="67013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DIS and </a:t>
            </a:r>
            <a:r>
              <a:rPr lang="en-US" sz="3600" dirty="0" err="1" smtClean="0">
                <a:solidFill>
                  <a:srgbClr val="008000"/>
                </a:solidFill>
              </a:rPr>
              <a:t>pp</a:t>
            </a:r>
            <a:r>
              <a:rPr lang="en-US" sz="3600" dirty="0" smtClean="0">
                <a:solidFill>
                  <a:srgbClr val="008000"/>
                </a:solidFill>
              </a:rPr>
              <a:t> at CERN </a:t>
            </a:r>
            <a:r>
              <a:rPr lang="en-US" sz="2200" dirty="0" smtClean="0">
                <a:solidFill>
                  <a:srgbClr val="008000"/>
                </a:solidFill>
              </a:rPr>
              <a:t>some 30-40 years ago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34" y="1036092"/>
            <a:ext cx="3500503" cy="4135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582" y="4197964"/>
            <a:ext cx="4980959" cy="1741311"/>
          </a:xfrm>
          <a:prstGeom prst="rect">
            <a:avLst/>
          </a:prstGeom>
        </p:spPr>
      </p:pic>
      <p:pic>
        <p:nvPicPr>
          <p:cNvPr id="5" name="Picture 4" descr="cernsac3_5-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44" y="1409700"/>
            <a:ext cx="3457222" cy="19936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7478" y="3522277"/>
            <a:ext cx="3459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BEBC, </a:t>
            </a:r>
            <a:r>
              <a:rPr lang="en-US" b="1" dirty="0" smtClean="0"/>
              <a:t>CDHS(W)</a:t>
            </a:r>
            <a:r>
              <a:rPr lang="en-US" dirty="0" smtClean="0"/>
              <a:t>, CHARM,  CHORUS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24778" y="6039554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BCDMS</a:t>
            </a:r>
            <a:r>
              <a:rPr lang="en-US" dirty="0" smtClean="0"/>
              <a:t>, EMC, SMC, COMPASS</a:t>
            </a:r>
            <a:endParaRPr lang="en-US" dirty="0"/>
          </a:p>
        </p:txBody>
      </p:sp>
      <p:pic>
        <p:nvPicPr>
          <p:cNvPr id="8" name="Picture 7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4" y="5418666"/>
            <a:ext cx="874889" cy="12067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02552" y="5939275"/>
            <a:ext cx="1467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Pierre </a:t>
            </a:r>
            <a:r>
              <a:rPr lang="en-US" sz="1600" dirty="0" err="1" smtClean="0"/>
              <a:t>Darriulat</a:t>
            </a:r>
            <a:endParaRPr lang="en-US" sz="16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832554" y="3718467"/>
            <a:ext cx="58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UA1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80732" y="5418666"/>
            <a:ext cx="58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UA2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66556" y="4087799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03152"/>
                </a:solidFill>
              </a:rPr>
              <a:t>Neutral Currents</a:t>
            </a:r>
            <a:endParaRPr lang="en-US" b="1" dirty="0">
              <a:solidFill>
                <a:srgbClr val="40315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1882" y="959558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Charged Currents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39"/>
            <a:ext cx="8229600" cy="780098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 Framework of the Development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762" y="905191"/>
            <a:ext cx="833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Following the CDR in 2012: Mandate issued by CERN:2014 (RH), confirmed in 2016 (FG)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434121"/>
            <a:ext cx="8013469" cy="3662541"/>
          </a:xfrm>
          <a:prstGeom prst="rect">
            <a:avLst/>
          </a:prstGeom>
          <a:solidFill>
            <a:schemeClr val="accent3">
              <a:lumMod val="60000"/>
              <a:lumOff val="40000"/>
              <a:alpha val="14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                 Mandate  to the International Advisory Committee </a:t>
            </a:r>
            <a:endParaRPr lang="en-US" sz="2000" b="1" dirty="0"/>
          </a:p>
          <a:p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dirty="0" smtClean="0"/>
              <a:t>Advice </a:t>
            </a:r>
            <a:r>
              <a:rPr lang="en-US" dirty="0"/>
              <a:t>to the </a:t>
            </a:r>
            <a:r>
              <a:rPr lang="en-US" dirty="0" err="1"/>
              <a:t>LHeC</a:t>
            </a:r>
            <a:r>
              <a:rPr lang="en-US" dirty="0"/>
              <a:t> Coordination Group and the CERN </a:t>
            </a:r>
            <a:r>
              <a:rPr lang="en-US" dirty="0" smtClean="0"/>
              <a:t>directorate </a:t>
            </a:r>
            <a:r>
              <a:rPr lang="en-US" dirty="0"/>
              <a:t>by following the </a:t>
            </a:r>
            <a:endParaRPr lang="en-US" dirty="0" smtClean="0"/>
          </a:p>
          <a:p>
            <a:r>
              <a:rPr lang="en-US" dirty="0" smtClean="0"/>
              <a:t>development </a:t>
            </a:r>
            <a:r>
              <a:rPr lang="en-US" dirty="0"/>
              <a:t>of options of an </a:t>
            </a:r>
            <a:r>
              <a:rPr lang="en-US" dirty="0" err="1"/>
              <a:t>ep</a:t>
            </a:r>
            <a:r>
              <a:rPr lang="en-US" dirty="0"/>
              <a:t>/</a:t>
            </a:r>
            <a:r>
              <a:rPr lang="en-US" dirty="0" err="1" smtClean="0"/>
              <a:t>eA</a:t>
            </a:r>
            <a:r>
              <a:rPr lang="en-US" dirty="0"/>
              <a:t> </a:t>
            </a:r>
            <a:r>
              <a:rPr lang="en-US" dirty="0" smtClean="0"/>
              <a:t>collider </a:t>
            </a:r>
            <a:r>
              <a:rPr lang="en-US" dirty="0"/>
              <a:t>at the  </a:t>
            </a:r>
            <a:r>
              <a:rPr lang="en-US" dirty="0" smtClean="0"/>
              <a:t>LHC </a:t>
            </a:r>
            <a:r>
              <a:rPr lang="en-US" dirty="0"/>
              <a:t>and at FCC, </a:t>
            </a:r>
            <a:r>
              <a:rPr lang="en-US" dirty="0" smtClean="0"/>
              <a:t>especially </a:t>
            </a:r>
            <a:r>
              <a:rPr lang="en-US" dirty="0"/>
              <a:t>with:</a:t>
            </a:r>
          </a:p>
          <a:p>
            <a:endParaRPr lang="en-US" dirty="0"/>
          </a:p>
          <a:p>
            <a:r>
              <a:rPr lang="en-US" dirty="0" smtClean="0"/>
              <a:t> Provision </a:t>
            </a:r>
            <a:r>
              <a:rPr lang="en-US" dirty="0"/>
              <a:t>of scientific and technical direction for the </a:t>
            </a:r>
            <a:r>
              <a:rPr lang="en-US" dirty="0" smtClean="0"/>
              <a:t>physics </a:t>
            </a:r>
            <a:r>
              <a:rPr lang="en-US" dirty="0"/>
              <a:t>potential of the </a:t>
            </a:r>
            <a:r>
              <a:rPr lang="en-US" dirty="0" err="1"/>
              <a:t>ep</a:t>
            </a:r>
            <a:r>
              <a:rPr lang="en-US" dirty="0"/>
              <a:t>/</a:t>
            </a:r>
            <a:r>
              <a:rPr lang="en-US" dirty="0" err="1"/>
              <a:t>eA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collider, </a:t>
            </a:r>
            <a:r>
              <a:rPr lang="en-US" dirty="0"/>
              <a:t>both at LHC and </a:t>
            </a:r>
            <a:r>
              <a:rPr lang="en-US" dirty="0" smtClean="0"/>
              <a:t>at </a:t>
            </a:r>
            <a:r>
              <a:rPr lang="en-US" dirty="0"/>
              <a:t>FCC, as a function of the machine parameters and of a </a:t>
            </a:r>
            <a:endParaRPr lang="en-US" dirty="0" smtClean="0"/>
          </a:p>
          <a:p>
            <a:r>
              <a:rPr lang="en-US" dirty="0" smtClean="0"/>
              <a:t> realistic </a:t>
            </a:r>
            <a:r>
              <a:rPr lang="en-US" dirty="0"/>
              <a:t>detector design, as well as for the design and  </a:t>
            </a:r>
            <a:r>
              <a:rPr lang="en-US" dirty="0" smtClean="0"/>
              <a:t>possible </a:t>
            </a:r>
            <a:r>
              <a:rPr lang="en-US" dirty="0"/>
              <a:t>approval of an ERL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test </a:t>
            </a:r>
            <a:r>
              <a:rPr lang="en-US" dirty="0"/>
              <a:t>facility at CERN.</a:t>
            </a:r>
          </a:p>
          <a:p>
            <a:endParaRPr lang="en-US" dirty="0"/>
          </a:p>
          <a:p>
            <a:r>
              <a:rPr lang="en-US" dirty="0" smtClean="0"/>
              <a:t> Assistance </a:t>
            </a:r>
            <a:r>
              <a:rPr lang="en-US" dirty="0"/>
              <a:t>in building the international case for the accelerator  </a:t>
            </a:r>
            <a:r>
              <a:rPr lang="en-US" dirty="0" smtClean="0"/>
              <a:t>and </a:t>
            </a:r>
            <a:r>
              <a:rPr lang="en-US" dirty="0"/>
              <a:t>detector </a:t>
            </a:r>
            <a:endParaRPr lang="en-US" dirty="0" smtClean="0"/>
          </a:p>
          <a:p>
            <a:r>
              <a:rPr lang="en-US" dirty="0" smtClean="0"/>
              <a:t> developments </a:t>
            </a:r>
            <a:r>
              <a:rPr lang="en-US" dirty="0"/>
              <a:t>as well as guidance </a:t>
            </a:r>
            <a:r>
              <a:rPr lang="en-US" dirty="0" smtClean="0"/>
              <a:t>to the resource,  infrastructure </a:t>
            </a:r>
            <a:r>
              <a:rPr lang="en-US" dirty="0"/>
              <a:t>and science </a:t>
            </a:r>
            <a:endParaRPr lang="en-US" dirty="0" smtClean="0"/>
          </a:p>
          <a:p>
            <a:r>
              <a:rPr lang="en-US" dirty="0" smtClean="0"/>
              <a:t>policy </a:t>
            </a:r>
            <a:r>
              <a:rPr lang="en-US" dirty="0"/>
              <a:t>aspects of the </a:t>
            </a:r>
            <a:r>
              <a:rPr lang="en-US" dirty="0" err="1"/>
              <a:t>ep</a:t>
            </a:r>
            <a:r>
              <a:rPr lang="en-US" dirty="0"/>
              <a:t>/</a:t>
            </a:r>
            <a:r>
              <a:rPr lang="en-US" dirty="0" err="1"/>
              <a:t>eA</a:t>
            </a:r>
            <a:r>
              <a:rPr lang="en-US" dirty="0"/>
              <a:t> collider.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762" y="5179768"/>
            <a:ext cx="8478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Chair: </a:t>
            </a:r>
            <a:r>
              <a:rPr lang="en-US" sz="1600" dirty="0" err="1" smtClean="0"/>
              <a:t>Herwig</a:t>
            </a:r>
            <a:r>
              <a:rPr lang="en-US" sz="1600" dirty="0" smtClean="0"/>
              <a:t> </a:t>
            </a:r>
            <a:r>
              <a:rPr lang="en-US" sz="1600" dirty="0" err="1" smtClean="0"/>
              <a:t>Schopper</a:t>
            </a:r>
            <a:r>
              <a:rPr lang="en-US" sz="1600" dirty="0" smtClean="0"/>
              <a:t>, </a:t>
            </a:r>
            <a:r>
              <a:rPr lang="en-US" sz="1600" dirty="0" err="1" smtClean="0"/>
              <a:t>em</a:t>
            </a:r>
            <a:r>
              <a:rPr lang="en-US" sz="1600" dirty="0" smtClean="0"/>
              <a:t>. DG of CERN. IAC+CERN have invited four of its members to follow the study  with special attention (Stefano Forte, Andrew Hutton, Leandro </a:t>
            </a:r>
            <a:r>
              <a:rPr lang="en-US" sz="1600" dirty="0" err="1" smtClean="0"/>
              <a:t>Nisati</a:t>
            </a:r>
            <a:r>
              <a:rPr lang="en-US" sz="1600" dirty="0" smtClean="0"/>
              <a:t> and Lenny  Rifkin). Collaboration also with the FCC Review Committee chaired by Guenther </a:t>
            </a:r>
            <a:r>
              <a:rPr lang="en-US" sz="1600" dirty="0" err="1" smtClean="0"/>
              <a:t>Dissertori</a:t>
            </a:r>
            <a:r>
              <a:rPr lang="en-US" sz="1600" dirty="0" smtClean="0"/>
              <a:t>. </a:t>
            </a:r>
          </a:p>
          <a:p>
            <a:endParaRPr lang="en-US" sz="1600" dirty="0"/>
          </a:p>
          <a:p>
            <a:r>
              <a:rPr lang="en-US" sz="1600" dirty="0" err="1" smtClean="0"/>
              <a:t>LHeC</a:t>
            </a:r>
            <a:r>
              <a:rPr lang="en-US" sz="1600" dirty="0" smtClean="0"/>
              <a:t> </a:t>
            </a:r>
            <a:r>
              <a:rPr lang="en-US" sz="1600" dirty="0"/>
              <a:t>has been a development for and initiated by CERN, ECFA and </a:t>
            </a:r>
            <a:r>
              <a:rPr lang="en-US" sz="1600" dirty="0" err="1"/>
              <a:t>NuPECC</a:t>
            </a:r>
            <a:r>
              <a:rPr lang="en-US" sz="1600" dirty="0"/>
              <a:t>, </a:t>
            </a:r>
            <a:r>
              <a:rPr lang="en-US" sz="1600" dirty="0" smtClean="0"/>
              <a:t>so far, it’s formal </a:t>
            </a:r>
            <a:r>
              <a:rPr lang="en-US" sz="1600" dirty="0"/>
              <a:t>status is that of a </a:t>
            </a:r>
            <a:r>
              <a:rPr lang="en-US" sz="1600" dirty="0" smtClean="0"/>
              <a:t>community study</a:t>
            </a:r>
            <a:r>
              <a:rPr lang="en-US" sz="1600" dirty="0"/>
              <a:t>, not a proposal, which holds for the FCC also, of which ‘eh’ is a part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14526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300"/>
            <a:ext cx="6195272" cy="515338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/>
              <a:t>Organisation</a:t>
            </a:r>
            <a:r>
              <a:rPr lang="en-US" sz="2200" baseline="30000" dirty="0" smtClean="0"/>
              <a:t>*)</a:t>
            </a:r>
            <a:endParaRPr lang="en-US" sz="2200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124347" y="1591633"/>
            <a:ext cx="3317923" cy="4801315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Sergio </a:t>
            </a:r>
            <a:r>
              <a:rPr lang="en-US" dirty="0" err="1" smtClean="0"/>
              <a:t>Bertolucci</a:t>
            </a:r>
            <a:r>
              <a:rPr lang="en-US" dirty="0" smtClean="0"/>
              <a:t> (CERN/Bologna)</a:t>
            </a:r>
          </a:p>
          <a:p>
            <a:r>
              <a:rPr lang="en-US" dirty="0" err="1" smtClean="0"/>
              <a:t>Nichola</a:t>
            </a:r>
            <a:r>
              <a:rPr lang="en-US" dirty="0" smtClean="0"/>
              <a:t> Bianchi (</a:t>
            </a:r>
            <a:r>
              <a:rPr lang="en-US" dirty="0" err="1" smtClean="0"/>
              <a:t>Frascati</a:t>
            </a:r>
            <a:r>
              <a:rPr lang="en-US" dirty="0" smtClean="0"/>
              <a:t>)</a:t>
            </a:r>
          </a:p>
          <a:p>
            <a:r>
              <a:rPr lang="en-US" dirty="0" smtClean="0"/>
              <a:t>Frederick </a:t>
            </a:r>
            <a:r>
              <a:rPr lang="en-US" dirty="0" err="1" smtClean="0"/>
              <a:t>Bordry</a:t>
            </a:r>
            <a:r>
              <a:rPr lang="en-US" dirty="0" smtClean="0"/>
              <a:t> (CERN)</a:t>
            </a:r>
          </a:p>
          <a:p>
            <a:r>
              <a:rPr lang="en-US" dirty="0" smtClean="0"/>
              <a:t>Stan Brodsky (SLAC)</a:t>
            </a:r>
          </a:p>
          <a:p>
            <a:r>
              <a:rPr lang="en-US" dirty="0" err="1" smtClean="0"/>
              <a:t>Hesheng</a:t>
            </a:r>
            <a:r>
              <a:rPr lang="en-US" dirty="0" smtClean="0"/>
              <a:t> Chen (IHEP Beijing)</a:t>
            </a:r>
          </a:p>
          <a:p>
            <a:r>
              <a:rPr lang="en-US" dirty="0" err="1" smtClean="0"/>
              <a:t>Eckhard</a:t>
            </a:r>
            <a:r>
              <a:rPr lang="en-US" dirty="0" smtClean="0"/>
              <a:t> </a:t>
            </a:r>
            <a:r>
              <a:rPr lang="en-US" dirty="0" err="1" smtClean="0"/>
              <a:t>Elsen</a:t>
            </a:r>
            <a:r>
              <a:rPr lang="en-US" dirty="0" smtClean="0"/>
              <a:t> (CERN)</a:t>
            </a:r>
          </a:p>
          <a:p>
            <a:r>
              <a:rPr lang="en-US" dirty="0" smtClean="0"/>
              <a:t>Stefano Forte (Milano)</a:t>
            </a:r>
          </a:p>
          <a:p>
            <a:r>
              <a:rPr lang="en-US" dirty="0" smtClean="0"/>
              <a:t>Andrew Hutton (Jefferson Lab)</a:t>
            </a:r>
          </a:p>
          <a:p>
            <a:r>
              <a:rPr lang="en-US" dirty="0" smtClean="0"/>
              <a:t>Young-</a:t>
            </a:r>
            <a:r>
              <a:rPr lang="en-US" dirty="0" err="1" smtClean="0"/>
              <a:t>Kee</a:t>
            </a:r>
            <a:r>
              <a:rPr lang="en-US" dirty="0" smtClean="0"/>
              <a:t> Kim (Chicago)</a:t>
            </a:r>
          </a:p>
          <a:p>
            <a:r>
              <a:rPr lang="en-US" dirty="0" smtClean="0"/>
              <a:t>Victor A </a:t>
            </a:r>
            <a:r>
              <a:rPr lang="en-US" dirty="0" err="1" smtClean="0"/>
              <a:t>Matveev</a:t>
            </a:r>
            <a:r>
              <a:rPr lang="en-US" dirty="0" smtClean="0"/>
              <a:t> (JINR </a:t>
            </a:r>
            <a:r>
              <a:rPr lang="en-US" dirty="0" err="1" smtClean="0"/>
              <a:t>Dubna</a:t>
            </a:r>
            <a:r>
              <a:rPr lang="en-US" dirty="0" smtClean="0"/>
              <a:t>)</a:t>
            </a:r>
          </a:p>
          <a:p>
            <a:r>
              <a:rPr lang="en-US" dirty="0" smtClean="0"/>
              <a:t>Shin-</a:t>
            </a:r>
            <a:r>
              <a:rPr lang="en-US" dirty="0" err="1" smtClean="0"/>
              <a:t>Ichi</a:t>
            </a:r>
            <a:r>
              <a:rPr lang="en-US" dirty="0" smtClean="0"/>
              <a:t> </a:t>
            </a:r>
            <a:r>
              <a:rPr lang="en-US" dirty="0" err="1" smtClean="0"/>
              <a:t>Kurokawa</a:t>
            </a:r>
            <a:r>
              <a:rPr lang="en-US" dirty="0" smtClean="0"/>
              <a:t> (Tsukuba)</a:t>
            </a:r>
          </a:p>
          <a:p>
            <a:r>
              <a:rPr lang="en-US" dirty="0" smtClean="0"/>
              <a:t>Leandro </a:t>
            </a:r>
            <a:r>
              <a:rPr lang="en-US" dirty="0" err="1" smtClean="0"/>
              <a:t>Nisati</a:t>
            </a:r>
            <a:r>
              <a:rPr lang="en-US" dirty="0" smtClean="0"/>
              <a:t> (Rome)</a:t>
            </a:r>
          </a:p>
          <a:p>
            <a:r>
              <a:rPr lang="en-US" dirty="0" smtClean="0"/>
              <a:t>Leonid </a:t>
            </a:r>
            <a:r>
              <a:rPr lang="en-US" dirty="0" err="1" smtClean="0"/>
              <a:t>Rivkin</a:t>
            </a:r>
            <a:r>
              <a:rPr lang="en-US" dirty="0" smtClean="0"/>
              <a:t> (Lausanne)</a:t>
            </a:r>
          </a:p>
          <a:p>
            <a:r>
              <a:rPr lang="en-US" dirty="0" err="1" smtClean="0"/>
              <a:t>Herwig</a:t>
            </a:r>
            <a:r>
              <a:rPr lang="en-US" dirty="0" smtClean="0"/>
              <a:t> </a:t>
            </a:r>
            <a:r>
              <a:rPr lang="en-US" dirty="0" err="1" smtClean="0"/>
              <a:t>Schopper</a:t>
            </a:r>
            <a:r>
              <a:rPr lang="en-US" dirty="0" smtClean="0"/>
              <a:t> (CERN) – Chair</a:t>
            </a:r>
          </a:p>
          <a:p>
            <a:r>
              <a:rPr lang="en-US" dirty="0" err="1" smtClean="0"/>
              <a:t>Jurgen</a:t>
            </a:r>
            <a:r>
              <a:rPr lang="en-US" dirty="0" smtClean="0"/>
              <a:t> </a:t>
            </a:r>
            <a:r>
              <a:rPr lang="en-US" dirty="0" err="1" smtClean="0"/>
              <a:t>Schukraft</a:t>
            </a:r>
            <a:r>
              <a:rPr lang="en-US" dirty="0" smtClean="0"/>
              <a:t> (CERN)</a:t>
            </a:r>
          </a:p>
          <a:p>
            <a:r>
              <a:rPr lang="en-US" dirty="0" err="1" smtClean="0"/>
              <a:t>Achille</a:t>
            </a:r>
            <a:r>
              <a:rPr lang="en-US" dirty="0" smtClean="0"/>
              <a:t> </a:t>
            </a:r>
            <a:r>
              <a:rPr lang="en-US" dirty="0" err="1" smtClean="0"/>
              <a:t>Stocchi</a:t>
            </a:r>
            <a:r>
              <a:rPr lang="en-US" dirty="0" smtClean="0"/>
              <a:t> (LAL </a:t>
            </a:r>
            <a:r>
              <a:rPr lang="en-US" dirty="0" err="1" smtClean="0"/>
              <a:t>Orsay</a:t>
            </a:r>
            <a:r>
              <a:rPr lang="en-US" dirty="0" smtClean="0"/>
              <a:t>)</a:t>
            </a:r>
          </a:p>
          <a:p>
            <a:r>
              <a:rPr lang="en-US" dirty="0" smtClean="0"/>
              <a:t>John </a:t>
            </a:r>
            <a:r>
              <a:rPr lang="en-US" dirty="0" err="1" smtClean="0"/>
              <a:t>Womersley</a:t>
            </a:r>
            <a:r>
              <a:rPr lang="en-US" dirty="0" smtClean="0"/>
              <a:t> (ESS)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419" y="663440"/>
            <a:ext cx="344393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International Advisory Committee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1600" dirty="0" smtClean="0">
                <a:solidFill>
                  <a:srgbClr val="000090"/>
                </a:solidFill>
              </a:rPr>
              <a:t>“..Direction for </a:t>
            </a:r>
            <a:r>
              <a:rPr lang="en-US" sz="1600" dirty="0" err="1" smtClean="0">
                <a:solidFill>
                  <a:srgbClr val="000090"/>
                </a:solidFill>
              </a:rPr>
              <a:t>ep</a:t>
            </a:r>
            <a:r>
              <a:rPr lang="en-US" sz="1600" dirty="0" smtClean="0">
                <a:solidFill>
                  <a:srgbClr val="000090"/>
                </a:solidFill>
              </a:rPr>
              <a:t>/A both at LHC+FCC”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90650" y="1895135"/>
            <a:ext cx="2538061" cy="3139321"/>
          </a:xfrm>
          <a:prstGeom prst="rect">
            <a:avLst/>
          </a:prstGeom>
          <a:solidFill>
            <a:schemeClr val="bg1">
              <a:lumMod val="75000"/>
              <a:alpha val="38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dirty="0"/>
              <a:t>Oliver </a:t>
            </a:r>
            <a:r>
              <a:rPr lang="en-US" dirty="0" err="1" smtClean="0"/>
              <a:t>Brüning</a:t>
            </a:r>
            <a:r>
              <a:rPr lang="en-US" dirty="0" smtClean="0"/>
              <a:t> – Co-Chair</a:t>
            </a:r>
            <a:endParaRPr lang="en-US" dirty="0"/>
          </a:p>
          <a:p>
            <a:r>
              <a:rPr lang="en-US" dirty="0"/>
              <a:t>Andrea </a:t>
            </a:r>
            <a:r>
              <a:rPr lang="en-US" dirty="0" err="1"/>
              <a:t>Gaddi</a:t>
            </a:r>
            <a:endParaRPr lang="en-US" dirty="0"/>
          </a:p>
          <a:p>
            <a:r>
              <a:rPr lang="en-US" dirty="0" err="1"/>
              <a:t>Erk</a:t>
            </a:r>
            <a:r>
              <a:rPr lang="en-US" dirty="0"/>
              <a:t> </a:t>
            </a:r>
            <a:r>
              <a:rPr lang="en-US" dirty="0" smtClean="0"/>
              <a:t>Jensen</a:t>
            </a:r>
          </a:p>
          <a:p>
            <a:r>
              <a:rPr lang="en-US" dirty="0" err="1" smtClean="0"/>
              <a:t>Walid</a:t>
            </a:r>
            <a:r>
              <a:rPr lang="en-US" dirty="0" smtClean="0"/>
              <a:t> </a:t>
            </a:r>
            <a:r>
              <a:rPr lang="en-US" dirty="0" err="1" smtClean="0"/>
              <a:t>Kaabi</a:t>
            </a:r>
            <a:endParaRPr lang="en-US" dirty="0"/>
          </a:p>
          <a:p>
            <a:r>
              <a:rPr lang="en-US" dirty="0"/>
              <a:t>Max </a:t>
            </a:r>
            <a:r>
              <a:rPr lang="en-US" dirty="0" smtClean="0"/>
              <a:t>Klein – Co-Chair</a:t>
            </a:r>
            <a:endParaRPr lang="en-US" dirty="0"/>
          </a:p>
          <a:p>
            <a:r>
              <a:rPr lang="en-US" dirty="0"/>
              <a:t>Peter </a:t>
            </a:r>
            <a:r>
              <a:rPr lang="en-US" dirty="0" err="1"/>
              <a:t>Kostka</a:t>
            </a:r>
            <a:endParaRPr lang="en-US" dirty="0"/>
          </a:p>
          <a:p>
            <a:r>
              <a:rPr lang="en-US" dirty="0"/>
              <a:t>Bruce </a:t>
            </a:r>
            <a:r>
              <a:rPr lang="en-US" dirty="0" err="1"/>
              <a:t>Mellado</a:t>
            </a:r>
            <a:endParaRPr lang="en-US" dirty="0"/>
          </a:p>
          <a:p>
            <a:r>
              <a:rPr lang="en-US" dirty="0"/>
              <a:t>Paul Newman</a:t>
            </a:r>
          </a:p>
          <a:p>
            <a:r>
              <a:rPr lang="en-US" dirty="0"/>
              <a:t>Daniel Schulte</a:t>
            </a:r>
          </a:p>
          <a:p>
            <a:r>
              <a:rPr lang="en-US" dirty="0"/>
              <a:t>Frank Zimmermann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0048" y="930274"/>
            <a:ext cx="26862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Coordination Group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1600" dirty="0" err="1" smtClean="0">
                <a:solidFill>
                  <a:srgbClr val="000090"/>
                </a:solidFill>
              </a:rPr>
              <a:t>Accelerator+Detector+Physics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6733" y="5226574"/>
            <a:ext cx="259207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5(11) are members of the</a:t>
            </a:r>
          </a:p>
          <a:p>
            <a:r>
              <a:rPr lang="en-US" dirty="0" smtClean="0"/>
              <a:t>FCC coordination team</a:t>
            </a:r>
          </a:p>
          <a:p>
            <a:endParaRPr lang="en-US" dirty="0"/>
          </a:p>
          <a:p>
            <a:r>
              <a:rPr lang="en-US" sz="1600" dirty="0" smtClean="0"/>
              <a:t>OB+MK: FCC-eh </a:t>
            </a:r>
            <a:r>
              <a:rPr lang="en-US" sz="1600" dirty="0" err="1" smtClean="0"/>
              <a:t>responsibles</a:t>
            </a:r>
            <a:endParaRPr lang="en-US" sz="1600" dirty="0" smtClean="0"/>
          </a:p>
          <a:p>
            <a:r>
              <a:rPr lang="en-US" sz="1600" dirty="0" smtClean="0"/>
              <a:t>MDO: physics co-</a:t>
            </a:r>
            <a:r>
              <a:rPr lang="en-US" sz="1600" dirty="0" err="1" smtClean="0"/>
              <a:t>convenor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6583229" y="657138"/>
            <a:ext cx="2241247" cy="5909311"/>
          </a:xfrm>
          <a:prstGeom prst="rect">
            <a:avLst/>
          </a:prstGeom>
          <a:solidFill>
            <a:schemeClr val="bg1">
              <a:lumMod val="65000"/>
              <a:alpha val="18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PDFs, QCD       </a:t>
            </a:r>
            <a:endParaRPr lang="en-US" b="1" dirty="0" smtClean="0"/>
          </a:p>
          <a:p>
            <a:r>
              <a:rPr lang="en-US" dirty="0" smtClean="0"/>
              <a:t>Fred </a:t>
            </a:r>
            <a:r>
              <a:rPr lang="en-US" dirty="0" err="1"/>
              <a:t>Olness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Claire </a:t>
            </a:r>
            <a:r>
              <a:rPr lang="en-US" dirty="0" err="1" smtClean="0"/>
              <a:t>Gwenlan</a:t>
            </a:r>
            <a:endParaRPr lang="en-US" dirty="0"/>
          </a:p>
          <a:p>
            <a:r>
              <a:rPr lang="en-US" b="1" dirty="0"/>
              <a:t>Higgs</a:t>
            </a:r>
            <a:r>
              <a:rPr lang="en-US" dirty="0"/>
              <a:t>               </a:t>
            </a:r>
            <a:endParaRPr lang="en-US" dirty="0" smtClean="0"/>
          </a:p>
          <a:p>
            <a:r>
              <a:rPr lang="en-US" dirty="0" err="1" smtClean="0"/>
              <a:t>Uta</a:t>
            </a:r>
            <a:r>
              <a:rPr lang="en-US" dirty="0" smtClean="0"/>
              <a:t> </a:t>
            </a:r>
            <a:r>
              <a:rPr lang="en-US" dirty="0"/>
              <a:t>Klein, </a:t>
            </a:r>
            <a:endParaRPr lang="en-US" dirty="0" smtClean="0"/>
          </a:p>
          <a:p>
            <a:r>
              <a:rPr lang="en-US" dirty="0" smtClean="0"/>
              <a:t>Masahiro </a:t>
            </a:r>
            <a:r>
              <a:rPr lang="en-US" dirty="0" err="1" smtClean="0"/>
              <a:t>Kuze</a:t>
            </a:r>
            <a:endParaRPr lang="en-US" dirty="0"/>
          </a:p>
          <a:p>
            <a:r>
              <a:rPr lang="en-US" b="1" dirty="0" smtClean="0"/>
              <a:t>BSM</a:t>
            </a:r>
          </a:p>
          <a:p>
            <a:r>
              <a:rPr lang="en-US" dirty="0" smtClean="0"/>
              <a:t>Georges </a:t>
            </a:r>
            <a:r>
              <a:rPr lang="en-US" dirty="0" err="1"/>
              <a:t>Azuelos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Monica </a:t>
            </a:r>
            <a:r>
              <a:rPr lang="en-US" dirty="0" err="1"/>
              <a:t>D’Onofrio</a:t>
            </a:r>
            <a:endParaRPr lang="en-US" dirty="0"/>
          </a:p>
          <a:p>
            <a:r>
              <a:rPr lang="en-US" b="1" dirty="0"/>
              <a:t>Top</a:t>
            </a:r>
            <a:r>
              <a:rPr lang="en-US" dirty="0"/>
              <a:t>              </a:t>
            </a:r>
            <a:endParaRPr lang="en-US" dirty="0" smtClean="0"/>
          </a:p>
          <a:p>
            <a:r>
              <a:rPr lang="en-US" dirty="0" smtClean="0"/>
              <a:t>Olaf </a:t>
            </a:r>
            <a:r>
              <a:rPr lang="en-US" dirty="0" err="1"/>
              <a:t>Behnke</a:t>
            </a:r>
            <a:r>
              <a:rPr lang="en-US" dirty="0" smtClean="0"/>
              <a:t>,</a:t>
            </a:r>
          </a:p>
          <a:p>
            <a:r>
              <a:rPr lang="en-US" dirty="0" smtClean="0"/>
              <a:t>Christian </a:t>
            </a:r>
            <a:r>
              <a:rPr lang="en-US" dirty="0" err="1"/>
              <a:t>Schwanenberger</a:t>
            </a:r>
            <a:endParaRPr lang="en-US" dirty="0"/>
          </a:p>
          <a:p>
            <a:r>
              <a:rPr lang="en-US" b="1" dirty="0" err="1" smtClean="0"/>
              <a:t>eA</a:t>
            </a:r>
            <a:r>
              <a:rPr lang="en-US" b="1" dirty="0" smtClean="0"/>
              <a:t> Physics </a:t>
            </a:r>
            <a:r>
              <a:rPr lang="en-US" dirty="0" smtClean="0"/>
              <a:t>             </a:t>
            </a:r>
          </a:p>
          <a:p>
            <a:r>
              <a:rPr lang="en-US" dirty="0" smtClean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b="1" dirty="0"/>
              <a:t>Small x            </a:t>
            </a:r>
          </a:p>
          <a:p>
            <a:r>
              <a:rPr lang="en-US" dirty="0" smtClean="0"/>
              <a:t>Paul </a:t>
            </a:r>
            <a:r>
              <a:rPr lang="en-US" dirty="0"/>
              <a:t>Newman, </a:t>
            </a:r>
            <a:endParaRPr lang="en-US" dirty="0" smtClean="0"/>
          </a:p>
          <a:p>
            <a:r>
              <a:rPr lang="en-US" dirty="0" smtClean="0"/>
              <a:t>Anna </a:t>
            </a:r>
            <a:r>
              <a:rPr lang="en-US" dirty="0" err="1" smtClean="0"/>
              <a:t>Stasto</a:t>
            </a:r>
            <a:endParaRPr lang="en-US" dirty="0" smtClean="0"/>
          </a:p>
          <a:p>
            <a:r>
              <a:rPr lang="en-US" b="1" dirty="0" smtClean="0"/>
              <a:t>Detector</a:t>
            </a:r>
          </a:p>
          <a:p>
            <a:r>
              <a:rPr lang="en-US" dirty="0" smtClean="0"/>
              <a:t>Alessandro </a:t>
            </a:r>
            <a:r>
              <a:rPr lang="en-US" dirty="0" err="1" smtClean="0"/>
              <a:t>Polini</a:t>
            </a:r>
            <a:endParaRPr lang="en-US" dirty="0" smtClean="0"/>
          </a:p>
          <a:p>
            <a:r>
              <a:rPr lang="en-US" dirty="0" smtClean="0"/>
              <a:t>Peter </a:t>
            </a:r>
            <a:r>
              <a:rPr lang="en-US" dirty="0" err="1" smtClean="0"/>
              <a:t>Kostka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50667" y="17876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Working Groups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3013" y="6554465"/>
            <a:ext cx="1538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*)September 2017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45740" y="6073950"/>
            <a:ext cx="2491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1" dirty="0" smtClean="0"/>
              <a:t>We miss Guido </a:t>
            </a:r>
            <a:r>
              <a:rPr lang="en-US" b="1" dirty="0" err="1" smtClean="0"/>
              <a:t>Altarelli</a:t>
            </a:r>
            <a:r>
              <a:rPr lang="en-US" b="1" dirty="0" smtClean="0"/>
              <a:t>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6562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869"/>
            <a:ext cx="7772400" cy="1002855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000090"/>
                </a:solidFill>
              </a:rPr>
              <a:t>Luminosity for </a:t>
            </a:r>
            <a:r>
              <a:rPr lang="en-GB" sz="3200" dirty="0" err="1" smtClean="0">
                <a:solidFill>
                  <a:srgbClr val="000090"/>
                </a:solidFill>
              </a:rPr>
              <a:t>LHeC</a:t>
            </a:r>
            <a:r>
              <a:rPr lang="en-GB" sz="3200" dirty="0" smtClean="0">
                <a:solidFill>
                  <a:srgbClr val="000090"/>
                </a:solidFill>
              </a:rPr>
              <a:t>, HE-</a:t>
            </a:r>
            <a:r>
              <a:rPr lang="en-GB" sz="3200" dirty="0" err="1" smtClean="0">
                <a:solidFill>
                  <a:srgbClr val="000090"/>
                </a:solidFill>
              </a:rPr>
              <a:t>LHeC</a:t>
            </a:r>
            <a:r>
              <a:rPr lang="en-GB" sz="3200" dirty="0" smtClean="0">
                <a:solidFill>
                  <a:srgbClr val="000090"/>
                </a:solidFill>
              </a:rPr>
              <a:t> and FCC-</a:t>
            </a:r>
            <a:r>
              <a:rPr lang="en-GB" sz="3200" dirty="0" err="1" smtClean="0">
                <a:solidFill>
                  <a:srgbClr val="000090"/>
                </a:solidFill>
              </a:rPr>
              <a:t>ep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08" y="1270000"/>
            <a:ext cx="9144000" cy="42994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262" y="5153277"/>
            <a:ext cx="8798856" cy="360945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5670" y="1679978"/>
            <a:ext cx="8798856" cy="565378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23525" y="6021885"/>
            <a:ext cx="2695995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Contains  update on </a:t>
            </a:r>
            <a:r>
              <a:rPr lang="en-US" sz="2000" dirty="0" err="1" smtClean="0">
                <a:solidFill>
                  <a:srgbClr val="000090"/>
                </a:solidFill>
              </a:rPr>
              <a:t>eA</a:t>
            </a:r>
            <a:r>
              <a:rPr lang="en-US" sz="2000" dirty="0" smtClean="0">
                <a:solidFill>
                  <a:srgbClr val="000090"/>
                </a:solidFill>
              </a:rPr>
              <a:t>: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6 10</a:t>
            </a:r>
            <a:r>
              <a:rPr lang="en-US" sz="2000" baseline="30000" dirty="0" smtClean="0">
                <a:solidFill>
                  <a:srgbClr val="000090"/>
                </a:solidFill>
              </a:rPr>
              <a:t>32</a:t>
            </a:r>
            <a:r>
              <a:rPr lang="en-US" sz="2000" dirty="0" smtClean="0">
                <a:solidFill>
                  <a:srgbClr val="000090"/>
                </a:solidFill>
              </a:rPr>
              <a:t> in e-</a:t>
            </a:r>
            <a:r>
              <a:rPr lang="en-US" sz="2000" dirty="0" err="1" smtClean="0">
                <a:solidFill>
                  <a:srgbClr val="000090"/>
                </a:solidFill>
              </a:rPr>
              <a:t>Pb</a:t>
            </a:r>
            <a:r>
              <a:rPr lang="en-US" sz="2000" dirty="0" smtClean="0">
                <a:solidFill>
                  <a:srgbClr val="000090"/>
                </a:solidFill>
              </a:rPr>
              <a:t> for </a:t>
            </a:r>
            <a:r>
              <a:rPr lang="en-US" sz="2000" dirty="0" err="1" smtClean="0">
                <a:solidFill>
                  <a:srgbClr val="000090"/>
                </a:solidFill>
              </a:rPr>
              <a:t>LHeC</a:t>
            </a:r>
            <a:r>
              <a:rPr lang="en-US" sz="2000" dirty="0">
                <a:solidFill>
                  <a:srgbClr val="000090"/>
                </a:solidFill>
              </a:rPr>
              <a:t>.</a:t>
            </a:r>
            <a:endParaRPr lang="en-US" sz="2000" dirty="0" smtClean="0">
              <a:solidFill>
                <a:srgbClr val="00009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05" y="6375828"/>
            <a:ext cx="4562362" cy="4516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53220"/>
            <a:ext cx="5259644" cy="6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92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6466" y="168981"/>
            <a:ext cx="7244645" cy="5930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Collider Luminosities </a:t>
            </a:r>
            <a:r>
              <a:rPr lang="en-US" sz="3200" dirty="0" err="1" smtClean="0"/>
              <a:t>vs</a:t>
            </a:r>
            <a:r>
              <a:rPr lang="en-US" sz="3200" dirty="0" smtClean="0"/>
              <a:t> Year (</a:t>
            </a:r>
            <a:r>
              <a:rPr lang="en-US" sz="3200" dirty="0" err="1" smtClean="0">
                <a:solidFill>
                  <a:srgbClr val="FF0000"/>
                </a:solidFill>
              </a:rPr>
              <a:t>pp</a:t>
            </a:r>
            <a:r>
              <a:rPr lang="en-US" sz="3200" dirty="0" smtClean="0"/>
              <a:t> and </a:t>
            </a:r>
            <a:r>
              <a:rPr lang="en-US" sz="3200" b="1" dirty="0" err="1" smtClean="0">
                <a:solidFill>
                  <a:srgbClr val="FFFF00"/>
                </a:solidFill>
              </a:rPr>
              <a:t>ep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11" y="860778"/>
            <a:ext cx="8509000" cy="5778428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210774" y="6321779"/>
            <a:ext cx="1252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4F6228"/>
                </a:solidFill>
              </a:rPr>
              <a:t>O. </a:t>
            </a:r>
            <a:r>
              <a:rPr lang="en-US" sz="1200" dirty="0" err="1" smtClean="0">
                <a:solidFill>
                  <a:srgbClr val="4F6228"/>
                </a:solidFill>
              </a:rPr>
              <a:t>Bruening</a:t>
            </a:r>
            <a:r>
              <a:rPr lang="en-US" sz="1200" dirty="0" smtClean="0">
                <a:solidFill>
                  <a:srgbClr val="4F6228"/>
                </a:solidFill>
              </a:rPr>
              <a:t> 2/17</a:t>
            </a:r>
            <a:endParaRPr lang="en-US" sz="1200" dirty="0">
              <a:solidFill>
                <a:srgbClr val="4F62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8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4610"/>
            <a:ext cx="7772400" cy="818189"/>
          </a:xfrm>
        </p:spPr>
        <p:txBody>
          <a:bodyPr>
            <a:normAutofit fontScale="90000"/>
          </a:bodyPr>
          <a:lstStyle/>
          <a:p>
            <a:r>
              <a:rPr lang="en-GB" sz="3200" dirty="0" smtClean="0"/>
              <a:t>Location, Footprint, Use of the </a:t>
            </a:r>
            <a:r>
              <a:rPr lang="en-GB" sz="3200" dirty="0"/>
              <a:t>E</a:t>
            </a:r>
            <a:r>
              <a:rPr lang="en-GB" sz="3200" dirty="0" smtClean="0"/>
              <a:t>lectron </a:t>
            </a:r>
            <a:r>
              <a:rPr lang="en-GB" sz="3200" dirty="0"/>
              <a:t>R</a:t>
            </a:r>
            <a:r>
              <a:rPr lang="en-GB" sz="3200" dirty="0" smtClean="0"/>
              <a:t>acetrack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58854" y="826355"/>
            <a:ext cx="654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e  beam external to LHC. Location suitable for both HL and HE LHC.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806" y="6316057"/>
            <a:ext cx="790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Energy </a:t>
            </a:r>
            <a:r>
              <a:rPr lang="mr-IN" sz="2000" b="1" dirty="0" smtClean="0">
                <a:solidFill>
                  <a:srgbClr val="000090"/>
                </a:solidFill>
              </a:rPr>
              <a:t>–</a:t>
            </a:r>
            <a:r>
              <a:rPr lang="en-US" sz="2000" b="1" dirty="0" smtClean="0">
                <a:solidFill>
                  <a:srgbClr val="000090"/>
                </a:solidFill>
              </a:rPr>
              <a:t> Cost </a:t>
            </a:r>
            <a:r>
              <a:rPr lang="mr-IN" sz="2000" b="1" dirty="0" smtClean="0">
                <a:solidFill>
                  <a:srgbClr val="000090"/>
                </a:solidFill>
              </a:rPr>
              <a:t>–</a:t>
            </a:r>
            <a:r>
              <a:rPr lang="en-US" sz="2000" b="1" dirty="0" smtClean="0">
                <a:solidFill>
                  <a:srgbClr val="000090"/>
                </a:solidFill>
              </a:rPr>
              <a:t> Physics </a:t>
            </a:r>
            <a:r>
              <a:rPr lang="mr-IN" sz="2000" b="1" dirty="0" smtClean="0">
                <a:solidFill>
                  <a:srgbClr val="000090"/>
                </a:solidFill>
              </a:rPr>
              <a:t>–</a:t>
            </a:r>
            <a:r>
              <a:rPr lang="en-US" sz="2000" b="1" dirty="0" smtClean="0">
                <a:solidFill>
                  <a:srgbClr val="000090"/>
                </a:solidFill>
              </a:rPr>
              <a:t> Footprint   </a:t>
            </a:r>
            <a:r>
              <a:rPr lang="en-US" dirty="0" smtClean="0">
                <a:solidFill>
                  <a:srgbClr val="000090"/>
                </a:solidFill>
              </a:rPr>
              <a:t>are being reinvestigated for EU strategy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73" y="1433608"/>
            <a:ext cx="4521385" cy="3805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886" y="1742790"/>
            <a:ext cx="3492668" cy="3043775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701417" y="4883229"/>
            <a:ext cx="1827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MK, F Zimmermann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097886" y="5343189"/>
            <a:ext cx="37007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Initial,</a:t>
            </a:r>
            <a:r>
              <a:rPr lang="en-US" sz="1600" b="1" dirty="0" smtClean="0"/>
              <a:t> tentative</a:t>
            </a:r>
            <a:r>
              <a:rPr lang="en-US" sz="1600" dirty="0" smtClean="0"/>
              <a:t>, rough scaling estimate of</a:t>
            </a:r>
          </a:p>
          <a:p>
            <a:r>
              <a:rPr lang="en-US" sz="1600" dirty="0" smtClean="0"/>
              <a:t> basic cost (tunnel, </a:t>
            </a:r>
            <a:r>
              <a:rPr lang="en-US" sz="1600" dirty="0" err="1" smtClean="0"/>
              <a:t>linac</a:t>
            </a:r>
            <a:r>
              <a:rPr lang="en-US" sz="1600" dirty="0" smtClean="0"/>
              <a:t> (XFEL), magnets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05714" y="5436990"/>
            <a:ext cx="4455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U(ERL) = 1/n U(LHC): 60 </a:t>
            </a:r>
            <a:r>
              <a:rPr lang="en-US" dirty="0" err="1" smtClean="0"/>
              <a:t>GeV</a:t>
            </a:r>
            <a:r>
              <a:rPr lang="en-US" dirty="0" smtClean="0"/>
              <a:t>: 1/3</a:t>
            </a:r>
          </a:p>
          <a:p>
            <a:r>
              <a:rPr lang="en-US" dirty="0" smtClean="0"/>
              <a:t>- BSM, top, Higgs, Low x all want maximum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415733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73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FCC-eh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489" y="1181958"/>
            <a:ext cx="5159498" cy="48291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7391" y="6227329"/>
            <a:ext cx="859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 </a:t>
            </a:r>
            <a:r>
              <a:rPr lang="en-US" dirty="0" err="1" smtClean="0"/>
              <a:t>GeV</a:t>
            </a:r>
            <a:r>
              <a:rPr lang="en-US" dirty="0" smtClean="0"/>
              <a:t> ERL tangential to FCC-</a:t>
            </a:r>
            <a:r>
              <a:rPr lang="en-US" dirty="0" err="1" smtClean="0"/>
              <a:t>hh</a:t>
            </a:r>
            <a:r>
              <a:rPr lang="en-US" dirty="0" smtClean="0"/>
              <a:t>. IP: L for geological reasons. L= 1.5 10</a:t>
            </a:r>
            <a:r>
              <a:rPr lang="en-US" baseline="30000" dirty="0" smtClean="0"/>
              <a:t>34</a:t>
            </a:r>
            <a:r>
              <a:rPr lang="en-US" dirty="0" smtClean="0"/>
              <a:t>  Higher s, Q</a:t>
            </a:r>
            <a:r>
              <a:rPr lang="en-US" baseline="30000" dirty="0" smtClean="0"/>
              <a:t>2</a:t>
            </a:r>
            <a:r>
              <a:rPr lang="en-US" dirty="0" smtClean="0"/>
              <a:t>, 1/x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72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0991"/>
            <a:ext cx="7772400" cy="69030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Tunnels: Triple Arc and LINACs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597" y="975325"/>
            <a:ext cx="3694984" cy="25932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88898" y="3795568"/>
            <a:ext cx="7453529" cy="2848389"/>
            <a:chOff x="369327" y="1599229"/>
            <a:chExt cx="7453529" cy="28483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327" y="1599229"/>
              <a:ext cx="3999040" cy="28483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7885" y="1627450"/>
              <a:ext cx="3834971" cy="26089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8925" t="13429" r="9560" b="16946"/>
            <a:stretch/>
          </p:blipFill>
          <p:spPr>
            <a:xfrm>
              <a:off x="2368846" y="2634548"/>
              <a:ext cx="809625" cy="85226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11486" t="23410" r="74661" b="16946"/>
            <a:stretch/>
          </p:blipFill>
          <p:spPr>
            <a:xfrm>
              <a:off x="1621021" y="2760754"/>
              <a:ext cx="217714" cy="72606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2868" y="2709065"/>
              <a:ext cx="241845" cy="777751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3924385" y="2504421"/>
              <a:ext cx="1666875" cy="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3000460" y="2504421"/>
              <a:ext cx="2590800" cy="3175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3000460" y="2501247"/>
              <a:ext cx="0" cy="183438"/>
            </a:xfrm>
            <a:prstGeom prst="line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378973" y="3795568"/>
            <a:ext cx="8079227" cy="284838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72182" y="61562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LINAC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373" y="616612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RF Gallery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62675" y="2939129"/>
            <a:ext cx="496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Arc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03993" y="2877573"/>
            <a:ext cx="2558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DRAFT:  for ERL in any </a:t>
            </a:r>
            <a:r>
              <a:rPr lang="en-US" sz="1400" dirty="0" err="1" smtClean="0">
                <a:solidFill>
                  <a:srgbClr val="FF0000"/>
                </a:solidFill>
              </a:rPr>
              <a:t>pp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combi</a:t>
            </a:r>
            <a:r>
              <a:rPr lang="en-US" sz="14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1400" dirty="0" err="1" smtClean="0"/>
              <a:t>cf</a:t>
            </a:r>
            <a:r>
              <a:rPr lang="en-US" sz="1400" dirty="0" smtClean="0"/>
              <a:t> Matt Stewart et al. 12.9.17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7867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Civil Engineering </a:t>
            </a:r>
            <a:r>
              <a:rPr lang="mr-IN" sz="3600" dirty="0" smtClean="0">
                <a:latin typeface="Avenir Heavy"/>
                <a:cs typeface="Avenir Heavy"/>
              </a:rPr>
              <a:t>–</a:t>
            </a:r>
            <a:r>
              <a:rPr lang="en-US" sz="3600" dirty="0" smtClean="0">
                <a:latin typeface="Avenir Heavy"/>
                <a:cs typeface="Avenir Heavy"/>
              </a:rPr>
              <a:t> full design made 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79870" y="1564976"/>
            <a:ext cx="3164130" cy="3662541"/>
          </a:xfrm>
          <a:prstGeom prst="rect">
            <a:avLst/>
          </a:prstGeom>
          <a:solidFill>
            <a:srgbClr val="FFFF00">
              <a:alpha val="13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dirty="0" smtClean="0"/>
              <a:t>CDR: Evaluation of CE, analysis </a:t>
            </a:r>
          </a:p>
          <a:p>
            <a:r>
              <a:rPr lang="en-US" sz="1600" dirty="0" smtClean="0"/>
              <a:t>of ring and </a:t>
            </a:r>
            <a:r>
              <a:rPr lang="en-US" sz="1600" dirty="0" err="1" smtClean="0"/>
              <a:t>linac</a:t>
            </a:r>
            <a:r>
              <a:rPr lang="en-US" sz="1600" dirty="0" smtClean="0"/>
              <a:t> by Amber Zurich.</a:t>
            </a:r>
          </a:p>
          <a:p>
            <a:r>
              <a:rPr lang="en-US" sz="1600" dirty="0" smtClean="0"/>
              <a:t>Detailed estimate of cost and time:</a:t>
            </a:r>
          </a:p>
          <a:p>
            <a:r>
              <a:rPr lang="en-US" sz="1600" b="1" dirty="0"/>
              <a:t>3.5 years for underground works </a:t>
            </a:r>
            <a:r>
              <a:rPr lang="en-US" sz="1600" dirty="0"/>
              <a:t>using 2 </a:t>
            </a:r>
            <a:r>
              <a:rPr lang="en-US" sz="1600" dirty="0" err="1"/>
              <a:t>roadheaders</a:t>
            </a:r>
            <a:r>
              <a:rPr lang="en-US" sz="1600" dirty="0"/>
              <a:t> and 1 TBM</a:t>
            </a:r>
            <a:endParaRPr lang="en-GB" sz="1600" dirty="0"/>
          </a:p>
          <a:p>
            <a:endParaRPr lang="en-US" sz="1200" dirty="0" smtClean="0"/>
          </a:p>
          <a:p>
            <a:endParaRPr lang="en-US" sz="1200" b="1" dirty="0"/>
          </a:p>
          <a:p>
            <a:r>
              <a:rPr lang="en-US" sz="1600" b="1" dirty="0" smtClean="0"/>
              <a:t>More </a:t>
            </a:r>
            <a:r>
              <a:rPr lang="en-US" sz="1600" b="1" dirty="0"/>
              <a:t>studies </a:t>
            </a:r>
            <a:r>
              <a:rPr lang="en-US" sz="1600" b="1" dirty="0" smtClean="0"/>
              <a:t>will be needed </a:t>
            </a:r>
            <a:r>
              <a:rPr lang="en-US" sz="1600" dirty="0" smtClean="0"/>
              <a:t>for</a:t>
            </a:r>
          </a:p>
          <a:p>
            <a:r>
              <a:rPr lang="en-US" sz="1600" dirty="0" smtClean="0"/>
              <a:t>- Integration </a:t>
            </a:r>
            <a:r>
              <a:rPr lang="en-US" sz="1600" dirty="0"/>
              <a:t>with all services </a:t>
            </a:r>
            <a:endParaRPr lang="en-US" sz="1600" dirty="0" smtClean="0"/>
          </a:p>
          <a:p>
            <a:r>
              <a:rPr lang="en-US" sz="1600" dirty="0" smtClean="0"/>
              <a:t>- (</a:t>
            </a:r>
            <a:r>
              <a:rPr lang="en-US" sz="1600" dirty="0"/>
              <a:t>EL,CV, transport, survey </a:t>
            </a:r>
            <a:r>
              <a:rPr lang="en-US" sz="1600" dirty="0" err="1"/>
              <a:t>etc</a:t>
            </a:r>
            <a:r>
              <a:rPr lang="en-US" sz="1600" dirty="0"/>
              <a:t>)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- Geology</a:t>
            </a:r>
          </a:p>
          <a:p>
            <a:r>
              <a:rPr lang="en-US" sz="1600" dirty="0" smtClean="0"/>
              <a:t>- Understanding </a:t>
            </a:r>
            <a:r>
              <a:rPr lang="en-US" sz="1600" dirty="0"/>
              <a:t>vibration </a:t>
            </a:r>
            <a:r>
              <a:rPr lang="en-US" sz="1600" dirty="0" smtClean="0"/>
              <a:t>risks</a:t>
            </a:r>
          </a:p>
          <a:p>
            <a:r>
              <a:rPr lang="en-US" sz="1600" dirty="0" smtClean="0"/>
              <a:t>- Environmental </a:t>
            </a:r>
            <a:r>
              <a:rPr lang="en-US" sz="1600" dirty="0"/>
              <a:t>impact </a:t>
            </a:r>
            <a:r>
              <a:rPr lang="en-US" sz="1600" dirty="0" smtClean="0"/>
              <a:t>assessment</a:t>
            </a:r>
          </a:p>
          <a:p>
            <a:endParaRPr lang="en-US" sz="1600" dirty="0"/>
          </a:p>
          <a:p>
            <a:r>
              <a:rPr lang="en-US" sz="1600" dirty="0" smtClean="0"/>
              <a:t>Tunnel connection in IP2</a:t>
            </a:r>
            <a:endParaRPr lang="en-US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572911" y="967359"/>
            <a:ext cx="5309539" cy="5394707"/>
            <a:chOff x="1014594" y="750854"/>
            <a:chExt cx="5891032" cy="5617568"/>
          </a:xfrm>
        </p:grpSpPr>
        <p:pic>
          <p:nvPicPr>
            <p:cNvPr id="6" name="Picture 11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" t="18148" r="58403" b="16667"/>
            <a:stretch/>
          </p:blipFill>
          <p:spPr bwMode="auto">
            <a:xfrm>
              <a:off x="1014594" y="750854"/>
              <a:ext cx="5891032" cy="5524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409316" y="1406720"/>
              <a:ext cx="17283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Shaft sinking installation</a:t>
              </a:r>
              <a:endParaRPr lang="en-GB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21608" y="2109689"/>
              <a:ext cx="1037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Roadheader 1</a:t>
              </a:r>
              <a:endParaRPr lang="en-GB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22396" y="2669977"/>
              <a:ext cx="1037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Roadheader 2</a:t>
              </a:r>
              <a:endParaRPr lang="en-GB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390650" y="1435295"/>
              <a:ext cx="0" cy="493312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73" y="5357172"/>
            <a:ext cx="1797569" cy="100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64053" y="6195644"/>
            <a:ext cx="1159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J.Osborne</a:t>
            </a:r>
            <a:r>
              <a:rPr lang="en-US" sz="1200" dirty="0"/>
              <a:t> </a:t>
            </a:r>
            <a:r>
              <a:rPr lang="en-US" sz="1200" dirty="0" smtClean="0"/>
              <a:t>et al.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77337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7249"/>
            <a:ext cx="7772400" cy="7681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Physics Considerations on the Choice of </a:t>
            </a:r>
            <a:r>
              <a:rPr lang="en-US" sz="3200" dirty="0" err="1" smtClean="0"/>
              <a:t>E</a:t>
            </a:r>
            <a:r>
              <a:rPr lang="en-US" sz="3200" baseline="-25000" dirty="0" err="1" smtClean="0"/>
              <a:t>e</a:t>
            </a:r>
            <a:r>
              <a:rPr lang="en-US" sz="3200" dirty="0" smtClean="0"/>
              <a:t> 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0472" y="1624393"/>
            <a:ext cx="6899094" cy="120032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 bb (cc): 0.5 (4)% coupling uncertainty, for 1ab</a:t>
            </a:r>
            <a:r>
              <a:rPr lang="en-US" baseline="30000" dirty="0" smtClean="0">
                <a:sym typeface="Wingdings"/>
              </a:rPr>
              <a:t>-1</a:t>
            </a:r>
            <a:r>
              <a:rPr lang="en-US" dirty="0" smtClean="0">
                <a:sym typeface="Wingdings"/>
              </a:rPr>
              <a:t>, 60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polarised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This becomes 2(15)% for 0.5ab</a:t>
            </a:r>
            <a:r>
              <a:rPr lang="en-US" baseline="30000" dirty="0" smtClean="0">
                <a:sym typeface="Wingdings"/>
              </a:rPr>
              <a:t>-1  </a:t>
            </a:r>
            <a:r>
              <a:rPr lang="en-US" dirty="0" smtClean="0">
                <a:sym typeface="Wingdings"/>
              </a:rPr>
              <a:t>and</a:t>
            </a:r>
            <a:r>
              <a:rPr lang="en-US" baseline="30000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30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: </a:t>
            </a:r>
            <a:r>
              <a:rPr lang="en-US" b="1" dirty="0" smtClean="0">
                <a:sym typeface="Wingdings"/>
              </a:rPr>
              <a:t>Under these conditions </a:t>
            </a:r>
          </a:p>
          <a:p>
            <a:r>
              <a:rPr lang="en-US" b="1" dirty="0" smtClean="0">
                <a:sym typeface="Wingdings"/>
              </a:rPr>
              <a:t>one looses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high H precision and the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ep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portal to new physics potential </a:t>
            </a:r>
          </a:p>
          <a:p>
            <a:r>
              <a:rPr lang="en-US" b="1" dirty="0">
                <a:sym typeface="Wingdings"/>
              </a:rPr>
              <a:t>a</a:t>
            </a:r>
            <a:r>
              <a:rPr lang="en-US" b="1" dirty="0" smtClean="0">
                <a:sym typeface="Wingdings"/>
              </a:rPr>
              <a:t>nd the neutral current Higgs </a:t>
            </a:r>
            <a:r>
              <a:rPr lang="en-US" b="1" dirty="0" err="1" smtClean="0">
                <a:sym typeface="Wingdings"/>
              </a:rPr>
              <a:t>programme</a:t>
            </a:r>
            <a:r>
              <a:rPr lang="en-US" b="1" dirty="0" smtClean="0">
                <a:sym typeface="Wingdings"/>
              </a:rPr>
              <a:t> disappears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01999" y="1195297"/>
            <a:ext cx="204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SM Higgs Couplings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50472" y="3391647"/>
            <a:ext cx="7048436" cy="9233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Heavy new objects</a:t>
            </a:r>
            <a:r>
              <a:rPr lang="en-US" dirty="0" smtClean="0"/>
              <a:t>: </a:t>
            </a:r>
            <a:r>
              <a:rPr lang="en-US" dirty="0" err="1" smtClean="0"/>
              <a:t>Htt</a:t>
            </a:r>
            <a:r>
              <a:rPr lang="en-US" dirty="0" smtClean="0"/>
              <a:t> coupling: 17 </a:t>
            </a:r>
            <a:r>
              <a:rPr lang="en-US" dirty="0" smtClean="0">
                <a:sym typeface="Wingdings"/>
              </a:rPr>
              <a:t> 31 % for 60  40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 (M Kumar)</a:t>
            </a:r>
          </a:p>
          <a:p>
            <a:r>
              <a:rPr lang="en-US" dirty="0" smtClean="0">
                <a:sym typeface="Wingdings"/>
              </a:rPr>
              <a:t>Discovery potential for anomalous </a:t>
            </a:r>
            <a:r>
              <a:rPr lang="en-US" dirty="0" err="1" smtClean="0">
                <a:sym typeface="Wingdings"/>
              </a:rPr>
              <a:t>tqH</a:t>
            </a:r>
            <a:r>
              <a:rPr lang="en-US" dirty="0" smtClean="0">
                <a:sym typeface="Wingdings"/>
              </a:rPr>
              <a:t>: 0.5 </a:t>
            </a:r>
            <a:r>
              <a:rPr lang="mr-IN" dirty="0" smtClean="0"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3.2 -22% precision for</a:t>
            </a:r>
          </a:p>
          <a:p>
            <a:r>
              <a:rPr lang="en-US" dirty="0" smtClean="0">
                <a:sym typeface="Wingdings"/>
              </a:rPr>
              <a:t>60  50  40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 (H Sun). </a:t>
            </a:r>
            <a:r>
              <a:rPr lang="en-US" b="1" dirty="0" smtClean="0">
                <a:sym typeface="Wingdings"/>
              </a:rPr>
              <a:t>At 40 </a:t>
            </a:r>
            <a:r>
              <a:rPr lang="en-US" b="1" dirty="0" err="1" smtClean="0">
                <a:sym typeface="Wingdings"/>
              </a:rPr>
              <a:t>GeV</a:t>
            </a:r>
            <a:r>
              <a:rPr lang="en-US" b="1" dirty="0" smtClean="0">
                <a:sym typeface="Wingdings"/>
              </a:rPr>
              <a:t> the discovery potential is gone.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57176" y="2992433"/>
            <a:ext cx="2379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New </a:t>
            </a:r>
            <a:r>
              <a:rPr lang="en-US" b="1" dirty="0" err="1" smtClean="0"/>
              <a:t>Higgs+top</a:t>
            </a:r>
            <a:r>
              <a:rPr lang="en-US" b="1" dirty="0" smtClean="0"/>
              <a:t> Physics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65412" y="4930594"/>
            <a:ext cx="7055875" cy="9233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Low x physics:</a:t>
            </a:r>
            <a:r>
              <a:rPr lang="en-US" b="1" dirty="0" smtClean="0">
                <a:solidFill>
                  <a:srgbClr val="FF0000"/>
                </a:solidFill>
              </a:rPr>
              <a:t> Saturation </a:t>
            </a:r>
            <a:r>
              <a:rPr lang="en-US" dirty="0" smtClean="0"/>
              <a:t>requires 1% measurement of F</a:t>
            </a:r>
            <a:r>
              <a:rPr lang="en-US" baseline="-25000" dirty="0" smtClean="0"/>
              <a:t>L</a:t>
            </a:r>
            <a:r>
              <a:rPr lang="en-US" dirty="0" smtClean="0"/>
              <a:t>. That needs</a:t>
            </a:r>
          </a:p>
          <a:p>
            <a:r>
              <a:rPr lang="en-US" dirty="0"/>
              <a:t>y</a:t>
            </a:r>
            <a:r>
              <a:rPr lang="en-US" dirty="0" smtClean="0"/>
              <a:t>=0.9=1-E’/</a:t>
            </a:r>
            <a:r>
              <a:rPr lang="en-US" dirty="0" err="1" smtClean="0"/>
              <a:t>Ee</a:t>
            </a:r>
            <a:r>
              <a:rPr lang="en-US" dirty="0" smtClean="0"/>
              <a:t>. HERA: big complication: E’ at high y too small for precision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eID</a:t>
            </a:r>
            <a:r>
              <a:rPr lang="en-US" dirty="0" smtClean="0"/>
              <a:t>, background, charge symmetry): needs ~twice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 to be safe.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69622" y="4527177"/>
            <a:ext cx="559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Longitudinal Structure Function </a:t>
            </a:r>
            <a:r>
              <a:rPr lang="mr-IN" b="1" dirty="0" smtClean="0"/>
              <a:t>–</a:t>
            </a:r>
            <a:r>
              <a:rPr lang="en-US" b="1" dirty="0" smtClean="0"/>
              <a:t> THE path to saturation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8118" y="6006355"/>
            <a:ext cx="8148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50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 the </a:t>
            </a:r>
            <a:r>
              <a:rPr lang="en-US" dirty="0" err="1" smtClean="0">
                <a:sym typeface="Wingdings"/>
              </a:rPr>
              <a:t>programme</a:t>
            </a:r>
            <a:r>
              <a:rPr lang="en-US" dirty="0" smtClean="0">
                <a:sym typeface="Wingdings"/>
              </a:rPr>
              <a:t> stands,  40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 it looses BSM, t, 30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: precision gone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Keep the electron energy as high as it can be afforded, and not lower than 50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     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69765" y="212583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Tentative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30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4614"/>
            <a:ext cx="7772400" cy="70359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LHeC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PDF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Programme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869" y="851393"/>
            <a:ext cx="84274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Resolve </a:t>
            </a:r>
            <a:r>
              <a:rPr lang="en-US" sz="2000" b="1" dirty="0" err="1" smtClean="0">
                <a:solidFill>
                  <a:srgbClr val="000090"/>
                </a:solidFill>
              </a:rPr>
              <a:t>parton</a:t>
            </a:r>
            <a:r>
              <a:rPr lang="en-US" sz="2000" b="1" dirty="0" smtClean="0">
                <a:solidFill>
                  <a:srgbClr val="000090"/>
                </a:solidFill>
              </a:rPr>
              <a:t> structure of the proton completely: u</a:t>
            </a:r>
            <a:r>
              <a:rPr lang="en-US" sz="2000" b="1" baseline="-25000" dirty="0" smtClean="0">
                <a:solidFill>
                  <a:srgbClr val="000090"/>
                </a:solidFill>
              </a:rPr>
              <a:t>v</a:t>
            </a:r>
            <a:r>
              <a:rPr lang="en-US" sz="2000" b="1" dirty="0" smtClean="0">
                <a:solidFill>
                  <a:srgbClr val="000090"/>
                </a:solidFill>
              </a:rPr>
              <a:t>,d</a:t>
            </a:r>
            <a:r>
              <a:rPr lang="en-US" sz="2000" b="1" baseline="-25000" dirty="0" smtClean="0">
                <a:solidFill>
                  <a:srgbClr val="000090"/>
                </a:solidFill>
              </a:rPr>
              <a:t>v</a:t>
            </a:r>
            <a:r>
              <a:rPr lang="en-US" sz="2000" b="1" dirty="0" smtClean="0">
                <a:solidFill>
                  <a:srgbClr val="000090"/>
                </a:solidFill>
              </a:rPr>
              <a:t>,</a:t>
            </a:r>
            <a:r>
              <a:rPr lang="en-US" sz="2000" b="1" dirty="0" err="1" smtClean="0">
                <a:solidFill>
                  <a:srgbClr val="000090"/>
                </a:solidFill>
              </a:rPr>
              <a:t>s</a:t>
            </a:r>
            <a:r>
              <a:rPr lang="en-US" sz="2000" b="1" baseline="-25000" dirty="0" err="1" smtClean="0">
                <a:solidFill>
                  <a:srgbClr val="000090"/>
                </a:solidFill>
              </a:rPr>
              <a:t>v</a:t>
            </a:r>
            <a:r>
              <a:rPr lang="en-US" sz="2000" b="1" dirty="0" smtClean="0">
                <a:solidFill>
                  <a:srgbClr val="000090"/>
                </a:solidFill>
              </a:rPr>
              <a:t>?,</a:t>
            </a:r>
            <a:r>
              <a:rPr lang="en-US" sz="2000" b="1" dirty="0" err="1" smtClean="0">
                <a:solidFill>
                  <a:srgbClr val="000090"/>
                </a:solidFill>
              </a:rPr>
              <a:t>u,d,s,c,b,t</a:t>
            </a:r>
            <a:r>
              <a:rPr lang="en-US" sz="2000" b="1" dirty="0" smtClean="0">
                <a:solidFill>
                  <a:srgbClr val="000090"/>
                </a:solidFill>
              </a:rPr>
              <a:t> and </a:t>
            </a:r>
            <a:r>
              <a:rPr lang="en-US" sz="2000" b="1" dirty="0" err="1" smtClean="0">
                <a:solidFill>
                  <a:srgbClr val="000090"/>
                </a:solidFill>
              </a:rPr>
              <a:t>xg</a:t>
            </a:r>
            <a:endParaRPr lang="en-US" sz="2000" b="1" dirty="0" smtClean="0">
              <a:solidFill>
                <a:srgbClr val="000090"/>
              </a:solidFill>
            </a:endParaRPr>
          </a:p>
          <a:p>
            <a:r>
              <a:rPr lang="en-US" sz="2000" b="1" dirty="0" smtClean="0">
                <a:solidFill>
                  <a:srgbClr val="000090"/>
                </a:solidFill>
              </a:rPr>
              <a:t>Unprecedented range, sub% precision, free of </a:t>
            </a:r>
            <a:r>
              <a:rPr lang="en-US" sz="2000" b="1" dirty="0" err="1" smtClean="0">
                <a:solidFill>
                  <a:srgbClr val="000090"/>
                </a:solidFill>
              </a:rPr>
              <a:t>parameterisation</a:t>
            </a:r>
            <a:r>
              <a:rPr lang="en-US" sz="2000" b="1" dirty="0" smtClean="0">
                <a:solidFill>
                  <a:srgbClr val="000090"/>
                </a:solidFill>
              </a:rPr>
              <a:t> assumptions,</a:t>
            </a:r>
          </a:p>
          <a:p>
            <a:r>
              <a:rPr lang="en-US" sz="2000" b="1" dirty="0" smtClean="0">
                <a:solidFill>
                  <a:srgbClr val="000090"/>
                </a:solidFill>
              </a:rPr>
              <a:t>Resolve p structure, solve non linear and saturation issues, test QCD, N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3</a:t>
            </a:r>
            <a:r>
              <a:rPr lang="en-US" sz="2000" b="1" dirty="0" smtClean="0">
                <a:solidFill>
                  <a:srgbClr val="000090"/>
                </a:solidFill>
              </a:rPr>
              <a:t>LO</a:t>
            </a:r>
            <a:r>
              <a:rPr lang="mr-IN" sz="2000" b="1" dirty="0" smtClean="0">
                <a:solidFill>
                  <a:srgbClr val="000090"/>
                </a:solidFill>
              </a:rPr>
              <a:t>…</a:t>
            </a:r>
            <a:endParaRPr lang="en-US" sz="2000" b="1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314" y="2037109"/>
            <a:ext cx="6658970" cy="47649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3123" y="2226952"/>
            <a:ext cx="901975" cy="368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18515" y="2226952"/>
            <a:ext cx="901975" cy="368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53123" y="4403854"/>
            <a:ext cx="901975" cy="368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81702" y="4348639"/>
            <a:ext cx="901975" cy="368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29810" y="6478406"/>
            <a:ext cx="4491466" cy="3059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8219" y="2491491"/>
            <a:ext cx="1261959" cy="3139321"/>
          </a:xfrm>
          <a:prstGeom prst="rect">
            <a:avLst/>
          </a:prstGeom>
          <a:solidFill>
            <a:schemeClr val="bg1">
              <a:lumMod val="75000"/>
              <a:alpha val="2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Strong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Coupling in</a:t>
            </a:r>
          </a:p>
          <a:p>
            <a:r>
              <a:rPr lang="en-US" dirty="0">
                <a:solidFill>
                  <a:srgbClr val="000090"/>
                </a:solidFill>
              </a:rPr>
              <a:t>i</a:t>
            </a:r>
            <a:r>
              <a:rPr lang="en-US" dirty="0" smtClean="0">
                <a:solidFill>
                  <a:srgbClr val="000090"/>
                </a:solidFill>
              </a:rPr>
              <a:t>nclusive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DIS at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t</a:t>
            </a:r>
            <a:r>
              <a:rPr lang="en-US" dirty="0" smtClean="0">
                <a:solidFill>
                  <a:srgbClr val="000090"/>
                </a:solidFill>
              </a:rPr>
              <a:t>o 0.1%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Lattice??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Jets??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BCDMS??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GUTs?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Higgs in </a:t>
            </a:r>
            <a:r>
              <a:rPr lang="en-US" dirty="0" err="1" smtClean="0">
                <a:solidFill>
                  <a:srgbClr val="000090"/>
                </a:solidFill>
              </a:rPr>
              <a:t>pp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9149" y="6415052"/>
            <a:ext cx="858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46C0A"/>
                </a:solidFill>
              </a:rPr>
              <a:t>Solve the PDF issues for </a:t>
            </a:r>
            <a:r>
              <a:rPr lang="en-US" b="1" dirty="0" err="1" smtClean="0">
                <a:solidFill>
                  <a:srgbClr val="E46C0A"/>
                </a:solidFill>
              </a:rPr>
              <a:t>pp</a:t>
            </a:r>
            <a:r>
              <a:rPr lang="en-US" b="1" dirty="0" smtClean="0">
                <a:solidFill>
                  <a:srgbClr val="E46C0A"/>
                </a:solidFill>
              </a:rPr>
              <a:t> and test QCD with </a:t>
            </a:r>
            <a:r>
              <a:rPr lang="en-US" b="1" dirty="0" err="1" smtClean="0">
                <a:solidFill>
                  <a:srgbClr val="E46C0A"/>
                </a:solidFill>
              </a:rPr>
              <a:t>permille</a:t>
            </a:r>
            <a:r>
              <a:rPr lang="en-US" b="1" dirty="0" smtClean="0">
                <a:solidFill>
                  <a:srgbClr val="E46C0A"/>
                </a:solidFill>
              </a:rPr>
              <a:t> measurement of strong coupling</a:t>
            </a:r>
            <a:endParaRPr lang="en-US" b="1" dirty="0">
              <a:solidFill>
                <a:srgbClr val="E46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54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88"/>
            <a:ext cx="7772400" cy="70684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PDFs before HERA -  Gluon - </a:t>
            </a:r>
            <a:r>
              <a:rPr lang="en-US" sz="3200" dirty="0" err="1" smtClean="0"/>
              <a:t>xg</a:t>
            </a:r>
            <a:r>
              <a:rPr lang="en-US" sz="3200" dirty="0" smtClean="0"/>
              <a:t>(x,Q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33" y="1381721"/>
            <a:ext cx="3637602" cy="4458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625" y="1353805"/>
            <a:ext cx="4009572" cy="4360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237" y="5845983"/>
            <a:ext cx="1610545" cy="514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417" y="5943682"/>
            <a:ext cx="2438949" cy="514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139" y="984473"/>
            <a:ext cx="854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CDHS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796286" y="1011263"/>
            <a:ext cx="1315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BCDMS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909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80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4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4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08"/>
            <a:ext cx="8229600" cy="73090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LHC Folklore: PDFs come from </a:t>
            </a:r>
            <a:r>
              <a:rPr lang="en-US" sz="3200" dirty="0" err="1" smtClean="0"/>
              <a:t>pp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2" y="1194738"/>
            <a:ext cx="3881996" cy="36742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2702" y="1212380"/>
            <a:ext cx="4948089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LHC data constrain PDFs, BUT do not determine them:</a:t>
            </a:r>
          </a:p>
          <a:p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complete </a:t>
            </a:r>
            <a:r>
              <a:rPr lang="en-US" sz="1600" dirty="0" err="1" smtClean="0"/>
              <a:t>q</a:t>
            </a:r>
            <a:r>
              <a:rPr lang="en-US" sz="1600" baseline="-25000" dirty="0" err="1" smtClean="0"/>
              <a:t>i</a:t>
            </a:r>
            <a:r>
              <a:rPr lang="en-US" sz="1600" dirty="0" err="1" smtClean="0"/>
              <a:t>,g</a:t>
            </a:r>
            <a:r>
              <a:rPr lang="en-US" sz="1600" dirty="0" smtClean="0"/>
              <a:t> unfolding (miss variety)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at all x, as there are sum-rules</a:t>
            </a:r>
          </a:p>
          <a:p>
            <a:r>
              <a:rPr lang="en-US" sz="1600" dirty="0" smtClean="0"/>
              <a:t>-     Needs strong coupling to per mille precision, not in </a:t>
            </a:r>
            <a:r>
              <a:rPr lang="en-US" sz="1600" dirty="0" err="1" smtClean="0"/>
              <a:t>pp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stronger effects  (miss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variation)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cannot come from W,Z at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=10</a:t>
            </a:r>
            <a:r>
              <a:rPr lang="en-US" sz="1600" baseline="30000" dirty="0" smtClean="0"/>
              <a:t>4</a:t>
            </a:r>
            <a:r>
              <a:rPr lang="en-US" sz="1600" dirty="0" smtClean="0"/>
              <a:t> GeV</a:t>
            </a:r>
            <a:r>
              <a:rPr lang="en-US" sz="1600" baseline="30000" dirty="0" smtClean="0"/>
              <a:t>2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clear theory (</a:t>
            </a:r>
            <a:r>
              <a:rPr lang="en-US" sz="1600" dirty="0" err="1" smtClean="0"/>
              <a:t>hadronisation</a:t>
            </a:r>
            <a:r>
              <a:rPr lang="en-US" sz="1600" dirty="0" smtClean="0"/>
              <a:t>, one scale)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heavy </a:t>
            </a:r>
            <a:r>
              <a:rPr lang="en-US" sz="1600" dirty="0" err="1" smtClean="0"/>
              <a:t>flavour</a:t>
            </a:r>
            <a:r>
              <a:rPr lang="en-US" sz="1600" dirty="0" smtClean="0"/>
              <a:t> </a:t>
            </a:r>
            <a:r>
              <a:rPr lang="en-US" sz="1600" dirty="0" err="1" smtClean="0"/>
              <a:t>s,c,b,t</a:t>
            </a:r>
            <a:r>
              <a:rPr lang="en-US" sz="1600" dirty="0" smtClean="0"/>
              <a:t> measured and VFNS fixed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verification of BFKL at low x (only F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-F</a:t>
            </a:r>
            <a:r>
              <a:rPr lang="en-US" sz="1600" baseline="-25000" dirty="0" smtClean="0"/>
              <a:t>L</a:t>
            </a:r>
            <a:r>
              <a:rPr lang="en-US" sz="16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N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LO (as for Higgs)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external input to find QCD subtleties</a:t>
            </a:r>
          </a:p>
          <a:p>
            <a:r>
              <a:rPr lang="en-US" sz="1600" dirty="0" smtClean="0"/>
              <a:t>      such as </a:t>
            </a:r>
            <a:r>
              <a:rPr lang="en-US" sz="1600" dirty="0" err="1" smtClean="0"/>
              <a:t>factorisation</a:t>
            </a:r>
            <a:r>
              <a:rPr lang="en-US" sz="1600" dirty="0" smtClean="0"/>
              <a:t>, </a:t>
            </a:r>
            <a:r>
              <a:rPr lang="en-US" sz="1600" dirty="0" err="1" smtClean="0"/>
              <a:t>resummation</a:t>
            </a:r>
            <a:r>
              <a:rPr lang="mr-IN" sz="1600" dirty="0" smtClean="0"/>
              <a:t>…</a:t>
            </a:r>
            <a:r>
              <a:rPr lang="en-US" sz="1600" dirty="0" smtClean="0"/>
              <a:t>to not go wrong</a:t>
            </a:r>
            <a:endParaRPr lang="en-US" sz="1600" dirty="0"/>
          </a:p>
          <a:p>
            <a:r>
              <a:rPr lang="en-US" sz="1600" dirty="0" smtClean="0"/>
              <a:t>-     Needs external precise input for subtle discoveries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data which yet (W,Z) will hardly be better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agreement between the </a:t>
            </a:r>
            <a:r>
              <a:rPr lang="en-US" sz="1600" dirty="0" err="1" smtClean="0"/>
              <a:t>PDfs</a:t>
            </a:r>
            <a:r>
              <a:rPr lang="en-US" sz="1600" dirty="0" smtClean="0"/>
              <a:t> and χ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+1 ..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58760" y="5288423"/>
            <a:ext cx="88905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PDFs are not derived from </a:t>
            </a:r>
            <a:r>
              <a:rPr lang="en-US" dirty="0" err="1" smtClean="0"/>
              <a:t>pp</a:t>
            </a:r>
            <a:r>
              <a:rPr lang="en-US" dirty="0" smtClean="0"/>
              <a:t> scattering. And yet we try, as there is nothing else.., sometimes</a:t>
            </a:r>
          </a:p>
          <a:p>
            <a:r>
              <a:rPr lang="en-US" dirty="0"/>
              <a:t>w</a:t>
            </a:r>
            <a:r>
              <a:rPr lang="en-US" dirty="0" smtClean="0"/>
              <a:t>ith interesting results as on the light </a:t>
            </a:r>
            <a:r>
              <a:rPr lang="en-US" dirty="0" err="1" smtClean="0"/>
              <a:t>flavour</a:t>
            </a:r>
            <a:r>
              <a:rPr lang="en-US" dirty="0" smtClean="0"/>
              <a:t> democracy at x ~ 0.01 (</a:t>
            </a:r>
            <a:r>
              <a:rPr lang="en-US" dirty="0" err="1" smtClean="0"/>
              <a:t>nonsuppressed</a:t>
            </a:r>
            <a:r>
              <a:rPr lang="en-US" dirty="0" smtClean="0"/>
              <a:t> s/</a:t>
            </a:r>
            <a:r>
              <a:rPr lang="en-US" dirty="0" err="1" smtClean="0"/>
              <a:t>dbar</a:t>
            </a:r>
            <a:r>
              <a:rPr lang="en-US" dirty="0" smtClean="0"/>
              <a:t>).</a:t>
            </a:r>
          </a:p>
          <a:p>
            <a:r>
              <a:rPr lang="en-US" dirty="0" smtClean="0"/>
              <a:t>Can take low pileup runs, mitigate PDF influence</a:t>
            </a:r>
            <a:r>
              <a:rPr lang="en-US" dirty="0"/>
              <a:t> </a:t>
            </a:r>
            <a:r>
              <a:rPr lang="en-US" dirty="0" smtClean="0"/>
              <a:t>.. </a:t>
            </a:r>
            <a:r>
              <a:rPr lang="mr-IN" dirty="0" smtClean="0"/>
              <a:t>–</a:t>
            </a:r>
            <a:r>
              <a:rPr lang="en-US" dirty="0" smtClean="0"/>
              <a:t> but can’t do what is sometimes stated.</a:t>
            </a:r>
          </a:p>
          <a:p>
            <a:endParaRPr lang="en-US" dirty="0"/>
          </a:p>
          <a:p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vs</a:t>
            </a:r>
            <a:r>
              <a:rPr lang="en-US" b="1" dirty="0" smtClean="0">
                <a:solidFill>
                  <a:srgbClr val="000090"/>
                </a:solidFill>
              </a:rPr>
              <a:t> HERA: Higher Q</a:t>
            </a:r>
            <a:r>
              <a:rPr lang="en-US" b="1" baseline="30000" dirty="0" smtClean="0">
                <a:solidFill>
                  <a:srgbClr val="000090"/>
                </a:solidFill>
              </a:rPr>
              <a:t>2</a:t>
            </a:r>
            <a:r>
              <a:rPr lang="en-US" b="1" dirty="0" smtClean="0">
                <a:solidFill>
                  <a:srgbClr val="000090"/>
                </a:solidFill>
              </a:rPr>
              <a:t>: CC; higher s: small x/g saturation?; high </a:t>
            </a:r>
            <a:r>
              <a:rPr lang="en-US" b="1" dirty="0" err="1" smtClean="0">
                <a:solidFill>
                  <a:srgbClr val="000090"/>
                </a:solidFill>
              </a:rPr>
              <a:t>lumi</a:t>
            </a:r>
            <a:r>
              <a:rPr lang="en-US" b="1" dirty="0" smtClean="0">
                <a:solidFill>
                  <a:srgbClr val="000090"/>
                </a:solidFill>
              </a:rPr>
              <a:t>:  x</a:t>
            </a:r>
            <a:r>
              <a:rPr lang="en-US" sz="1400" b="1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 1</a:t>
            </a:r>
            <a:r>
              <a:rPr lang="en-US" b="1" dirty="0" smtClean="0">
                <a:solidFill>
                  <a:srgbClr val="000090"/>
                </a:solidFill>
              </a:rPr>
              <a:t>; s, </a:t>
            </a:r>
            <a:r>
              <a:rPr lang="en-US" b="1" dirty="0" err="1" smtClean="0">
                <a:solidFill>
                  <a:srgbClr val="000090"/>
                </a:solidFill>
              </a:rPr>
              <a:t>c,b,t</a:t>
            </a:r>
            <a:r>
              <a:rPr lang="en-US" b="1" dirty="0" smtClean="0">
                <a:solidFill>
                  <a:srgbClr val="000090"/>
                </a:solidFill>
              </a:rPr>
              <a:t>. </a:t>
            </a:r>
            <a:r>
              <a:rPr lang="mr-IN" b="1" dirty="0" smtClean="0">
                <a:solidFill>
                  <a:srgbClr val="000090"/>
                </a:solidFill>
              </a:rPr>
              <a:t>…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8385" y="4868960"/>
            <a:ext cx="2634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NNPDF3.1   arXiv:1706.00428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6074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160"/>
            <a:ext cx="7772400" cy="85952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Strange Strange</a:t>
            </a:r>
            <a:endParaRPr lang="en-US" sz="3200" dirty="0"/>
          </a:p>
        </p:txBody>
      </p:sp>
      <p:pic>
        <p:nvPicPr>
          <p:cNvPr id="3" name="Number_of_hit_modules_HE-LHeC_v1.png" descr="Number_of_hit_modules_HE-LHeC_v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704" y="8210268"/>
            <a:ext cx="4381501" cy="292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Number_of_hit_modules_HE-LHeC_v1.png" descr="Number_of_hit_modules_HE-LHeC_v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4104" y="8362668"/>
            <a:ext cx="4381501" cy="29210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489624" y="5220653"/>
            <a:ext cx="3634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NNPDF3.1 arXiv:1706.00428, note:</a:t>
            </a:r>
          </a:p>
          <a:p>
            <a:r>
              <a:rPr lang="en-US" dirty="0" smtClean="0"/>
              <a:t>“xFITTER16” = ATLAS: 1612.0301</a:t>
            </a:r>
          </a:p>
          <a:p>
            <a:r>
              <a:rPr lang="en-US" dirty="0" smtClean="0"/>
              <a:t>Also look at MMHT and other 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4834" y="1077025"/>
            <a:ext cx="8661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Strange quark suppression [</a:t>
            </a:r>
            <a:r>
              <a:rPr lang="en-US" dirty="0" err="1" smtClean="0"/>
              <a:t>dimuons</a:t>
            </a:r>
            <a:r>
              <a:rPr lang="en-US" dirty="0" smtClean="0"/>
              <a:t> in neutrino data] </a:t>
            </a:r>
            <a:r>
              <a:rPr lang="en-US" dirty="0" err="1" smtClean="0"/>
              <a:t>vs</a:t>
            </a:r>
            <a:r>
              <a:rPr lang="en-US" dirty="0" smtClean="0"/>
              <a:t> light </a:t>
            </a:r>
            <a:r>
              <a:rPr lang="en-US" dirty="0" err="1" smtClean="0"/>
              <a:t>flavour</a:t>
            </a:r>
            <a:r>
              <a:rPr lang="en-US" dirty="0" smtClean="0"/>
              <a:t> democracy [W,Z LHC]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43" y="1735708"/>
            <a:ext cx="4106054" cy="3102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644" y="1417538"/>
            <a:ext cx="4491857" cy="46266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219" y="6333553"/>
            <a:ext cx="911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strange quark density, after 60 years of DIS, has remained unknown. Is there a valence s? 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93205" y="6044203"/>
            <a:ext cx="1639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 Cooper-</a:t>
            </a:r>
            <a:r>
              <a:rPr lang="en-US" sz="1200" dirty="0" err="1" smtClean="0"/>
              <a:t>Sarkar</a:t>
            </a:r>
            <a:r>
              <a:rPr lang="en-US" sz="1200" dirty="0" smtClean="0"/>
              <a:t>, DIS17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53867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973"/>
            <a:ext cx="6715429" cy="747001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 Strange Quark Distribution from </a:t>
            </a:r>
            <a:r>
              <a:rPr lang="en-US" sz="3200" dirty="0" err="1" smtClean="0">
                <a:solidFill>
                  <a:srgbClr val="0000FF"/>
                </a:solidFill>
              </a:rPr>
              <a:t>LHeC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99973"/>
            <a:ext cx="5844263" cy="5186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633" y="1803788"/>
            <a:ext cx="941385" cy="580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1198" y="951327"/>
            <a:ext cx="2151588" cy="526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luminosity</a:t>
            </a:r>
          </a:p>
          <a:p>
            <a:endParaRPr lang="en-US" dirty="0"/>
          </a:p>
          <a:p>
            <a:r>
              <a:rPr lang="en-US" dirty="0" smtClean="0"/>
              <a:t>High Q</a:t>
            </a:r>
            <a:r>
              <a:rPr lang="en-US" baseline="30000" dirty="0" smtClean="0"/>
              <a:t>2</a:t>
            </a:r>
          </a:p>
          <a:p>
            <a:endParaRPr lang="en-US" baseline="30000" dirty="0"/>
          </a:p>
          <a:p>
            <a:r>
              <a:rPr lang="en-US" dirty="0" smtClean="0"/>
              <a:t>Small beam spot</a:t>
            </a:r>
          </a:p>
          <a:p>
            <a:endParaRPr lang="en-US" dirty="0"/>
          </a:p>
          <a:p>
            <a:r>
              <a:rPr lang="en-US" dirty="0" smtClean="0"/>
              <a:t>Modern Silicon</a:t>
            </a:r>
          </a:p>
          <a:p>
            <a:endParaRPr lang="en-US" dirty="0"/>
          </a:p>
          <a:p>
            <a:r>
              <a:rPr lang="en-US" dirty="0" smtClean="0"/>
              <a:t>NO pile-up..</a:t>
            </a:r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First (x,Q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)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m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easurement of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t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he (anti-)strange 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d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ensity, HQ valence?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x </a:t>
            </a:r>
            <a:r>
              <a:rPr lang="en-US" dirty="0" smtClean="0">
                <a:latin typeface="Century Gothic"/>
                <a:cs typeface="Century Gothic"/>
                <a:sym typeface="Wingdings"/>
              </a:rPr>
              <a:t> = </a:t>
            </a:r>
            <a:r>
              <a:rPr lang="en-US" dirty="0" smtClean="0">
                <a:sym typeface="Wingdings"/>
              </a:rPr>
              <a:t>10</a:t>
            </a:r>
            <a:r>
              <a:rPr lang="en-US" baseline="30000" dirty="0" smtClean="0">
                <a:sym typeface="Wingdings"/>
              </a:rPr>
              <a:t>-4</a:t>
            </a:r>
            <a:r>
              <a:rPr lang="en-US" dirty="0" smtClean="0">
                <a:sym typeface="Wingdings"/>
              </a:rPr>
              <a:t> .. 0.1</a:t>
            </a:r>
          </a:p>
          <a:p>
            <a:r>
              <a:rPr lang="en-US" dirty="0" smtClean="0">
                <a:sym typeface="Wingdings"/>
              </a:rPr>
              <a:t>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= 100 – 10</a:t>
            </a:r>
            <a:r>
              <a:rPr lang="en-US" baseline="30000" dirty="0" smtClean="0">
                <a:sym typeface="Wingdings"/>
              </a:rPr>
              <a:t>5 </a:t>
            </a:r>
            <a:r>
              <a:rPr lang="en-US" dirty="0" smtClean="0">
                <a:sym typeface="Wingdings"/>
              </a:rPr>
              <a:t>GeV</a:t>
            </a:r>
            <a:r>
              <a:rPr lang="en-US" baseline="30000" dirty="0" smtClean="0">
                <a:sym typeface="Wingdings"/>
              </a:rPr>
              <a:t>2</a:t>
            </a:r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723" y="6094887"/>
            <a:ext cx="8763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Initial study (CDR): Charm tagging efficiency of 10% and 1% light quark background in impact parameter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07787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8751"/>
            <a:ext cx="7772400" cy="85952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Charm F</a:t>
            </a:r>
            <a:r>
              <a:rPr lang="en-US" sz="3200" baseline="-25000" dirty="0" smtClean="0"/>
              <a:t>2</a:t>
            </a:r>
            <a:r>
              <a:rPr lang="en-US" sz="3200" baseline="30000" dirty="0" smtClean="0"/>
              <a:t>cc</a:t>
            </a:r>
            <a:r>
              <a:rPr lang="en-US" sz="3200" dirty="0" smtClean="0"/>
              <a:t> and Mass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61" y="1078723"/>
            <a:ext cx="4260154" cy="49740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2112" y="878271"/>
            <a:ext cx="3506088" cy="156966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          </a:t>
            </a:r>
            <a:r>
              <a:rPr lang="en-US" sz="1600" b="1" dirty="0" smtClean="0"/>
              <a:t>Heavy </a:t>
            </a:r>
            <a:r>
              <a:rPr lang="en-US" sz="1600" b="1" dirty="0" err="1" smtClean="0"/>
              <a:t>Flavour</a:t>
            </a:r>
            <a:r>
              <a:rPr lang="en-US" sz="1600" b="1" dirty="0" smtClean="0"/>
              <a:t> with </a:t>
            </a:r>
            <a:r>
              <a:rPr lang="en-US" sz="1600" b="1" dirty="0" err="1" smtClean="0"/>
              <a:t>LHeC</a:t>
            </a:r>
            <a:r>
              <a:rPr lang="en-US" sz="1600" b="1" dirty="0" smtClean="0"/>
              <a:t> </a:t>
            </a:r>
          </a:p>
          <a:p>
            <a:r>
              <a:rPr lang="en-US" sz="1600" dirty="0" smtClean="0"/>
              <a:t>Beam spot (in </a:t>
            </a:r>
            <a:r>
              <a:rPr lang="en-US" sz="1600" dirty="0" err="1" smtClean="0"/>
              <a:t>xy</a:t>
            </a:r>
            <a:r>
              <a:rPr lang="en-US" sz="1600" dirty="0" smtClean="0"/>
              <a:t>): 7μm</a:t>
            </a:r>
          </a:p>
          <a:p>
            <a:r>
              <a:rPr lang="en-US" sz="1600" dirty="0"/>
              <a:t>Impact parameter: better than </a:t>
            </a:r>
            <a:r>
              <a:rPr lang="en-US" sz="1600" dirty="0" smtClean="0"/>
              <a:t>10μm</a:t>
            </a:r>
          </a:p>
          <a:p>
            <a:r>
              <a:rPr lang="en-US" sz="1600" dirty="0" smtClean="0"/>
              <a:t>Modern Silicon detectors, no pile-up</a:t>
            </a:r>
          </a:p>
          <a:p>
            <a:r>
              <a:rPr lang="en-US" sz="1600" dirty="0" smtClean="0"/>
              <a:t>Higher E, L, Acceptance, </a:t>
            </a:r>
            <a:r>
              <a:rPr lang="en-US" sz="1600" dirty="0" err="1" smtClean="0"/>
              <a:t>ε</a:t>
            </a:r>
            <a:r>
              <a:rPr lang="en-US" sz="1600" dirty="0" smtClean="0"/>
              <a:t>, than at HERA </a:t>
            </a:r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 </a:t>
            </a:r>
            <a:r>
              <a:rPr lang="en-US" sz="1600" dirty="0" smtClean="0"/>
              <a:t>Huge improvements predicted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865596" y="3936218"/>
            <a:ext cx="2404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LHeC</a:t>
            </a:r>
            <a:r>
              <a:rPr lang="en-US" sz="1600" dirty="0" smtClean="0"/>
              <a:t> CDR arXiv:1206.2913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5879855"/>
            <a:ext cx="3979913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HERA 0.0005/2.5 .. 0.05/2000 GeV</a:t>
            </a:r>
            <a:r>
              <a:rPr lang="en-US" sz="1400" baseline="30000" dirty="0" smtClean="0"/>
              <a:t>2</a:t>
            </a:r>
          </a:p>
          <a:p>
            <a:r>
              <a:rPr lang="en-US" sz="1400" dirty="0" err="1" smtClean="0"/>
              <a:t>LHeC</a:t>
            </a:r>
            <a:r>
              <a:rPr lang="en-US" sz="1400" dirty="0" smtClean="0"/>
              <a:t> 0.00001/1 .. 0.2/200000 GeV</a:t>
            </a:r>
            <a:r>
              <a:rPr lang="en-US" sz="1400" baseline="30000" dirty="0" smtClean="0"/>
              <a:t>2</a:t>
            </a:r>
          </a:p>
          <a:p>
            <a:endParaRPr lang="en-US" sz="1400" baseline="30000" dirty="0"/>
          </a:p>
          <a:p>
            <a:r>
              <a:rPr lang="en-US" sz="1400" dirty="0" err="1" smtClean="0"/>
              <a:t>ε</a:t>
            </a:r>
            <a:r>
              <a:rPr lang="en-US" sz="1400" dirty="0" smtClean="0"/>
              <a:t>(c) assumed 10%, 1% light background, </a:t>
            </a:r>
            <a:r>
              <a:rPr lang="en-US" sz="1200" dirty="0" smtClean="0"/>
              <a:t>~</a:t>
            </a:r>
            <a:r>
              <a:rPr lang="en-US" sz="1400" dirty="0" smtClean="0"/>
              <a:t>3% </a:t>
            </a:r>
            <a:r>
              <a:rPr lang="en-US" sz="1400" dirty="0" err="1" smtClean="0"/>
              <a:t>δ</a:t>
            </a:r>
            <a:r>
              <a:rPr lang="en-US" sz="1400" dirty="0" smtClean="0"/>
              <a:t>(</a:t>
            </a:r>
            <a:r>
              <a:rPr lang="en-US" sz="1400" dirty="0" err="1" smtClean="0"/>
              <a:t>syst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18994"/>
              </p:ext>
            </p:extLst>
          </p:nvPr>
        </p:nvGraphicFramePr>
        <p:xfrm>
          <a:off x="4817898" y="2575898"/>
          <a:ext cx="3901389" cy="22250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300463"/>
                <a:gridCol w="1300463"/>
                <a:gridCol w="1300463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LHeC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r>
                        <a:rPr lang="en-US" baseline="-25000" dirty="0" smtClean="0"/>
                        <a:t>c</a:t>
                      </a:r>
                      <a:r>
                        <a:rPr lang="en-US" dirty="0" smtClean="0"/>
                        <a:t>(m</a:t>
                      </a:r>
                      <a:r>
                        <a:rPr lang="en-US" baseline="-25000" dirty="0" smtClean="0"/>
                        <a:t>c</a:t>
                      </a:r>
                      <a:r>
                        <a:rPr lang="en-US" dirty="0" smtClean="0"/>
                        <a:t>)/</a:t>
                      </a:r>
                      <a:r>
                        <a:rPr lang="en-US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δ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exp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0.05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0.003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δ</a:t>
                      </a:r>
                      <a:r>
                        <a:rPr lang="en-US" dirty="0" smtClean="0"/>
                        <a:t>(mod)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~0.002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δ</a:t>
                      </a:r>
                      <a:r>
                        <a:rPr lang="en-US" dirty="0" smtClean="0"/>
                        <a:t>(par)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~0.002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δ</a:t>
                      </a:r>
                      <a:r>
                        <a:rPr lang="en-US" dirty="0" smtClean="0"/>
                        <a:t>(α</a:t>
                      </a:r>
                      <a:r>
                        <a:rPr lang="en-US" baseline="-25000" dirty="0" smtClean="0"/>
                        <a:t>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06725" y="4977044"/>
            <a:ext cx="381256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LHeC</a:t>
            </a:r>
            <a:r>
              <a:rPr lang="en-US" sz="1600" dirty="0" smtClean="0">
                <a:solidFill>
                  <a:srgbClr val="FF0000"/>
                </a:solidFill>
              </a:rPr>
              <a:t> determines strong coupling to 0.1%</a:t>
            </a:r>
          </a:p>
          <a:p>
            <a:r>
              <a:rPr lang="en-US" sz="1600" dirty="0" smtClean="0"/>
              <a:t>High precision PDF data will reduce the </a:t>
            </a:r>
          </a:p>
          <a:p>
            <a:r>
              <a:rPr lang="en-US" sz="1600" dirty="0"/>
              <a:t>m</a:t>
            </a:r>
            <a:r>
              <a:rPr lang="en-US" sz="1600" dirty="0" smtClean="0"/>
              <a:t>od and par errors by a very large amount.</a:t>
            </a:r>
          </a:p>
          <a:p>
            <a:endParaRPr lang="en-US" sz="1600" dirty="0"/>
          </a:p>
          <a:p>
            <a:r>
              <a:rPr lang="en-US" sz="1600" dirty="0" smtClean="0">
                <a:solidFill>
                  <a:srgbClr val="FF0000"/>
                </a:solidFill>
              </a:rPr>
              <a:t>Determination of charm mass to 3 MeV:</a:t>
            </a:r>
          </a:p>
          <a:p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dirty="0" smtClean="0">
                <a:solidFill>
                  <a:srgbClr val="FF0000"/>
                </a:solidFill>
              </a:rPr>
              <a:t>rucial for M</a:t>
            </a:r>
            <a:r>
              <a:rPr lang="en-US" sz="1600" baseline="-25000" dirty="0" smtClean="0">
                <a:solidFill>
                  <a:srgbClr val="FF0000"/>
                </a:solidFill>
              </a:rPr>
              <a:t>W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in </a:t>
            </a:r>
            <a:r>
              <a:rPr lang="en-US" sz="1600" dirty="0" err="1" smtClean="0">
                <a:solidFill>
                  <a:srgbClr val="FF0000"/>
                </a:solidFill>
              </a:rPr>
              <a:t>pp</a:t>
            </a:r>
            <a:r>
              <a:rPr lang="en-US" sz="1600" dirty="0" smtClean="0">
                <a:solidFill>
                  <a:srgbClr val="FF0000"/>
                </a:solidFill>
              </a:rPr>
              <a:t> or H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 cc in </a:t>
            </a:r>
            <a:r>
              <a:rPr lang="en-US" sz="1600" dirty="0" err="1" smtClean="0">
                <a:solidFill>
                  <a:srgbClr val="FF0000"/>
                </a:solidFill>
                <a:sym typeface="Wingdings"/>
              </a:rPr>
              <a:t>ep</a:t>
            </a:r>
            <a:endParaRPr lang="en-US" sz="1600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sz="1400" dirty="0" err="1" smtClean="0"/>
              <a:t>cf</a:t>
            </a:r>
            <a:r>
              <a:rPr lang="en-US" sz="1400" dirty="0" smtClean="0"/>
              <a:t> also NNPDF3.1 (arXiv:1706.00428) and refs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3295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369" y="37197"/>
            <a:ext cx="8277857" cy="854575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Empowering </a:t>
            </a:r>
            <a:r>
              <a:rPr lang="en-GB" sz="3200" dirty="0" err="1" smtClean="0">
                <a:solidFill>
                  <a:srgbClr val="FF0000"/>
                </a:solidFill>
              </a:rPr>
              <a:t>pp</a:t>
            </a:r>
            <a:r>
              <a:rPr lang="en-GB" sz="3200" dirty="0" smtClean="0">
                <a:solidFill>
                  <a:srgbClr val="FF0000"/>
                </a:solidFill>
              </a:rPr>
              <a:t> Discoveries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9" y="2238344"/>
            <a:ext cx="3566367" cy="3882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017" y="1167840"/>
            <a:ext cx="1464699" cy="11073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500786"/>
            <a:ext cx="220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SUSY, RPC, RPV, LQS..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336" y="724888"/>
            <a:ext cx="909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E</a:t>
            </a:r>
            <a:r>
              <a:rPr lang="en-US" b="1" dirty="0" smtClean="0">
                <a:solidFill>
                  <a:srgbClr val="000090"/>
                </a:solidFill>
              </a:rPr>
              <a:t>xternal, reliable input (PDFs, </a:t>
            </a:r>
            <a:r>
              <a:rPr lang="en-US" b="1" dirty="0" err="1" smtClean="0">
                <a:solidFill>
                  <a:srgbClr val="000090"/>
                </a:solidFill>
              </a:rPr>
              <a:t>factorisation</a:t>
            </a:r>
            <a:r>
              <a:rPr lang="en-US" b="1" dirty="0" smtClean="0">
                <a:solidFill>
                  <a:srgbClr val="000090"/>
                </a:solidFill>
              </a:rPr>
              <a:t>..) is crucial for range extension + CI interpretation 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6688" y="1167840"/>
            <a:ext cx="877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GLUON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13828" y="1214699"/>
            <a:ext cx="97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QUARKS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32" y="2183128"/>
            <a:ext cx="4259772" cy="4108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6435" y="1758581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Exotic+ Extra boson searches at high mass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6511916" y="2451527"/>
            <a:ext cx="29533" cy="3426231"/>
          </a:xfrm>
          <a:prstGeom prst="line">
            <a:avLst/>
          </a:prstGeom>
          <a:effectLst>
            <a:outerShdw blurRad="40000" dist="20000" dir="60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62197" y="2629585"/>
            <a:ext cx="637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ATLAS</a:t>
            </a:r>
          </a:p>
          <a:p>
            <a:r>
              <a:rPr lang="en-US" sz="1400" dirty="0" smtClean="0"/>
              <a:t>today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2973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869"/>
            <a:ext cx="7772400" cy="616359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High Precision for the LHC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 descr="hix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14" y="1233099"/>
            <a:ext cx="4022175" cy="4104218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495322" y="5639910"/>
            <a:ext cx="41558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Predict the Higgs cross section in </a:t>
            </a:r>
            <a:r>
              <a:rPr lang="en-US" b="1" dirty="0" err="1" smtClean="0"/>
              <a:t>pp</a:t>
            </a:r>
            <a:r>
              <a:rPr lang="en-US" b="1" dirty="0" smtClean="0"/>
              <a:t> to</a:t>
            </a:r>
          </a:p>
          <a:p>
            <a:r>
              <a:rPr lang="en-US" b="1" dirty="0" smtClean="0"/>
              <a:t>0.2% precision which matches the M</a:t>
            </a:r>
            <a:r>
              <a:rPr lang="en-US" b="1" baseline="-25000" dirty="0" smtClean="0"/>
              <a:t>H</a:t>
            </a:r>
          </a:p>
          <a:p>
            <a:r>
              <a:rPr lang="en-US" b="1" dirty="0"/>
              <a:t>m</a:t>
            </a:r>
            <a:r>
              <a:rPr lang="en-US" b="1" dirty="0" smtClean="0"/>
              <a:t>easurement and removes the PDF error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658" y="1122674"/>
            <a:ext cx="3773568" cy="40036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4141" y="5263697"/>
            <a:ext cx="36728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Spacelike</a:t>
            </a:r>
            <a:r>
              <a:rPr lang="en-US" b="1" dirty="0" smtClean="0"/>
              <a:t> M</a:t>
            </a:r>
            <a:r>
              <a:rPr lang="en-US" b="1" baseline="-25000" dirty="0" smtClean="0"/>
              <a:t>W</a:t>
            </a:r>
            <a:r>
              <a:rPr lang="en-US" b="1" dirty="0" smtClean="0"/>
              <a:t> to 10 MeV from </a:t>
            </a:r>
            <a:r>
              <a:rPr lang="en-US" b="1" dirty="0" err="1" smtClean="0"/>
              <a:t>ep</a:t>
            </a:r>
            <a:endParaRPr lang="en-US" b="1" dirty="0" smtClean="0"/>
          </a:p>
          <a:p>
            <a:r>
              <a:rPr lang="en-US" b="1" dirty="0" smtClean="0">
                <a:sym typeface="Wingdings"/>
              </a:rPr>
              <a:t> Electroweak thy test at 0.01% !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Predict M</a:t>
            </a:r>
            <a:r>
              <a:rPr lang="en-US" b="1" baseline="-25000" dirty="0" smtClean="0"/>
              <a:t>W</a:t>
            </a:r>
            <a:r>
              <a:rPr lang="en-US" b="1" dirty="0" smtClean="0"/>
              <a:t> in </a:t>
            </a:r>
            <a:r>
              <a:rPr lang="en-US" b="1" dirty="0" err="1" smtClean="0"/>
              <a:t>pp</a:t>
            </a:r>
            <a:r>
              <a:rPr lang="en-US" b="1" dirty="0" smtClean="0"/>
              <a:t> to 2.8 MeV  </a:t>
            </a:r>
            <a:r>
              <a:rPr lang="en-US" b="1" dirty="0" smtClean="0">
                <a:sym typeface="Wingdings"/>
              </a:rPr>
              <a:t> </a:t>
            </a:r>
          </a:p>
          <a:p>
            <a:r>
              <a:rPr lang="en-US" b="1" dirty="0" smtClean="0">
                <a:sym typeface="Wingdings"/>
              </a:rPr>
              <a:t>Remove PDF uncertainty on M</a:t>
            </a:r>
            <a:r>
              <a:rPr lang="en-US" b="1" baseline="-25000" dirty="0" smtClean="0">
                <a:sym typeface="Wingdings"/>
              </a:rPr>
              <a:t>W</a:t>
            </a:r>
            <a:r>
              <a:rPr lang="en-US" b="1" dirty="0" smtClean="0">
                <a:sym typeface="Wingdings"/>
              </a:rPr>
              <a:t> LHC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2339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172"/>
            <a:ext cx="6157702" cy="90732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LHeC</a:t>
            </a:r>
            <a:r>
              <a:rPr lang="en-US" sz="3200" dirty="0" smtClean="0"/>
              <a:t> Higgs Physics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46416" y="1385761"/>
            <a:ext cx="81797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High precision coupling measurements</a:t>
            </a:r>
          </a:p>
          <a:p>
            <a:endParaRPr lang="en-US" sz="2000" dirty="0"/>
          </a:p>
          <a:p>
            <a:r>
              <a:rPr lang="en-US" sz="2000" b="1" dirty="0" smtClean="0">
                <a:solidFill>
                  <a:srgbClr val="000090"/>
                </a:solidFill>
              </a:rPr>
              <a:t>Higgs as portal to new physics (in decay and production of non SM </a:t>
            </a:r>
            <a:r>
              <a:rPr lang="en-US" sz="2000" b="1" dirty="0" err="1" smtClean="0">
                <a:solidFill>
                  <a:srgbClr val="000090"/>
                </a:solidFill>
              </a:rPr>
              <a:t>Higgses</a:t>
            </a:r>
            <a:r>
              <a:rPr lang="en-US" sz="2000" b="1" dirty="0" smtClean="0">
                <a:solidFill>
                  <a:srgbClr val="000090"/>
                </a:solidFill>
              </a:rPr>
              <a:t>)</a:t>
            </a:r>
            <a:endParaRPr lang="en-US" sz="2000" b="1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710" y="295172"/>
            <a:ext cx="2204965" cy="1598421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0" y="2588720"/>
            <a:ext cx="8468985" cy="3693319"/>
          </a:xfrm>
          <a:prstGeom prst="rect">
            <a:avLst/>
          </a:prstGeom>
          <a:solidFill>
            <a:schemeClr val="accent3">
              <a:lumMod val="50000"/>
              <a:alpha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CC cross section: 200 </a:t>
            </a:r>
            <a:r>
              <a:rPr lang="en-US" dirty="0" err="1" smtClean="0"/>
              <a:t>fb</a:t>
            </a:r>
            <a:r>
              <a:rPr lang="en-US" dirty="0" smtClean="0"/>
              <a:t>. That is the ‘same’ value as for Z* </a:t>
            </a:r>
            <a:r>
              <a:rPr lang="en-US" dirty="0" smtClean="0">
                <a:sym typeface="Wingdings"/>
              </a:rPr>
              <a:t> HZ in </a:t>
            </a:r>
            <a:r>
              <a:rPr lang="en-US" dirty="0" err="1" smtClean="0">
                <a:sym typeface="Wingdings"/>
              </a:rPr>
              <a:t>e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e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/>
              <a:t> </a:t>
            </a:r>
          </a:p>
          <a:p>
            <a:r>
              <a:rPr lang="en-US" dirty="0" smtClean="0"/>
              <a:t>NC cross section: 25 </a:t>
            </a:r>
            <a:r>
              <a:rPr lang="en-US" dirty="0" err="1" smtClean="0"/>
              <a:t>fb</a:t>
            </a:r>
            <a:r>
              <a:rPr lang="en-US" dirty="0" smtClean="0"/>
              <a:t>. </a:t>
            </a:r>
            <a:r>
              <a:rPr lang="en-US" dirty="0"/>
              <a:t> </a:t>
            </a:r>
            <a:r>
              <a:rPr lang="en-US" dirty="0" smtClean="0"/>
              <a:t>ZZ 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H ( WW) and WW 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H( ZZ) uniquely distinguishable.</a:t>
            </a:r>
          </a:p>
          <a:p>
            <a:r>
              <a:rPr lang="en-US" dirty="0" smtClean="0">
                <a:sym typeface="Wingdings"/>
              </a:rPr>
              <a:t>VBF cross sections in </a:t>
            </a:r>
            <a:r>
              <a:rPr lang="en-US" dirty="0" err="1" smtClean="0">
                <a:sym typeface="Wingdings"/>
              </a:rPr>
              <a:t>pp</a:t>
            </a:r>
            <a:r>
              <a:rPr lang="en-US" dirty="0" smtClean="0">
                <a:sym typeface="Wingdings"/>
              </a:rPr>
              <a:t> at LHC are O(100) </a:t>
            </a:r>
            <a:r>
              <a:rPr lang="en-US" dirty="0" err="1" smtClean="0">
                <a:sym typeface="Wingdings"/>
              </a:rPr>
              <a:t>fb</a:t>
            </a:r>
            <a:r>
              <a:rPr lang="en-US" dirty="0" smtClean="0">
                <a:sym typeface="Wingdings"/>
              </a:rPr>
              <a:t> also.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Final state in </a:t>
            </a:r>
            <a:r>
              <a:rPr lang="en-US" dirty="0" err="1" smtClean="0">
                <a:sym typeface="Wingdings"/>
              </a:rPr>
              <a:t>ep</a:t>
            </a:r>
            <a:r>
              <a:rPr lang="en-US" dirty="0" smtClean="0">
                <a:sym typeface="Wingdings"/>
              </a:rPr>
              <a:t> clean. Pileup 0.1 at </a:t>
            </a:r>
            <a:r>
              <a:rPr lang="en-US" dirty="0" err="1" smtClean="0">
                <a:sym typeface="Wingdings"/>
              </a:rPr>
              <a:t>LHeC</a:t>
            </a:r>
            <a:r>
              <a:rPr lang="en-US" dirty="0" smtClean="0">
                <a:sym typeface="Wingdings"/>
              </a:rPr>
              <a:t>. Theory clear. Luminosity to 0.5-1%. 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Detector: full acceptance to </a:t>
            </a:r>
            <a:r>
              <a:rPr lang="en-US" dirty="0" err="1" smtClean="0">
                <a:sym typeface="Wingdings"/>
              </a:rPr>
              <a:t>η</a:t>
            </a:r>
            <a:r>
              <a:rPr lang="en-US" dirty="0" smtClean="0">
                <a:sym typeface="Wingdings"/>
              </a:rPr>
              <a:t> = 4.7  Requirement for high resolution hadron calorimeter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First studies: complete detector, S and B simulation and BDT for H bb and cc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New: MADGRAPH based extension to other channels using bb and cc experience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New also: various, often Chinese publications on exotic Higgs physics in </a:t>
            </a:r>
            <a:r>
              <a:rPr lang="en-US" dirty="0" err="1" smtClean="0">
                <a:sym typeface="Wingdings"/>
              </a:rPr>
              <a:t>ep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cf</a:t>
            </a:r>
            <a:r>
              <a:rPr lang="en-US" dirty="0" smtClean="0">
                <a:sym typeface="Wingdings"/>
              </a:rPr>
              <a:t> below</a:t>
            </a:r>
          </a:p>
          <a:p>
            <a:r>
              <a:rPr lang="en-US" dirty="0" smtClean="0">
                <a:sym typeface="Wingdings"/>
              </a:rPr>
              <a:t>and talks by </a:t>
            </a:r>
            <a:r>
              <a:rPr lang="en-US" dirty="0" err="1" smtClean="0">
                <a:sym typeface="Wingdings"/>
              </a:rPr>
              <a:t>Uta</a:t>
            </a:r>
            <a:r>
              <a:rPr lang="en-US" dirty="0" smtClean="0">
                <a:sym typeface="Wingdings"/>
              </a:rPr>
              <a:t> Klein and </a:t>
            </a:r>
            <a:r>
              <a:rPr lang="en-US" dirty="0" err="1" smtClean="0">
                <a:sym typeface="Wingdings"/>
              </a:rPr>
              <a:t>Kechen</a:t>
            </a:r>
            <a:r>
              <a:rPr lang="en-US" dirty="0" smtClean="0">
                <a:sym typeface="Wingdings"/>
              </a:rPr>
              <a:t> Wang in January at FCC Physics at CERN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4783" y="6439023"/>
            <a:ext cx="855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H-HH: very hard at </a:t>
            </a:r>
            <a:r>
              <a:rPr lang="en-US" dirty="0" err="1" smtClean="0"/>
              <a:t>LHeC</a:t>
            </a:r>
            <a:r>
              <a:rPr lang="en-US" dirty="0" smtClean="0"/>
              <a:t>, possible to </a:t>
            </a:r>
            <a:r>
              <a:rPr lang="en-US" sz="1600" dirty="0" smtClean="0"/>
              <a:t>~</a:t>
            </a:r>
            <a:r>
              <a:rPr lang="en-US" dirty="0" smtClean="0"/>
              <a:t>30% at FCC-eh: see arXiv:1509.04016 M Kumar et 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198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73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40" y="98227"/>
            <a:ext cx="8914680" cy="6680979"/>
          </a:xfrm>
          <a:prstGeom prst="rect">
            <a:avLst/>
          </a:prstGeom>
          <a:ln>
            <a:solidFill>
              <a:srgbClr val="E6B26C"/>
            </a:solidFill>
          </a:ln>
        </p:spPr>
      </p:pic>
    </p:spTree>
    <p:extLst>
      <p:ext uri="{BB962C8B-B14F-4D97-AF65-F5344CB8AC3E}">
        <p14:creationId xmlns:p14="http://schemas.microsoft.com/office/powerpoint/2010/main" val="276977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074"/>
            <a:ext cx="8229600" cy="85439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Deep Inelastic Lepton-Hadron Scattering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073" y="958140"/>
            <a:ext cx="2538368" cy="28192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689" y="3883187"/>
            <a:ext cx="9191751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Redundant determination of the scattering kinematics: x, Q</a:t>
            </a:r>
            <a:r>
              <a:rPr lang="en-US" baseline="30000" dirty="0" smtClean="0"/>
              <a:t>2</a:t>
            </a:r>
            <a:r>
              <a:rPr lang="en-US" dirty="0" smtClean="0"/>
              <a:t>  ≤ 4E</a:t>
            </a:r>
            <a:r>
              <a:rPr lang="en-US" baseline="-25000" dirty="0" smtClean="0"/>
              <a:t>e</a:t>
            </a:r>
            <a:r>
              <a:rPr lang="en-US" dirty="0" smtClean="0"/>
              <a:t>E</a:t>
            </a:r>
            <a:r>
              <a:rPr lang="en-US" baseline="-25000" dirty="0" smtClean="0"/>
              <a:t>p</a:t>
            </a:r>
            <a:r>
              <a:rPr lang="en-US" dirty="0" smtClean="0"/>
              <a:t>=s  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high precision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Resolution of substructure d=1/√Q</a:t>
            </a:r>
            <a:r>
              <a:rPr lang="en-US" baseline="30000" dirty="0" smtClean="0">
                <a:sym typeface="Wingdings"/>
              </a:rPr>
              <a:t>2 </a:t>
            </a:r>
            <a:r>
              <a:rPr lang="en-US" dirty="0" smtClean="0">
                <a:sym typeface="Wingdings"/>
              </a:rPr>
              <a:t> (protons and nuclei: the ‘forgotten’ task of HERA) </a:t>
            </a:r>
          </a:p>
          <a:p>
            <a:r>
              <a:rPr lang="en-US" dirty="0" smtClean="0">
                <a:sym typeface="Wingdings"/>
              </a:rPr>
              <a:t>Proton, neutron, diffractive, nuclear, </a:t>
            </a:r>
            <a:r>
              <a:rPr lang="en-US" dirty="0" err="1" smtClean="0">
                <a:sym typeface="Wingdings"/>
              </a:rPr>
              <a:t>generalised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unintegrated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partons</a:t>
            </a:r>
            <a:r>
              <a:rPr lang="en-US" dirty="0" smtClean="0">
                <a:sym typeface="Wingdings"/>
              </a:rPr>
              <a:t>. Much more than ‘PDFs’.</a:t>
            </a:r>
          </a:p>
          <a:p>
            <a:r>
              <a:rPr lang="en-US" dirty="0" smtClean="0">
                <a:sym typeface="Wingdings"/>
              </a:rPr>
              <a:t>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=</a:t>
            </a:r>
            <a:r>
              <a:rPr lang="en-US" dirty="0" err="1" smtClean="0">
                <a:sym typeface="Wingdings"/>
              </a:rPr>
              <a:t>sxy</a:t>
            </a:r>
            <a:r>
              <a:rPr lang="en-US" dirty="0" smtClean="0">
                <a:sym typeface="Wingdings"/>
              </a:rPr>
              <a:t> varies by 7(8) orders of magnitude, 0.1-10</a:t>
            </a:r>
            <a:r>
              <a:rPr lang="en-US" baseline="30000" dirty="0" smtClean="0">
                <a:sym typeface="Wingdings"/>
              </a:rPr>
              <a:t>6(7) </a:t>
            </a:r>
            <a:r>
              <a:rPr lang="en-US" dirty="0" smtClean="0">
                <a:sym typeface="Wingdings"/>
              </a:rPr>
              <a:t>GeV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for </a:t>
            </a:r>
            <a:r>
              <a:rPr lang="en-US" dirty="0" err="1" smtClean="0">
                <a:sym typeface="Wingdings"/>
              </a:rPr>
              <a:t>LHeC</a:t>
            </a:r>
            <a:r>
              <a:rPr lang="en-US" dirty="0" smtClean="0">
                <a:sym typeface="Wingdings"/>
              </a:rPr>
              <a:t> (</a:t>
            </a:r>
            <a:r>
              <a:rPr lang="en-US" dirty="0" err="1" smtClean="0">
                <a:sym typeface="Wingdings"/>
              </a:rPr>
              <a:t>FCCeh</a:t>
            </a:r>
            <a:r>
              <a:rPr lang="en-US" dirty="0" smtClean="0">
                <a:sym typeface="Wingdings"/>
              </a:rPr>
              <a:t>)</a:t>
            </a:r>
          </a:p>
          <a:p>
            <a:r>
              <a:rPr lang="en-US" dirty="0" smtClean="0">
                <a:sym typeface="Wingdings"/>
              </a:rPr>
              <a:t>Small  x &gt; 1/s ( 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>
                <a:sym typeface="Wingdings"/>
              </a:rPr>
              <a:t>&gt;</a:t>
            </a:r>
            <a:r>
              <a:rPr lang="en-US" dirty="0" smtClean="0">
                <a:sym typeface="Wingdings"/>
              </a:rPr>
              <a:t>M</a:t>
            </a:r>
            <a:r>
              <a:rPr lang="en-US" baseline="-25000" dirty="0" smtClean="0">
                <a:sym typeface="Wingdings"/>
              </a:rPr>
              <a:t>p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): new </a:t>
            </a:r>
            <a:r>
              <a:rPr lang="en-US" dirty="0" err="1" smtClean="0">
                <a:sym typeface="Wingdings"/>
              </a:rPr>
              <a:t>parton</a:t>
            </a:r>
            <a:r>
              <a:rPr lang="en-US" dirty="0" smtClean="0">
                <a:sym typeface="Wingdings"/>
              </a:rPr>
              <a:t> dynamics, confinement, UHE neutrino scattering</a:t>
            </a:r>
            <a:r>
              <a:rPr lang="mr-IN" dirty="0" smtClean="0">
                <a:sym typeface="Wingdings"/>
              </a:rPr>
              <a:t>…</a:t>
            </a:r>
            <a:r>
              <a:rPr lang="en-GB" dirty="0" smtClean="0">
                <a:sym typeface="Wingdings"/>
              </a:rPr>
              <a:t> </a:t>
            </a:r>
            <a:endParaRPr lang="en-US" dirty="0" smtClean="0">
              <a:sym typeface="Wingdings"/>
            </a:endParaRPr>
          </a:p>
          <a:p>
            <a:endParaRPr lang="en-US" baseline="30000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Electroweak </a:t>
            </a:r>
            <a:r>
              <a:rPr lang="en-US" dirty="0" err="1" smtClean="0">
                <a:sym typeface="Wingdings"/>
              </a:rPr>
              <a:t>γ,W,Z-parton</a:t>
            </a:r>
            <a:r>
              <a:rPr lang="en-US" dirty="0" smtClean="0">
                <a:sym typeface="Wingdings"/>
              </a:rPr>
              <a:t> scattering: clean final state, no pile-up (μ=0.1 at the </a:t>
            </a:r>
            <a:r>
              <a:rPr lang="en-US" dirty="0" err="1" smtClean="0">
                <a:sym typeface="Wingdings"/>
              </a:rPr>
              <a:t>LHeC</a:t>
            </a:r>
            <a:r>
              <a:rPr lang="en-US" dirty="0" smtClean="0">
                <a:sym typeface="Wingdings"/>
              </a:rPr>
              <a:t>), tag </a:t>
            </a:r>
            <a:r>
              <a:rPr lang="en-US" dirty="0" err="1" smtClean="0">
                <a:sym typeface="Wingdings"/>
              </a:rPr>
              <a:t>γ</a:t>
            </a:r>
            <a:r>
              <a:rPr lang="en-US" dirty="0" smtClean="0">
                <a:sym typeface="Wingdings"/>
              </a:rPr>
              <a:t>*p</a:t>
            </a:r>
          </a:p>
          <a:p>
            <a:endParaRPr lang="en-US" dirty="0">
              <a:sym typeface="Wingdings"/>
            </a:endParaRPr>
          </a:p>
          <a:p>
            <a:r>
              <a:rPr lang="en-US" b="1" dirty="0" smtClean="0">
                <a:solidFill>
                  <a:srgbClr val="000090"/>
                </a:solidFill>
              </a:rPr>
              <a:t>The </a:t>
            </a:r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and the FCC-eh </a:t>
            </a:r>
            <a:r>
              <a:rPr lang="en-US" b="1" dirty="0" smtClean="0">
                <a:solidFill>
                  <a:srgbClr val="000090"/>
                </a:solidFill>
              </a:rPr>
              <a:t>are the cleanest high resolution microscopes the world can build.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56145" y="2675831"/>
            <a:ext cx="19474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Calculated to N</a:t>
            </a:r>
            <a:r>
              <a:rPr lang="en-US" baseline="30000" dirty="0" smtClean="0"/>
              <a:t>2</a:t>
            </a:r>
            <a:r>
              <a:rPr lang="en-US" dirty="0" smtClean="0"/>
              <a:t>LO</a:t>
            </a:r>
          </a:p>
          <a:p>
            <a:r>
              <a:rPr lang="en-US" sz="1400" dirty="0" smtClean="0"/>
              <a:t>J </a:t>
            </a:r>
            <a:r>
              <a:rPr lang="en-US" sz="1400" dirty="0" err="1" smtClean="0"/>
              <a:t>Vermaseren</a:t>
            </a:r>
            <a:r>
              <a:rPr lang="en-US" sz="1400" dirty="0" smtClean="0"/>
              <a:t> et al,</a:t>
            </a:r>
          </a:p>
          <a:p>
            <a:r>
              <a:rPr lang="en-US" dirty="0" smtClean="0"/>
              <a:t>and N</a:t>
            </a:r>
            <a:r>
              <a:rPr lang="en-US" baseline="30000" dirty="0" smtClean="0"/>
              <a:t>3</a:t>
            </a:r>
            <a:r>
              <a:rPr lang="en-US" dirty="0" smtClean="0"/>
              <a:t>LO to come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0711" y="3319991"/>
            <a:ext cx="134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dirty="0" err="1" smtClean="0"/>
              <a:t>p</a:t>
            </a:r>
            <a:r>
              <a:rPr lang="en-US" dirty="0" smtClean="0"/>
              <a:t> Colliders: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22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44"/>
            <a:ext cx="8229600" cy="9073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Comparison </a:t>
            </a:r>
            <a:r>
              <a:rPr lang="en-US" sz="3200" dirty="0" smtClean="0">
                <a:solidFill>
                  <a:srgbClr val="376092"/>
                </a:solidFill>
              </a:rPr>
              <a:t>LH</a:t>
            </a:r>
            <a:r>
              <a:rPr lang="en-US" sz="3200" dirty="0" smtClean="0"/>
              <a:t>(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3200" dirty="0" smtClean="0"/>
              <a:t>)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sz="3200" dirty="0" smtClean="0"/>
              <a:t> and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CEPC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59" y="970264"/>
            <a:ext cx="6253299" cy="35756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939" y="4545927"/>
            <a:ext cx="87765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rgbClr val="E46C0A"/>
                </a:solidFill>
              </a:rPr>
              <a:t>ep</a:t>
            </a:r>
            <a:r>
              <a:rPr lang="en-US" b="1" dirty="0" smtClean="0"/>
              <a:t> </a:t>
            </a:r>
            <a:r>
              <a:rPr lang="en-US" dirty="0" smtClean="0"/>
              <a:t>and the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4">
                    <a:lumMod val="75000"/>
                  </a:schemeClr>
                </a:solidFill>
              </a:rPr>
              <a:t>e</a:t>
            </a:r>
            <a:r>
              <a:rPr lang="en-US" b="1" baseline="30000" dirty="0" err="1" smtClean="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lang="en-US" b="1" dirty="0" err="1" smtClean="0">
                <a:solidFill>
                  <a:schemeClr val="accent4">
                    <a:lumMod val="75000"/>
                  </a:schemeClr>
                </a:solidFill>
              </a:rPr>
              <a:t>e</a:t>
            </a:r>
            <a:r>
              <a:rPr lang="en-US" b="1" baseline="30000" dirty="0" smtClean="0">
                <a:solidFill>
                  <a:schemeClr val="accent4">
                    <a:lumMod val="75000"/>
                  </a:schemeClr>
                </a:solidFill>
              </a:rPr>
              <a:t>-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smtClean="0"/>
              <a:t>prospects of measuring Higgs decays are (about) the same for same L.</a:t>
            </a:r>
          </a:p>
          <a:p>
            <a:r>
              <a:rPr lang="en-US" dirty="0" smtClean="0"/>
              <a:t>Note that 1ab</a:t>
            </a:r>
            <a:r>
              <a:rPr lang="en-US" baseline="30000" dirty="0" smtClean="0"/>
              <a:t>-1 </a:t>
            </a:r>
            <a:r>
              <a:rPr lang="en-US" dirty="0" smtClean="0"/>
              <a:t>is 10 years of operation at 10</a:t>
            </a:r>
            <a:r>
              <a:rPr lang="en-US" baseline="30000" dirty="0" smtClean="0"/>
              <a:t>34</a:t>
            </a:r>
            <a:r>
              <a:rPr lang="en-US" dirty="0" smtClean="0"/>
              <a:t> , at high reliability.</a:t>
            </a:r>
          </a:p>
          <a:p>
            <a:r>
              <a:rPr lang="en-US" dirty="0" smtClean="0"/>
              <a:t>J </a:t>
            </a:r>
            <a:r>
              <a:rPr lang="en-US" dirty="0" err="1" smtClean="0"/>
              <a:t>Gao</a:t>
            </a:r>
            <a:r>
              <a:rPr lang="en-US" dirty="0"/>
              <a:t>:</a:t>
            </a:r>
            <a:r>
              <a:rPr lang="en-US" dirty="0" smtClean="0"/>
              <a:t> CEPC wants 3 10</a:t>
            </a:r>
            <a:r>
              <a:rPr lang="en-US" baseline="30000" dirty="0" smtClean="0"/>
              <a:t>34</a:t>
            </a:r>
            <a:r>
              <a:rPr lang="en-US" dirty="0" smtClean="0"/>
              <a:t> and hopes for 5 ab</a:t>
            </a:r>
            <a:r>
              <a:rPr lang="en-US" baseline="30000" dirty="0" smtClean="0"/>
              <a:t>-1</a:t>
            </a:r>
            <a:r>
              <a:rPr lang="en-US" dirty="0" smtClean="0"/>
              <a:t>. Theorists write about a 350 </a:t>
            </a:r>
            <a:r>
              <a:rPr lang="en-US" dirty="0" err="1" smtClean="0"/>
              <a:t>GeV</a:t>
            </a:r>
            <a:r>
              <a:rPr lang="en-US" dirty="0" smtClean="0"/>
              <a:t> operation.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  NC: ZZ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H 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bb at high precision which should fix the H-ZZ coupling to 2%.. </a:t>
            </a:r>
            <a:r>
              <a:rPr lang="en-US" dirty="0" err="1" smtClean="0">
                <a:sym typeface="Wingdings"/>
              </a:rPr>
              <a:t>Γ</a:t>
            </a:r>
            <a:r>
              <a:rPr lang="en-US" dirty="0" smtClean="0">
                <a:sym typeface="Wingdings"/>
              </a:rPr>
              <a:t> ??</a:t>
            </a:r>
          </a:p>
          <a:p>
            <a:r>
              <a:rPr lang="en-US" b="1" dirty="0" smtClean="0">
                <a:sym typeface="Wingdings"/>
              </a:rPr>
              <a:t>Sum of all major decay channels: LHC 0.89+-0.12, </a:t>
            </a:r>
            <a:r>
              <a:rPr lang="en-US" b="1" dirty="0" err="1" smtClean="0">
                <a:sym typeface="Wingdings"/>
              </a:rPr>
              <a:t>LHeC</a:t>
            </a:r>
            <a:r>
              <a:rPr lang="en-US" b="1" dirty="0" smtClean="0">
                <a:sym typeface="Wingdings"/>
              </a:rPr>
              <a:t> 0.99 +- 0.02, </a:t>
            </a:r>
            <a:r>
              <a:rPr lang="en-US" b="1" dirty="0" err="1" smtClean="0">
                <a:sym typeface="Wingdings"/>
              </a:rPr>
              <a:t>LHCep+pp</a:t>
            </a:r>
            <a:r>
              <a:rPr lang="en-US" b="1" dirty="0" smtClean="0">
                <a:sym typeface="Wingdings"/>
              </a:rPr>
              <a:t>: 1.00+-0.01</a:t>
            </a:r>
          </a:p>
          <a:p>
            <a:r>
              <a:rPr lang="en-US" dirty="0" smtClean="0">
                <a:sym typeface="Wingdings"/>
              </a:rPr>
              <a:t>In </a:t>
            </a:r>
            <a:r>
              <a:rPr lang="en-US" dirty="0" err="1" smtClean="0">
                <a:sym typeface="Wingdings"/>
              </a:rPr>
              <a:t>ep</a:t>
            </a:r>
            <a:r>
              <a:rPr lang="en-US" dirty="0" smtClean="0">
                <a:sym typeface="Wingdings"/>
              </a:rPr>
              <a:t> couplings are </a:t>
            </a:r>
            <a:r>
              <a:rPr lang="en-US" dirty="0" err="1" smtClean="0">
                <a:sym typeface="Wingdings"/>
              </a:rPr>
              <a:t>overconstrained</a:t>
            </a:r>
            <a:r>
              <a:rPr lang="en-US" dirty="0" smtClean="0">
                <a:sym typeface="Wingdings"/>
              </a:rPr>
              <a:t>. Fit to do. EFT analyses may then include </a:t>
            </a:r>
            <a:r>
              <a:rPr lang="en-US" dirty="0" err="1" smtClean="0">
                <a:sym typeface="Wingdings"/>
              </a:rPr>
              <a:t>ep.</a:t>
            </a:r>
            <a:endParaRPr lang="en-US" dirty="0" smtClean="0">
              <a:sym typeface="Wingdings"/>
            </a:endParaRPr>
          </a:p>
          <a:p>
            <a:r>
              <a:rPr lang="en-US" b="1" dirty="0" smtClean="0">
                <a:solidFill>
                  <a:srgbClr val="008000"/>
                </a:solidFill>
                <a:sym typeface="Wingdings"/>
              </a:rPr>
              <a:t>The addition of the </a:t>
            </a:r>
            <a:r>
              <a:rPr lang="en-US" b="1" dirty="0" err="1" smtClean="0">
                <a:solidFill>
                  <a:srgbClr val="008000"/>
                </a:solidFill>
                <a:sym typeface="Wingdings"/>
              </a:rPr>
              <a:t>LHeC</a:t>
            </a:r>
            <a:r>
              <a:rPr lang="en-US" b="1" dirty="0" smtClean="0">
                <a:solidFill>
                  <a:srgbClr val="008000"/>
                </a:solidFill>
                <a:sym typeface="Wingdings"/>
              </a:rPr>
              <a:t> to the HL LHC transforms that into a high precision Higgs facility 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8580" y="120898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26579" y="1578317"/>
            <a:ext cx="2317724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LHC</a:t>
            </a:r>
            <a:r>
              <a:rPr lang="en-US" dirty="0" smtClean="0"/>
              <a:t>: ATLAS 2014</a:t>
            </a:r>
          </a:p>
          <a:p>
            <a:r>
              <a:rPr lang="en-US" dirty="0" smtClean="0"/>
              <a:t>(will be better)</a:t>
            </a:r>
          </a:p>
          <a:p>
            <a:endParaRPr lang="en-US" dirty="0"/>
          </a:p>
          <a:p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LHeC</a:t>
            </a:r>
            <a:r>
              <a:rPr lang="en-US" dirty="0" smtClean="0"/>
              <a:t>: MK+UK </a:t>
            </a:r>
          </a:p>
          <a:p>
            <a:r>
              <a:rPr lang="en-US" dirty="0" smtClean="0"/>
              <a:t>FCC WS1/18</a:t>
            </a:r>
          </a:p>
          <a:p>
            <a:endParaRPr lang="en-US" dirty="0"/>
          </a:p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LHC</a:t>
            </a:r>
            <a:r>
              <a:rPr lang="en-US" dirty="0" smtClean="0"/>
              <a:t>: </a:t>
            </a:r>
            <a:r>
              <a:rPr lang="en-US" dirty="0" err="1" smtClean="0"/>
              <a:t>pp</a:t>
            </a:r>
            <a:r>
              <a:rPr lang="en-US" dirty="0" smtClean="0"/>
              <a:t> (no thy) + </a:t>
            </a:r>
            <a:r>
              <a:rPr lang="en-US" dirty="0" err="1" smtClean="0"/>
              <a:t>ep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CEPC</a:t>
            </a:r>
            <a:r>
              <a:rPr lang="en-US" dirty="0" smtClean="0"/>
              <a:t>: M </a:t>
            </a:r>
            <a:r>
              <a:rPr lang="en-US" dirty="0" err="1" smtClean="0"/>
              <a:t>Ruan</a:t>
            </a:r>
            <a:r>
              <a:rPr lang="en-US" dirty="0" smtClean="0"/>
              <a:t>, 14.1.17</a:t>
            </a:r>
          </a:p>
          <a:p>
            <a:r>
              <a:rPr lang="en-US" sz="1400" dirty="0" smtClean="0"/>
              <a:t>              scaled to 1ab</a:t>
            </a:r>
            <a:r>
              <a:rPr lang="en-US" sz="1400" baseline="30000" dirty="0" smtClean="0"/>
              <a:t>-1 </a:t>
            </a:r>
            <a:endParaRPr lang="en-US" sz="1400" baseline="300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516252" y="2319054"/>
            <a:ext cx="1820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Signal strength in %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3779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73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10" y="136187"/>
            <a:ext cx="8863670" cy="6602734"/>
          </a:xfrm>
          <a:prstGeom prst="rect">
            <a:avLst/>
          </a:prstGeom>
          <a:noFill/>
          <a:ln w="6350">
            <a:solidFill>
              <a:srgbClr val="0000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74960" y="6456664"/>
            <a:ext cx="2690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Uta</a:t>
            </a:r>
            <a:r>
              <a:rPr lang="en-US" sz="1200" dirty="0" smtClean="0"/>
              <a:t> Klein, Talk at FCC Workshop 16.1.18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0657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73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6" y="118546"/>
            <a:ext cx="8844124" cy="6595787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27831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7"/>
            <a:ext cx="7772400" cy="772781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FCCeh</a:t>
            </a:r>
            <a:r>
              <a:rPr lang="en-US" sz="2800" b="1" dirty="0" smtClean="0">
                <a:solidFill>
                  <a:srgbClr val="000090"/>
                </a:solidFill>
              </a:rPr>
              <a:t>: Higgs SM Coupling Prospects</a:t>
            </a:r>
            <a:endParaRPr lang="en-US" sz="2800" b="1" dirty="0">
              <a:solidFill>
                <a:srgbClr val="000090"/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177916982"/>
              </p:ext>
            </p:extLst>
          </p:nvPr>
        </p:nvGraphicFramePr>
        <p:xfrm>
          <a:off x="402052" y="1545467"/>
          <a:ext cx="8587314" cy="3188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8523" y="4767207"/>
            <a:ext cx="7785963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4664B1"/>
                </a:solidFill>
              </a:rPr>
              <a:t>HL LHC</a:t>
            </a:r>
            <a:r>
              <a:rPr lang="en-US" sz="1400" dirty="0" smtClean="0"/>
              <a:t>: ATLAS-PUB-2014-016 14 </a:t>
            </a:r>
            <a:r>
              <a:rPr lang="en-US" sz="1400" dirty="0" err="1" smtClean="0"/>
              <a:t>TeV</a:t>
            </a:r>
            <a:r>
              <a:rPr lang="en-US" sz="1400" dirty="0" smtClean="0"/>
              <a:t> 3ab</a:t>
            </a:r>
            <a:r>
              <a:rPr lang="en-US" sz="1400" baseline="30000" dirty="0" smtClean="0"/>
              <a:t>-1 </a:t>
            </a:r>
            <a:r>
              <a:rPr lang="mr-IN" sz="1400" dirty="0" smtClean="0"/>
              <a:t>–</a:t>
            </a:r>
            <a:r>
              <a:rPr lang="en-US" sz="1400" dirty="0" smtClean="0"/>
              <a:t>  LHC has no </a:t>
            </a:r>
            <a:r>
              <a:rPr lang="en-US" sz="1400" dirty="0" err="1" smtClean="0"/>
              <a:t>gg</a:t>
            </a:r>
            <a:r>
              <a:rPr lang="en-US" sz="1400" dirty="0" smtClean="0"/>
              <a:t>, no cc, and poor bb, but rare channels as </a:t>
            </a:r>
            <a:r>
              <a:rPr lang="en-US" sz="1400" dirty="0" err="1" smtClean="0"/>
              <a:t>γγ</a:t>
            </a:r>
            <a:endParaRPr lang="en-US" sz="1400" dirty="0" smtClean="0"/>
          </a:p>
          <a:p>
            <a:r>
              <a:rPr lang="en-US" sz="1600" b="1" dirty="0" err="1" smtClean="0">
                <a:solidFill>
                  <a:schemeClr val="accent3">
                    <a:lumMod val="75000"/>
                  </a:schemeClr>
                </a:solidFill>
              </a:rPr>
              <a:t>LHeC</a:t>
            </a:r>
            <a:r>
              <a:rPr lang="en-US" sz="1400" dirty="0" smtClean="0"/>
              <a:t>: 1ab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, 60 </a:t>
            </a:r>
            <a:r>
              <a:rPr lang="en-US" sz="1400" dirty="0" err="1" smtClean="0"/>
              <a:t>GeV</a:t>
            </a:r>
            <a:r>
              <a:rPr lang="en-US" sz="1400" dirty="0" smtClean="0"/>
              <a:t> x 7 </a:t>
            </a:r>
            <a:r>
              <a:rPr lang="en-US" sz="1400" dirty="0" err="1" smtClean="0"/>
              <a:t>TeV</a:t>
            </a:r>
            <a:r>
              <a:rPr lang="en-US" sz="1400" dirty="0" smtClean="0"/>
              <a:t> - Work in progress. </a:t>
            </a:r>
            <a:r>
              <a:rPr lang="en-US" sz="1400" dirty="0" err="1"/>
              <a:t>e</a:t>
            </a:r>
            <a:r>
              <a:rPr lang="en-US" sz="1400" dirty="0" err="1" smtClean="0"/>
              <a:t>p</a:t>
            </a:r>
            <a:r>
              <a:rPr lang="en-US" sz="1400" dirty="0" smtClean="0"/>
              <a:t> also provides precise: </a:t>
            </a:r>
            <a:r>
              <a:rPr lang="en-US" sz="1400" dirty="0" err="1" smtClean="0"/>
              <a:t>xg</a:t>
            </a:r>
            <a:r>
              <a:rPr lang="en-US" sz="1400" dirty="0" smtClean="0"/>
              <a:t>, α</a:t>
            </a:r>
            <a:r>
              <a:rPr lang="en-US" sz="1400" baseline="-25000" dirty="0" smtClean="0"/>
              <a:t>s</a:t>
            </a:r>
            <a:r>
              <a:rPr lang="en-US" sz="1400" dirty="0" smtClean="0"/>
              <a:t> and PDFs to N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LO.. 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LHC</a:t>
            </a:r>
            <a:r>
              <a:rPr lang="en-US" sz="1400" dirty="0" smtClean="0"/>
              <a:t> (</a:t>
            </a:r>
            <a:r>
              <a:rPr lang="en-US" sz="1400" dirty="0" err="1" smtClean="0"/>
              <a:t>ep+pp</a:t>
            </a:r>
            <a:r>
              <a:rPr lang="en-US" sz="1400" dirty="0" smtClean="0"/>
              <a:t>): HL LHC with reduced theory uncertainty combined with </a:t>
            </a:r>
            <a:r>
              <a:rPr lang="en-US" sz="1400" dirty="0" err="1" smtClean="0"/>
              <a:t>LHeC</a:t>
            </a:r>
            <a:endParaRPr lang="en-US" sz="1400" dirty="0" smtClean="0"/>
          </a:p>
          <a:p>
            <a:r>
              <a:rPr lang="en-US" sz="1600" b="1" dirty="0" err="1" smtClean="0">
                <a:solidFill>
                  <a:schemeClr val="accent6">
                    <a:lumMod val="75000"/>
                  </a:schemeClr>
                </a:solidFill>
              </a:rPr>
              <a:t>FCCeh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1400" dirty="0"/>
              <a:t>2</a:t>
            </a:r>
            <a:r>
              <a:rPr lang="en-US" sz="1400" dirty="0" smtClean="0"/>
              <a:t>ab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, 60 </a:t>
            </a:r>
            <a:r>
              <a:rPr lang="en-US" sz="1400" dirty="0" err="1" smtClean="0"/>
              <a:t>GeV</a:t>
            </a:r>
            <a:r>
              <a:rPr lang="en-US" sz="1400" dirty="0" smtClean="0"/>
              <a:t> x 50 </a:t>
            </a:r>
            <a:r>
              <a:rPr lang="en-US" sz="1400" dirty="0" err="1" smtClean="0"/>
              <a:t>TeV</a:t>
            </a:r>
            <a:r>
              <a:rPr lang="en-US" sz="1400" dirty="0" smtClean="0"/>
              <a:t> - Work in progress. </a:t>
            </a:r>
            <a:r>
              <a:rPr lang="en-US" sz="1400" dirty="0" err="1" smtClean="0"/>
              <a:t>ep</a:t>
            </a:r>
            <a:r>
              <a:rPr lang="en-US" sz="1400" dirty="0" smtClean="0"/>
              <a:t> also provides precise: </a:t>
            </a:r>
            <a:r>
              <a:rPr lang="en-US" sz="1400" dirty="0" err="1" smtClean="0"/>
              <a:t>xg</a:t>
            </a:r>
            <a:r>
              <a:rPr lang="en-US" sz="1400" dirty="0" smtClean="0"/>
              <a:t>, α</a:t>
            </a:r>
            <a:r>
              <a:rPr lang="en-US" sz="1400" baseline="-25000" dirty="0" smtClean="0"/>
              <a:t>s</a:t>
            </a:r>
            <a:r>
              <a:rPr lang="en-US" sz="1400" dirty="0" smtClean="0"/>
              <a:t> and PDFs to N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LO..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2052" y="1237153"/>
            <a:ext cx="96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δκ</a:t>
            </a:r>
            <a:r>
              <a:rPr lang="en-US" dirty="0" smtClean="0"/>
              <a:t>/</a:t>
            </a:r>
            <a:r>
              <a:rPr lang="en-US" dirty="0" err="1" smtClean="0"/>
              <a:t>κ</a:t>
            </a:r>
            <a:r>
              <a:rPr lang="en-US" dirty="0" smtClean="0"/>
              <a:t> [%]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120000">
            <a:off x="4915285" y="1237153"/>
            <a:ext cx="115463" cy="321662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97765" y="1281547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Neutral Current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ep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eHX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7241" y="12980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30862" y="1298042"/>
            <a:ext cx="2669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Charged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urrent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ep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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νHX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3793" y="180807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5558" y="5905991"/>
            <a:ext cx="85427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Improvements: ATLAS 2014 conservative, no CMS. </a:t>
            </a:r>
            <a:r>
              <a:rPr lang="en-US" dirty="0" err="1" smtClean="0"/>
              <a:t>ep</a:t>
            </a:r>
            <a:r>
              <a:rPr lang="en-US" dirty="0" smtClean="0"/>
              <a:t> (</a:t>
            </a:r>
            <a:r>
              <a:rPr lang="en-US" dirty="0" err="1" smtClean="0"/>
              <a:t>LHeC</a:t>
            </a:r>
            <a:r>
              <a:rPr lang="en-US" dirty="0" smtClean="0"/>
              <a:t>/</a:t>
            </a:r>
            <a:r>
              <a:rPr lang="en-US" dirty="0" err="1" smtClean="0"/>
              <a:t>FCCeh</a:t>
            </a:r>
            <a:r>
              <a:rPr lang="en-US" dirty="0" smtClean="0"/>
              <a:t>) are </a:t>
            </a:r>
            <a:r>
              <a:rPr lang="en-US" dirty="0" err="1" smtClean="0"/>
              <a:t>overconstrained</a:t>
            </a:r>
            <a:r>
              <a:rPr lang="en-US" dirty="0"/>
              <a:t>:</a:t>
            </a:r>
            <a:endParaRPr lang="en-US" dirty="0" smtClean="0"/>
          </a:p>
          <a:p>
            <a:r>
              <a:rPr lang="en-US" sz="1600" dirty="0" smtClean="0"/>
              <a:t>CC+NC, ratios, sum(</a:t>
            </a:r>
            <a:r>
              <a:rPr lang="en-US" sz="1600" dirty="0" err="1" smtClean="0"/>
              <a:t>br</a:t>
            </a:r>
            <a:r>
              <a:rPr lang="en-US" sz="1600" dirty="0" smtClean="0"/>
              <a:t>)=1.. 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sz="1600" dirty="0" smtClean="0"/>
              <a:t> joint coupling determination: especially WW and ZZ should improve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365327" y="6521544"/>
            <a:ext cx="6458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U+M Klein, Contribution to FCC Workshop, 16.1.2018, preliminary. </a:t>
            </a:r>
            <a:r>
              <a:rPr lang="en-US" sz="1400" dirty="0" err="1"/>
              <a:t>c</a:t>
            </a:r>
            <a:r>
              <a:rPr lang="en-US" sz="1400" dirty="0" err="1" smtClean="0"/>
              <a:t>f</a:t>
            </a:r>
            <a:r>
              <a:rPr lang="en-US" sz="1400" dirty="0" smtClean="0"/>
              <a:t> talk by </a:t>
            </a:r>
            <a:r>
              <a:rPr lang="en-US" sz="1400" dirty="0" err="1" smtClean="0"/>
              <a:t>Uta</a:t>
            </a:r>
            <a:r>
              <a:rPr lang="en-US" sz="1400" dirty="0" smtClean="0"/>
              <a:t> Klein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62039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814253210"/>
              </p:ext>
            </p:extLst>
          </p:nvPr>
        </p:nvGraphicFramePr>
        <p:xfrm>
          <a:off x="587376" y="1968500"/>
          <a:ext cx="8255000" cy="3032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64683" y="1647342"/>
            <a:ext cx="539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 Higgs Coupling Uncertainties in </a:t>
            </a:r>
            <a:r>
              <a:rPr lang="en-US" dirty="0" err="1" smtClean="0"/>
              <a:t>ep</a:t>
            </a:r>
            <a:r>
              <a:rPr lang="en-US" dirty="0" smtClean="0"/>
              <a:t>   -- PRELIMINARY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9750" y="161925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δκ</a:t>
            </a:r>
            <a:r>
              <a:rPr lang="en-US" dirty="0" smtClean="0"/>
              <a:t>/%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874902" y="5865867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UK/MK 2/2018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Work in progress</a:t>
            </a:r>
            <a:r>
              <a:rPr lang="en-US" dirty="0" smtClean="0">
                <a:solidFill>
                  <a:srgbClr val="7F7F7F"/>
                </a:solidFill>
              </a:rPr>
              <a:t> 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2779" y="331248"/>
            <a:ext cx="6470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Couplings from Joint Fit to NC and CC Input</a:t>
            </a:r>
            <a:endParaRPr lang="en-US" sz="2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785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73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FCC-eh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60" y="151149"/>
            <a:ext cx="6897139" cy="5556029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99751" y="6580152"/>
            <a:ext cx="434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Kechen</a:t>
            </a:r>
            <a:r>
              <a:rPr lang="en-US" sz="1400" dirty="0" smtClean="0"/>
              <a:t> Wang, BSM in </a:t>
            </a:r>
            <a:r>
              <a:rPr lang="en-US" sz="1400" dirty="0" err="1" smtClean="0"/>
              <a:t>ep</a:t>
            </a:r>
            <a:r>
              <a:rPr lang="en-US" sz="1400" dirty="0" smtClean="0"/>
              <a:t>, FCC Workshop 1/2018 at CERN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77" y="5777742"/>
            <a:ext cx="5232400" cy="68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9062" y="5856865"/>
            <a:ext cx="2492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Impressive flow of </a:t>
            </a:r>
            <a:r>
              <a:rPr lang="en-US" b="1" dirty="0" smtClean="0">
                <a:solidFill>
                  <a:srgbClr val="000090"/>
                </a:solidFill>
              </a:rPr>
              <a:t>new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physics in </a:t>
            </a:r>
            <a:r>
              <a:rPr lang="en-US" b="1" dirty="0" err="1" smtClean="0">
                <a:solidFill>
                  <a:srgbClr val="000090"/>
                </a:solidFill>
              </a:rPr>
              <a:t>ep</a:t>
            </a:r>
            <a:r>
              <a:rPr lang="en-US" b="1" dirty="0" smtClean="0">
                <a:solidFill>
                  <a:srgbClr val="000090"/>
                </a:solidFill>
              </a:rPr>
              <a:t> studies </a:t>
            </a:r>
            <a:r>
              <a:rPr lang="en-US" b="1" dirty="0" smtClean="0">
                <a:solidFill>
                  <a:srgbClr val="FF0000"/>
                </a:solidFill>
              </a:rPr>
              <a:t>is</a:t>
            </a:r>
          </a:p>
          <a:p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eing  digested for 2018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9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Lots </a:t>
            </a:r>
            <a:r>
              <a:rPr lang="en-US" sz="3200" smtClean="0"/>
              <a:t>of important </a:t>
            </a:r>
            <a:r>
              <a:rPr lang="en-US" sz="3200" dirty="0" smtClean="0"/>
              <a:t>new papers on BSM in </a:t>
            </a:r>
            <a:r>
              <a:rPr lang="en-US" sz="3200" dirty="0" err="1" smtClean="0"/>
              <a:t>ep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8" y="1359783"/>
            <a:ext cx="4498030" cy="38198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529" y="1306860"/>
            <a:ext cx="4921472" cy="39846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982819"/>
            <a:ext cx="3627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Sterile (heavy) Neutrinos in </a:t>
            </a:r>
            <a:r>
              <a:rPr lang="en-US" dirty="0" err="1" smtClean="0"/>
              <a:t>ep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NX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29712" y="937528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Search for </a:t>
            </a:r>
            <a:r>
              <a:rPr lang="en-US" dirty="0" err="1" smtClean="0"/>
              <a:t>Higgsino</a:t>
            </a:r>
            <a:r>
              <a:rPr lang="en-US" dirty="0" smtClean="0"/>
              <a:t> at </a:t>
            </a:r>
            <a:r>
              <a:rPr lang="en-US" dirty="0" err="1" smtClean="0"/>
              <a:t>LHeC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777" y="5291475"/>
            <a:ext cx="5029553" cy="13576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38754" y="1306860"/>
            <a:ext cx="1461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arXiv:1712.07135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537335" y="1354827"/>
            <a:ext cx="1461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arXiv:1612.02728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47484" y="4871811"/>
            <a:ext cx="1932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Joint study on </a:t>
            </a:r>
            <a:r>
              <a:rPr lang="en-US" sz="1400" dirty="0" err="1" smtClean="0"/>
              <a:t>pp</a:t>
            </a:r>
            <a:r>
              <a:rPr lang="en-US" sz="1400" dirty="0" smtClean="0"/>
              <a:t>/</a:t>
            </a:r>
            <a:r>
              <a:rPr lang="en-US" sz="1400" dirty="0" err="1" smtClean="0"/>
              <a:t>pe</a:t>
            </a:r>
            <a:r>
              <a:rPr lang="en-US" sz="1400" dirty="0" smtClean="0"/>
              <a:t>/</a:t>
            </a:r>
            <a:r>
              <a:rPr lang="en-US" sz="1400" dirty="0" err="1" smtClean="0"/>
              <a:t>ee</a:t>
            </a:r>
            <a:endParaRPr lang="en-US" sz="14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298272" y="6421381"/>
            <a:ext cx="5698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83" y="5261825"/>
            <a:ext cx="2974489" cy="135204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229844" y="5232511"/>
            <a:ext cx="8660584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781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408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 QCD -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 Developments </a:t>
            </a:r>
            <a:r>
              <a:rPr lang="en-US" sz="2800" dirty="0" smtClean="0"/>
              <a:t>and </a:t>
            </a:r>
            <a:r>
              <a:rPr lang="en-US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Discoveries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2059" y="873588"/>
            <a:ext cx="2584850" cy="4801315"/>
          </a:xfrm>
          <a:prstGeom prst="rect">
            <a:avLst/>
          </a:prstGeom>
          <a:solidFill>
            <a:schemeClr val="tx1">
              <a:lumMod val="65000"/>
              <a:alpha val="1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AdS</a:t>
            </a:r>
            <a:r>
              <a:rPr lang="en-US" dirty="0" smtClean="0"/>
              <a:t>/CFT</a:t>
            </a:r>
          </a:p>
          <a:p>
            <a:endParaRPr lang="en-US" dirty="0"/>
          </a:p>
          <a:p>
            <a:r>
              <a:rPr lang="en-US" dirty="0" err="1" smtClean="0"/>
              <a:t>Instantons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Odderons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Non </a:t>
            </a:r>
            <a:r>
              <a:rPr lang="en-US" dirty="0" err="1" smtClean="0"/>
              <a:t>pQCD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QGP</a:t>
            </a:r>
          </a:p>
          <a:p>
            <a:endParaRPr lang="en-US" dirty="0"/>
          </a:p>
          <a:p>
            <a:r>
              <a:rPr lang="en-US" dirty="0" err="1" smtClean="0"/>
              <a:t>N</a:t>
            </a:r>
            <a:r>
              <a:rPr lang="en-US" baseline="30000" dirty="0" err="1" smtClean="0"/>
              <a:t>k</a:t>
            </a:r>
            <a:r>
              <a:rPr lang="en-US" dirty="0" err="1" smtClean="0"/>
              <a:t>LO</a:t>
            </a:r>
            <a:endParaRPr lang="en-US" dirty="0" smtClean="0"/>
          </a:p>
          <a:p>
            <a:endParaRPr lang="en-US" dirty="0"/>
          </a:p>
          <a:p>
            <a:r>
              <a:rPr lang="en-US" dirty="0" err="1"/>
              <a:t>R</a:t>
            </a:r>
            <a:r>
              <a:rPr lang="en-US" dirty="0" err="1" smtClean="0"/>
              <a:t>esummation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Saturation and BFKL</a:t>
            </a:r>
          </a:p>
          <a:p>
            <a:endParaRPr lang="en-US" dirty="0"/>
          </a:p>
          <a:p>
            <a:r>
              <a:rPr lang="en-US" dirty="0" smtClean="0"/>
              <a:t>Non-conventional PDFs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6156" y="5901432"/>
            <a:ext cx="6989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QCD is the richest part of the Standard Model Gauge Field Theory and</a:t>
            </a:r>
          </a:p>
          <a:p>
            <a:r>
              <a:rPr lang="en-US" dirty="0" smtClean="0"/>
              <a:t>will (have to) be developed much further, on its own and as background.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45947" y="1329142"/>
            <a:ext cx="3444948" cy="3416320"/>
          </a:xfrm>
          <a:prstGeom prst="rect">
            <a:avLst/>
          </a:prstGeom>
          <a:solidFill>
            <a:srgbClr val="E3958E">
              <a:alpha val="3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Breaking of </a:t>
            </a:r>
            <a:r>
              <a:rPr lang="en-US" dirty="0" err="1" smtClean="0"/>
              <a:t>Factorisation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Free Quarks</a:t>
            </a:r>
          </a:p>
          <a:p>
            <a:endParaRPr lang="en-US" dirty="0"/>
          </a:p>
          <a:p>
            <a:r>
              <a:rPr lang="en-US" dirty="0" smtClean="0"/>
              <a:t>Unconfined Color</a:t>
            </a:r>
          </a:p>
          <a:p>
            <a:endParaRPr lang="en-US" dirty="0"/>
          </a:p>
          <a:p>
            <a:r>
              <a:rPr lang="en-US" dirty="0" smtClean="0"/>
              <a:t>New kind of </a:t>
            </a:r>
            <a:r>
              <a:rPr lang="en-US" dirty="0" err="1" smtClean="0"/>
              <a:t>coloured</a:t>
            </a:r>
            <a:r>
              <a:rPr lang="en-US" dirty="0" smtClean="0"/>
              <a:t> matter</a:t>
            </a:r>
          </a:p>
          <a:p>
            <a:endParaRPr lang="en-US" dirty="0"/>
          </a:p>
          <a:p>
            <a:r>
              <a:rPr lang="en-US" dirty="0" smtClean="0"/>
              <a:t>Quark substructure</a:t>
            </a:r>
          </a:p>
          <a:p>
            <a:endParaRPr lang="en-US" dirty="0"/>
          </a:p>
          <a:p>
            <a:r>
              <a:rPr lang="en-US" dirty="0" smtClean="0"/>
              <a:t>New symmetry embedding QCD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45947" y="4779732"/>
            <a:ext cx="3141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QCD may break .. (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Quigg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DIS13)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9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79918"/>
            <a:ext cx="7284713" cy="68050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Electron-Ion Nuclear and Particle Physics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535468" y="1117450"/>
            <a:ext cx="3558336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Extension of kinematic range in </a:t>
            </a:r>
            <a:r>
              <a:rPr lang="en-US" b="1" dirty="0" err="1" smtClean="0"/>
              <a:t>lA</a:t>
            </a:r>
            <a:endParaRPr lang="en-US" b="1" dirty="0" smtClean="0"/>
          </a:p>
          <a:p>
            <a:r>
              <a:rPr lang="en-US" b="1" dirty="0"/>
              <a:t>b</a:t>
            </a:r>
            <a:r>
              <a:rPr lang="en-US" b="1" dirty="0" smtClean="0"/>
              <a:t>y 4 orders of magnitude: </a:t>
            </a:r>
            <a:endParaRPr lang="en-US" dirty="0" smtClean="0"/>
          </a:p>
          <a:p>
            <a:r>
              <a:rPr lang="en-US" dirty="0"/>
              <a:t>w</a:t>
            </a:r>
            <a:r>
              <a:rPr lang="en-US" dirty="0" smtClean="0"/>
              <a:t>ill change QCD view on nuclear </a:t>
            </a:r>
          </a:p>
          <a:p>
            <a:r>
              <a:rPr lang="en-US" dirty="0"/>
              <a:t>s</a:t>
            </a:r>
            <a:r>
              <a:rPr lang="en-US" dirty="0" smtClean="0"/>
              <a:t>tructure and </a:t>
            </a:r>
            <a:r>
              <a:rPr lang="en-US" dirty="0" err="1" smtClean="0"/>
              <a:t>parton</a:t>
            </a:r>
            <a:r>
              <a:rPr lang="en-US" dirty="0" smtClean="0"/>
              <a:t> dynamics </a:t>
            </a:r>
          </a:p>
          <a:p>
            <a:endParaRPr lang="en-US" dirty="0" smtClean="0"/>
          </a:p>
          <a:p>
            <a:r>
              <a:rPr lang="en-US" b="1" dirty="0"/>
              <a:t>M</a:t>
            </a:r>
            <a:r>
              <a:rPr lang="en-US" b="1" dirty="0" smtClean="0"/>
              <a:t>ay lead to genuine surprises</a:t>
            </a:r>
            <a:r>
              <a:rPr lang="en-US" dirty="0" smtClean="0"/>
              <a:t>…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No saturation of </a:t>
            </a:r>
            <a:r>
              <a:rPr lang="en-US" dirty="0" err="1" smtClean="0"/>
              <a:t>xg</a:t>
            </a:r>
            <a:r>
              <a:rPr lang="en-US" dirty="0" smtClean="0"/>
              <a:t> (x,Q</a:t>
            </a:r>
            <a:r>
              <a:rPr lang="en-US" baseline="30000" dirty="0" smtClean="0"/>
              <a:t>2</a:t>
            </a:r>
            <a:r>
              <a:rPr lang="en-US" dirty="0" smtClean="0"/>
              <a:t>) 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Small fraction of diffraction 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Broken </a:t>
            </a:r>
            <a:r>
              <a:rPr lang="en-US" dirty="0" err="1" smtClean="0"/>
              <a:t>isospin</a:t>
            </a:r>
            <a:r>
              <a:rPr lang="en-US" dirty="0" smtClean="0"/>
              <a:t> invariance ?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Flavour</a:t>
            </a:r>
            <a:r>
              <a:rPr lang="en-US" dirty="0" smtClean="0"/>
              <a:t> dependent shadowing ?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b="1" dirty="0" smtClean="0"/>
              <a:t>Relates to LHC Heavy Ion Physics</a:t>
            </a:r>
          </a:p>
          <a:p>
            <a:r>
              <a:rPr lang="en-US" dirty="0" smtClean="0"/>
              <a:t>-   Quark Gluon Plasma</a:t>
            </a:r>
          </a:p>
          <a:p>
            <a:r>
              <a:rPr lang="en-US" dirty="0" smtClean="0"/>
              <a:t>-   Collectivity of small nuclei (p)?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..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b="1" dirty="0" smtClean="0"/>
              <a:t>Saturation</a:t>
            </a:r>
            <a:r>
              <a:rPr lang="en-US" dirty="0" smtClean="0"/>
              <a:t>: needs large </a:t>
            </a:r>
            <a:r>
              <a:rPr lang="en-US" dirty="0" err="1" smtClean="0"/>
              <a:t>xg</a:t>
            </a:r>
            <a:r>
              <a:rPr lang="en-US" dirty="0"/>
              <a:t> </a:t>
            </a:r>
            <a:r>
              <a:rPr lang="en-US" dirty="0" smtClean="0"/>
              <a:t>at small x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</a:t>
            </a:r>
            <a:r>
              <a:rPr lang="en-US" dirty="0" err="1" smtClean="0"/>
              <a:t>ep</a:t>
            </a:r>
            <a:r>
              <a:rPr lang="en-US" dirty="0" smtClean="0"/>
              <a:t> and </a:t>
            </a:r>
            <a:r>
              <a:rPr lang="en-US" dirty="0" err="1" smtClean="0"/>
              <a:t>eA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49" y="1063979"/>
            <a:ext cx="5418361" cy="514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39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732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</a:t>
            </a:r>
            <a:r>
              <a:rPr lang="en-US" sz="3200" dirty="0" smtClean="0"/>
              <a:t>owerful </a:t>
            </a:r>
            <a:r>
              <a:rPr lang="en-US" sz="3200" dirty="0" smtClean="0">
                <a:solidFill>
                  <a:srgbClr val="FF0000"/>
                </a:solidFill>
              </a:rPr>
              <a:t>E</a:t>
            </a:r>
            <a:r>
              <a:rPr lang="en-US" sz="3200" dirty="0" smtClean="0"/>
              <a:t>nergy </a:t>
            </a:r>
            <a:r>
              <a:rPr lang="en-US" sz="3200" dirty="0" smtClean="0">
                <a:solidFill>
                  <a:srgbClr val="FF0000"/>
                </a:solidFill>
              </a:rPr>
              <a:t>R</a:t>
            </a:r>
            <a:r>
              <a:rPr lang="en-US" sz="3200" dirty="0" smtClean="0"/>
              <a:t>ecovery </a:t>
            </a:r>
            <a:r>
              <a:rPr lang="en-US" sz="3200" dirty="0" err="1" smtClean="0">
                <a:solidFill>
                  <a:srgbClr val="FF0000"/>
                </a:solidFill>
              </a:rPr>
              <a:t>L</a:t>
            </a:r>
            <a:r>
              <a:rPr lang="en-US" sz="3200" dirty="0" err="1" smtClean="0"/>
              <a:t>inac</a:t>
            </a:r>
            <a:r>
              <a:rPr lang="en-US" sz="3200" dirty="0" smtClean="0"/>
              <a:t> for </a:t>
            </a:r>
            <a:r>
              <a:rPr lang="en-US" sz="3200" dirty="0" smtClean="0">
                <a:solidFill>
                  <a:srgbClr val="FF0000"/>
                </a:solidFill>
              </a:rPr>
              <a:t>E</a:t>
            </a:r>
            <a:r>
              <a:rPr lang="en-US" sz="3200" dirty="0" smtClean="0"/>
              <a:t>xperiments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828" y="2682109"/>
            <a:ext cx="1546727" cy="10415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440" y="5600501"/>
            <a:ext cx="8748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BINP, CERN, </a:t>
            </a:r>
            <a:r>
              <a:rPr lang="en-US" dirty="0" err="1" smtClean="0"/>
              <a:t>Daresbury</a:t>
            </a:r>
            <a:r>
              <a:rPr lang="en-US" dirty="0" smtClean="0"/>
              <a:t>, Jefferson Laboratory, U Liverpool, </a:t>
            </a:r>
            <a:r>
              <a:rPr lang="en-US" dirty="0" err="1" smtClean="0"/>
              <a:t>Orsay</a:t>
            </a:r>
            <a:r>
              <a:rPr lang="en-US" dirty="0" smtClean="0"/>
              <a:t> (LAL+INP), </a:t>
            </a:r>
            <a:r>
              <a:rPr lang="en-US" sz="2400" b="1" dirty="0" smtClean="0">
                <a:solidFill>
                  <a:srgbClr val="008000"/>
                </a:solidFill>
              </a:rPr>
              <a:t>+</a:t>
            </a:r>
            <a:r>
              <a:rPr lang="en-US" dirty="0" smtClean="0"/>
              <a:t> Collaboration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468" y="4339642"/>
            <a:ext cx="1752600" cy="73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4662" y="4322084"/>
            <a:ext cx="48734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15mA and 60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GeV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correspond to 900 MW power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This can only be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realised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using energy recovery.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New: high current, high energy, multi-pass: study!</a:t>
            </a:r>
          </a:p>
        </p:txBody>
      </p:sp>
    </p:spTree>
    <p:extLst>
      <p:ext uri="{BB962C8B-B14F-4D97-AF65-F5344CB8AC3E}">
        <p14:creationId xmlns:p14="http://schemas.microsoft.com/office/powerpoint/2010/main" val="144697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439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Deep Inelastic Lepton-Hadron Scattering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77" y="1287805"/>
            <a:ext cx="3316270" cy="2404027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76298" y="3792850"/>
            <a:ext cx="8539605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Can </a:t>
            </a:r>
            <a:r>
              <a:rPr lang="en-US" b="1" dirty="0">
                <a:solidFill>
                  <a:srgbClr val="000090"/>
                </a:solidFill>
              </a:rPr>
              <a:t>produce heavy new states (Higgs, 750 </a:t>
            </a:r>
            <a:r>
              <a:rPr lang="en-US" b="1" dirty="0" err="1">
                <a:solidFill>
                  <a:srgbClr val="000090"/>
                </a:solidFill>
              </a:rPr>
              <a:t>GeV</a:t>
            </a:r>
            <a:r>
              <a:rPr lang="en-US" b="1" dirty="0">
                <a:solidFill>
                  <a:srgbClr val="000090"/>
                </a:solidFill>
              </a:rPr>
              <a:t> ghost..) and reach to  O(200) </a:t>
            </a:r>
            <a:r>
              <a:rPr lang="en-US" b="1" dirty="0" err="1">
                <a:solidFill>
                  <a:srgbClr val="000090"/>
                </a:solidFill>
              </a:rPr>
              <a:t>TeV</a:t>
            </a:r>
            <a:r>
              <a:rPr lang="en-US" b="1" dirty="0">
                <a:solidFill>
                  <a:srgbClr val="000090"/>
                </a:solidFill>
              </a:rPr>
              <a:t> </a:t>
            </a:r>
          </a:p>
          <a:p>
            <a:r>
              <a:rPr lang="en-US" b="1" dirty="0">
                <a:solidFill>
                  <a:srgbClr val="000090"/>
                </a:solidFill>
              </a:rPr>
              <a:t>by indirect constraints, such as high precision contact interaction measurements  </a:t>
            </a:r>
          </a:p>
          <a:p>
            <a:endParaRPr lang="en-US" dirty="0" smtClean="0"/>
          </a:p>
          <a:p>
            <a:r>
              <a:rPr lang="en-US" dirty="0" err="1" smtClean="0"/>
              <a:t>pp</a:t>
            </a:r>
            <a:r>
              <a:rPr lang="en-US" dirty="0" smtClean="0"/>
              <a:t>,  </a:t>
            </a:r>
            <a:r>
              <a:rPr lang="en-US" dirty="0" err="1" smtClean="0"/>
              <a:t>ep</a:t>
            </a:r>
            <a:r>
              <a:rPr lang="en-US" dirty="0" smtClean="0"/>
              <a:t> and </a:t>
            </a:r>
            <a:r>
              <a:rPr lang="en-US" dirty="0" err="1" smtClean="0"/>
              <a:t>ee</a:t>
            </a:r>
            <a:r>
              <a:rPr lang="en-US" dirty="0" smtClean="0"/>
              <a:t> are ordered in energy reach:  2E</a:t>
            </a:r>
            <a:r>
              <a:rPr lang="en-US" baseline="-25000" dirty="0" smtClean="0"/>
              <a:t>p</a:t>
            </a:r>
            <a:r>
              <a:rPr lang="en-US" dirty="0" smtClean="0"/>
              <a:t> &gt;&gt; 2√(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) &gt;&gt; 2E</a:t>
            </a:r>
            <a:r>
              <a:rPr lang="en-US" baseline="-25000" dirty="0" smtClean="0"/>
              <a:t>e</a:t>
            </a:r>
          </a:p>
          <a:p>
            <a:r>
              <a:rPr lang="en-US" dirty="0" smtClean="0"/>
              <a:t>For the LH(e)C this translates to 14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1.3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0.25-0.35 </a:t>
            </a:r>
            <a:r>
              <a:rPr lang="en-US" dirty="0" err="1" smtClean="0"/>
              <a:t>TeV</a:t>
            </a:r>
            <a:r>
              <a:rPr lang="en-US" dirty="0"/>
              <a:t>.</a:t>
            </a:r>
            <a:r>
              <a:rPr lang="en-US" dirty="0" smtClean="0"/>
              <a:t>  </a:t>
            </a:r>
          </a:p>
          <a:p>
            <a:endParaRPr lang="en-US" dirty="0"/>
          </a:p>
          <a:p>
            <a:r>
              <a:rPr lang="en-US" dirty="0" err="1" smtClean="0"/>
              <a:t>Drell</a:t>
            </a:r>
            <a:r>
              <a:rPr lang="en-US" dirty="0" smtClean="0"/>
              <a:t>-Yan production in </a:t>
            </a:r>
            <a:r>
              <a:rPr lang="en-US" dirty="0" err="1" smtClean="0"/>
              <a:t>pp</a:t>
            </a:r>
            <a:r>
              <a:rPr lang="en-US" dirty="0" smtClean="0"/>
              <a:t> of new states with mass M in </a:t>
            </a:r>
            <a:r>
              <a:rPr lang="en-US" dirty="0" err="1" smtClean="0"/>
              <a:t>pp</a:t>
            </a:r>
            <a:r>
              <a:rPr lang="en-US" dirty="0" smtClean="0"/>
              <a:t>: M</a:t>
            </a:r>
            <a:r>
              <a:rPr lang="en-US" baseline="30000" dirty="0" smtClean="0"/>
              <a:t>2</a:t>
            </a:r>
            <a:r>
              <a:rPr lang="en-US" dirty="0" smtClean="0"/>
              <a:t> = s x</a:t>
            </a:r>
            <a:r>
              <a:rPr lang="en-US" baseline="-25000" dirty="0" smtClean="0"/>
              <a:t>1</a:t>
            </a:r>
            <a:r>
              <a:rPr lang="en-US" dirty="0" smtClean="0"/>
              <a:t> x</a:t>
            </a:r>
            <a:r>
              <a:rPr lang="en-US" baseline="-25000" dirty="0" smtClean="0"/>
              <a:t>2</a:t>
            </a:r>
            <a:r>
              <a:rPr lang="en-US" dirty="0" smtClean="0"/>
              <a:t>  </a:t>
            </a:r>
          </a:p>
          <a:p>
            <a:r>
              <a:rPr lang="en-US" dirty="0" smtClean="0"/>
              <a:t>Resolving high mass physics needs PDFs at high x. Note: Higgs at FCC will be low x physics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pp</a:t>
            </a:r>
            <a:r>
              <a:rPr lang="en-US" dirty="0" smtClean="0"/>
              <a:t> need to separate new physics from QCD dynamics in the proton </a:t>
            </a:r>
          </a:p>
        </p:txBody>
      </p:sp>
    </p:spTree>
    <p:extLst>
      <p:ext uri="{BB962C8B-B14F-4D97-AF65-F5344CB8AC3E}">
        <p14:creationId xmlns:p14="http://schemas.microsoft.com/office/powerpoint/2010/main" val="760828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106" y="65724"/>
            <a:ext cx="6722875" cy="73150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AA1B53"/>
                </a:solidFill>
              </a:rPr>
              <a:t>P</a:t>
            </a:r>
            <a:r>
              <a:rPr lang="en-US" sz="3200" dirty="0" smtClean="0"/>
              <a:t>owerful </a:t>
            </a:r>
            <a:r>
              <a:rPr lang="en-US" sz="3200" b="1" dirty="0" smtClean="0">
                <a:solidFill>
                  <a:srgbClr val="AA1B53"/>
                </a:solidFill>
              </a:rPr>
              <a:t>ERL</a:t>
            </a:r>
            <a:r>
              <a:rPr lang="en-US" sz="3200" dirty="0" smtClean="0"/>
              <a:t> for </a:t>
            </a:r>
            <a:r>
              <a:rPr lang="en-US" sz="3200" b="1" dirty="0" smtClean="0">
                <a:solidFill>
                  <a:srgbClr val="AA1B53"/>
                </a:solidFill>
              </a:rPr>
              <a:t>E</a:t>
            </a:r>
            <a:r>
              <a:rPr lang="en-US" sz="3200" dirty="0" smtClean="0"/>
              <a:t>xperiments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356" y="1305144"/>
            <a:ext cx="3314899" cy="4040033"/>
          </a:xfrm>
          <a:prstGeom prst="rect">
            <a:avLst/>
          </a:prstGeom>
          <a:ln>
            <a:solidFill>
              <a:srgbClr val="AA1B53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06" y="1305144"/>
            <a:ext cx="3640711" cy="501414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447092" y="5907295"/>
            <a:ext cx="182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arXiv:1705.08783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69879" y="5576831"/>
            <a:ext cx="33393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hlinkClick r:id="rId4"/>
              </a:rPr>
              <a:t>https://indico.cern.ch/event/680603/</a:t>
            </a:r>
            <a:endParaRPr lang="en-US" sz="1600" dirty="0" smtClean="0"/>
          </a:p>
          <a:p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995891" y="6342895"/>
            <a:ext cx="167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 </a:t>
            </a:r>
            <a:r>
              <a:rPr lang="en-US" dirty="0" err="1" smtClean="0"/>
              <a:t>Phys</a:t>
            </a:r>
            <a:r>
              <a:rPr lang="en-US" dirty="0" smtClean="0"/>
              <a:t> G in print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54776" y="6095816"/>
            <a:ext cx="4458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ERL facility: high current and energy</a:t>
            </a:r>
          </a:p>
          <a:p>
            <a:r>
              <a:rPr lang="en-US" dirty="0" smtClean="0"/>
              <a:t>low energy nuclear, particle and </a:t>
            </a:r>
            <a:r>
              <a:rPr lang="en-US" dirty="0" err="1" smtClean="0"/>
              <a:t>astro</a:t>
            </a:r>
            <a:r>
              <a:rPr lang="en-US" dirty="0" smtClean="0"/>
              <a:t> physics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046" y="694702"/>
            <a:ext cx="8785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Collaboration of BINP, CERN, </a:t>
            </a:r>
            <a:r>
              <a:rPr lang="en-US" sz="1600" dirty="0" err="1" smtClean="0"/>
              <a:t>Daresbury</a:t>
            </a:r>
            <a:r>
              <a:rPr lang="en-US" sz="1600" dirty="0" smtClean="0"/>
              <a:t>/Liverpool, </a:t>
            </a:r>
            <a:r>
              <a:rPr lang="en-US" sz="1600" dirty="0" err="1" smtClean="0"/>
              <a:t>Jlab</a:t>
            </a:r>
            <a:r>
              <a:rPr lang="en-US" sz="1600" dirty="0" smtClean="0"/>
              <a:t>, </a:t>
            </a:r>
            <a:r>
              <a:rPr lang="en-US" sz="1600" dirty="0" err="1" smtClean="0"/>
              <a:t>Orsay</a:t>
            </a:r>
            <a:r>
              <a:rPr lang="en-US" sz="1600" dirty="0" smtClean="0"/>
              <a:t> INP+LAL + : CDR 2016/17, TDR 2018/19 ..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275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208"/>
            <a:ext cx="9144000" cy="6199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173" y="302657"/>
            <a:ext cx="7772400" cy="89003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94934" y="665929"/>
            <a:ext cx="83920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PERLE at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Orsay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(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LAL/INP)  Collaboration: BINP, CERN,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Daresbury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/Liverpool,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Jlab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Orsay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+ 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3 turns, 2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Linacs</a:t>
            </a:r>
            <a:r>
              <a:rPr lang="en-US" smtClean="0">
                <a:solidFill>
                  <a:schemeClr val="bg1">
                    <a:lumMod val="85000"/>
                  </a:schemeClr>
                </a:solidFill>
              </a:rPr>
              <a:t>, 500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MeV</a:t>
            </a:r>
            <a:r>
              <a:rPr lang="en-US" smtClean="0">
                <a:solidFill>
                  <a:schemeClr val="bg1">
                    <a:lumMod val="85000"/>
                  </a:schemeClr>
                </a:solidFill>
              </a:rPr>
              <a:t>, 20mA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, 802 MHz, Energy Recovery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Linac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facility</a:t>
            </a:r>
          </a:p>
          <a:p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-Demonstrator of ERL for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ep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at LHC/FCC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-SCRF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Beam based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evelopment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acility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-Low E electron and photon beam physics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-High intensity: O(100) x ELI  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59687" y="6332677"/>
            <a:ext cx="462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See also 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https:/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/indico.lal.in2p3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.fr/event/3428/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30457" y="41047"/>
            <a:ext cx="2486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rgbClr val="254061"/>
                </a:solidFill>
              </a:rPr>
              <a:t>PERLE</a:t>
            </a:r>
            <a:r>
              <a:rPr lang="en-US" sz="2800" b="1" dirty="0" smtClean="0">
                <a:solidFill>
                  <a:srgbClr val="FF0000"/>
                </a:solidFill>
              </a:rPr>
              <a:t> at </a:t>
            </a:r>
            <a:r>
              <a:rPr lang="en-US" sz="2800" b="1" dirty="0" err="1" smtClean="0">
                <a:solidFill>
                  <a:srgbClr val="FF0000"/>
                </a:solidFill>
              </a:rPr>
              <a:t>Orsay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5791" y="4807071"/>
            <a:ext cx="4462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CDR to appear in J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Phys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G [arXiv:1705. 08783] 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121482"/>
            <a:ext cx="9144000" cy="736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1573" y="5787452"/>
            <a:ext cx="749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DDD9C3"/>
                </a:solidFill>
              </a:rPr>
              <a:t>A.Bogacz</a:t>
            </a:r>
            <a:endParaRPr lang="en-US" sz="1200" dirty="0">
              <a:solidFill>
                <a:srgbClr val="DDD9C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1196" y="3197412"/>
            <a:ext cx="121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5.5 x 24m</a:t>
            </a:r>
            <a:r>
              <a:rPr lang="en-US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baseline="30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5787" y="5275654"/>
            <a:ext cx="5802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Strong low energy physics program: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radius, sin2theta, dark photons, photon-nuclear physics, ..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3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Frequency Choice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925" y="1113283"/>
            <a:ext cx="3517900" cy="358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28" y="950171"/>
            <a:ext cx="4566727" cy="38856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4444" y="4992382"/>
            <a:ext cx="8465219" cy="1477328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Cost, dynamic heat losses, resistance,  Q</a:t>
            </a:r>
            <a:r>
              <a:rPr lang="en-US" baseline="-25000" dirty="0" smtClean="0"/>
              <a:t>0</a:t>
            </a:r>
            <a:r>
              <a:rPr lang="mr-IN" dirty="0" smtClean="0"/>
              <a:t>…</a:t>
            </a:r>
            <a:r>
              <a:rPr lang="en-GB" dirty="0" smtClean="0"/>
              <a:t> point to f &lt; 1 GHz  (F </a:t>
            </a:r>
            <a:r>
              <a:rPr lang="en-GB" dirty="0" err="1" smtClean="0"/>
              <a:t>Marhauser</a:t>
            </a:r>
            <a:r>
              <a:rPr lang="en-GB" dirty="0" smtClean="0"/>
              <a:t>, </a:t>
            </a:r>
            <a:r>
              <a:rPr lang="en-GB" dirty="0" err="1" smtClean="0"/>
              <a:t>Orsay</a:t>
            </a:r>
            <a:r>
              <a:rPr lang="en-GB" dirty="0" smtClean="0"/>
              <a:t> 2/17)</a:t>
            </a:r>
          </a:p>
          <a:p>
            <a:endParaRPr lang="en-GB" dirty="0"/>
          </a:p>
          <a:p>
            <a:r>
              <a:rPr lang="en-GB" dirty="0" smtClean="0"/>
              <a:t>Beam beam interactions unstable for f &gt; 1 GHz (D Schulte, D </a:t>
            </a:r>
            <a:r>
              <a:rPr lang="en-GB" dirty="0" err="1" smtClean="0"/>
              <a:t>Pellegrini</a:t>
            </a:r>
            <a:r>
              <a:rPr lang="en-GB" dirty="0" smtClean="0"/>
              <a:t> March 2013)</a:t>
            </a:r>
          </a:p>
          <a:p>
            <a:endParaRPr lang="en-GB" dirty="0"/>
          </a:p>
          <a:p>
            <a:r>
              <a:rPr lang="en-GB" dirty="0" smtClean="0"/>
              <a:t>Compatibility with LHC: </a:t>
            </a:r>
            <a:r>
              <a:rPr lang="en-GB" b="1" dirty="0" smtClean="0">
                <a:solidFill>
                  <a:srgbClr val="000090"/>
                </a:solidFill>
              </a:rPr>
              <a:t>Decision for 802 MHz </a:t>
            </a:r>
            <a:r>
              <a:rPr lang="en-GB" dirty="0" smtClean="0"/>
              <a:t>( E Jensen CI Workshop 1/2015, FM input)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66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6" y="105849"/>
            <a:ext cx="8955873" cy="66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224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864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PERLE Magnets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917" y="1338177"/>
            <a:ext cx="2496951" cy="2240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52" y="3491633"/>
            <a:ext cx="4053580" cy="3009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778" y="967566"/>
            <a:ext cx="381757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70 dipoles  0.45-1.29 T</a:t>
            </a:r>
          </a:p>
          <a:p>
            <a:endParaRPr lang="en-US" dirty="0"/>
          </a:p>
          <a:p>
            <a:r>
              <a:rPr lang="en-US" dirty="0" smtClean="0"/>
              <a:t>+- 20 mm aperture, l=200,300,400 mm</a:t>
            </a:r>
          </a:p>
          <a:p>
            <a:endParaRPr lang="en-US" dirty="0"/>
          </a:p>
          <a:p>
            <a:r>
              <a:rPr lang="en-US" dirty="0" smtClean="0"/>
              <a:t>May be identical for </a:t>
            </a:r>
            <a:r>
              <a:rPr lang="en-US" dirty="0" err="1" smtClean="0"/>
              <a:t>hor+vert</a:t>
            </a:r>
            <a:r>
              <a:rPr lang="en-US" dirty="0" smtClean="0"/>
              <a:t> bend</a:t>
            </a:r>
          </a:p>
          <a:p>
            <a:endParaRPr lang="en-US" dirty="0"/>
          </a:p>
          <a:p>
            <a:r>
              <a:rPr lang="en-US" dirty="0" smtClean="0"/>
              <a:t>7A/mm2  (in grey area) water cooled</a:t>
            </a:r>
          </a:p>
          <a:p>
            <a:endParaRPr lang="en-US" dirty="0"/>
          </a:p>
          <a:p>
            <a:r>
              <a:rPr lang="en-US" dirty="0" smtClean="0"/>
              <a:t>DC operated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29917" y="4077617"/>
            <a:ext cx="35189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114 </a:t>
            </a:r>
            <a:r>
              <a:rPr lang="en-US" b="1" dirty="0" err="1" smtClean="0">
                <a:solidFill>
                  <a:srgbClr val="000090"/>
                </a:solidFill>
              </a:rPr>
              <a:t>quadrupoles</a:t>
            </a:r>
            <a:r>
              <a:rPr lang="en-US" b="1" dirty="0" smtClean="0">
                <a:solidFill>
                  <a:srgbClr val="000090"/>
                </a:solidFill>
              </a:rPr>
              <a:t>   max 28T/m</a:t>
            </a:r>
          </a:p>
          <a:p>
            <a:endParaRPr lang="en-US" dirty="0"/>
          </a:p>
          <a:p>
            <a:r>
              <a:rPr lang="en-US" dirty="0" smtClean="0"/>
              <a:t>Common aperture of 40mm all arcs</a:t>
            </a:r>
          </a:p>
          <a:p>
            <a:endParaRPr lang="en-US" dirty="0"/>
          </a:p>
          <a:p>
            <a:r>
              <a:rPr lang="en-US" dirty="0" smtClean="0"/>
              <a:t>Two lengths: 100 and 150mm</a:t>
            </a:r>
          </a:p>
          <a:p>
            <a:endParaRPr lang="en-US" dirty="0"/>
          </a:p>
          <a:p>
            <a:r>
              <a:rPr lang="en-US" dirty="0" smtClean="0"/>
              <a:t>DC operated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24583" y="3391361"/>
            <a:ext cx="95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380 mm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7522496" y="1872606"/>
            <a:ext cx="1008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 220 mm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86816" y="4280372"/>
            <a:ext cx="1008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 250 mm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5715" y="6483250"/>
            <a:ext cx="4855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 </a:t>
            </a:r>
            <a:r>
              <a:rPr lang="en-US" sz="1400" dirty="0" err="1" smtClean="0"/>
              <a:t>Thonet</a:t>
            </a:r>
            <a:r>
              <a:rPr lang="en-US" sz="1400" dirty="0" smtClean="0"/>
              <a:t>, A Milanese (CERN), C </a:t>
            </a:r>
            <a:r>
              <a:rPr lang="en-US" sz="1400" dirty="0" err="1" smtClean="0"/>
              <a:t>Vallerand</a:t>
            </a:r>
            <a:r>
              <a:rPr lang="en-US" sz="1400" dirty="0" smtClean="0"/>
              <a:t> (LAL), Y </a:t>
            </a:r>
            <a:r>
              <a:rPr lang="en-US" sz="1400" dirty="0" err="1" smtClean="0"/>
              <a:t>Pupkov</a:t>
            </a:r>
            <a:r>
              <a:rPr lang="en-US" sz="1400" dirty="0" smtClean="0"/>
              <a:t> (BINP)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3669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7247"/>
            <a:ext cx="7772400" cy="849842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802 MHz Cavity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80" y="1270001"/>
            <a:ext cx="8458200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837" y="6077067"/>
            <a:ext cx="79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Tests ongoing. CERN-</a:t>
            </a:r>
            <a:r>
              <a:rPr lang="en-US" dirty="0" err="1" smtClean="0"/>
              <a:t>Jlab</a:t>
            </a:r>
            <a:r>
              <a:rPr lang="en-US" dirty="0" smtClean="0"/>
              <a:t> design, produced at Jefferson Laboratory </a:t>
            </a:r>
            <a:r>
              <a:rPr lang="en-US" b="1" dirty="0" smtClean="0"/>
              <a:t>November 2017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5411" y="6490703"/>
            <a:ext cx="8812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Goal: 16 MV/m, Q</a:t>
            </a:r>
            <a:r>
              <a:rPr lang="en-US" baseline="-25000" dirty="0" smtClean="0"/>
              <a:t>0</a:t>
            </a:r>
            <a:r>
              <a:rPr lang="en-US" dirty="0" smtClean="0"/>
              <a:t> &gt; 10</a:t>
            </a:r>
            <a:r>
              <a:rPr lang="en-US" baseline="30000" dirty="0" smtClean="0"/>
              <a:t>10 </a:t>
            </a:r>
            <a:r>
              <a:rPr lang="en-US" dirty="0" smtClean="0"/>
              <a:t>operated in CW in the </a:t>
            </a:r>
            <a:r>
              <a:rPr lang="en-US" dirty="0" err="1" smtClean="0"/>
              <a:t>PERLE+LHeC</a:t>
            </a:r>
            <a:r>
              <a:rPr lang="en-US" dirty="0" smtClean="0"/>
              <a:t> ERLs, prototype also for FCC-</a:t>
            </a:r>
            <a:r>
              <a:rPr lang="en-US" dirty="0" err="1" smtClean="0"/>
              <a:t>ee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4134187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73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Initial 2K Test of 802 MHz </a:t>
            </a:r>
            <a:r>
              <a:rPr lang="en-US" sz="3200" dirty="0" err="1" smtClean="0"/>
              <a:t>Nb</a:t>
            </a:r>
            <a:r>
              <a:rPr lang="en-US" sz="3200" dirty="0" smtClean="0"/>
              <a:t> Cavity. </a:t>
            </a:r>
            <a:r>
              <a:rPr lang="en-US" sz="1800" b="1" dirty="0" smtClean="0"/>
              <a:t>December 17</a:t>
            </a:r>
            <a:endParaRPr lang="en-US" sz="1800" b="1" dirty="0"/>
          </a:p>
        </p:txBody>
      </p:sp>
      <p:pic>
        <p:nvPicPr>
          <p:cNvPr id="3" name="Picture 3" descr="D:\reports\AAA_Eigene\Talks\2018_01_15_16_3rd_PERLE_Collaboration_Meeting_Daresbury\figures\CRN5_1st_Te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812" y="1399305"/>
            <a:ext cx="5256643" cy="398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4590" y="5735358"/>
            <a:ext cx="72519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quality, CW: operation point at about 18 MV/m. Quench at 31 MV/m</a:t>
            </a:r>
          </a:p>
          <a:p>
            <a:r>
              <a:rPr lang="en-US" dirty="0" err="1" smtClean="0"/>
              <a:t>Rerinsing</a:t>
            </a:r>
            <a:r>
              <a:rPr lang="en-US" dirty="0" smtClean="0"/>
              <a:t> for field emission suppression,  observed at higher gradients. </a:t>
            </a:r>
          </a:p>
          <a:p>
            <a:r>
              <a:rPr lang="en-US" dirty="0" smtClean="0"/>
              <a:t>Next: HOM adapter and </a:t>
            </a:r>
            <a:r>
              <a:rPr lang="en-US" dirty="0" err="1" smtClean="0"/>
              <a:t>cryomodule</a:t>
            </a:r>
            <a:r>
              <a:rPr lang="en-US" dirty="0" smtClean="0"/>
              <a:t> design </a:t>
            </a:r>
            <a:r>
              <a:rPr lang="mr-IN" dirty="0" smtClean="0"/>
              <a:t>–</a:t>
            </a:r>
            <a:r>
              <a:rPr lang="en-US" dirty="0" smtClean="0"/>
              <a:t> cavity production to proceed.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381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5223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Next Step:  </a:t>
            </a:r>
            <a:r>
              <a:rPr lang="en-US" sz="3200" dirty="0" err="1" smtClean="0">
                <a:solidFill>
                  <a:srgbClr val="0000FF"/>
                </a:solidFill>
              </a:rPr>
              <a:t>Cryomodule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097"/>
            <a:ext cx="9144000" cy="1148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1864"/>
            <a:ext cx="9144000" cy="2629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128" y="5074171"/>
            <a:ext cx="5935872" cy="1742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14" y="6009300"/>
            <a:ext cx="2632504" cy="7087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852" y="5564944"/>
            <a:ext cx="260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SNS 805 MHz </a:t>
            </a:r>
            <a:r>
              <a:rPr lang="en-US" dirty="0" err="1" smtClean="0"/>
              <a:t>cryomodule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6584" y="5295883"/>
            <a:ext cx="555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Jlab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36" y="4907051"/>
            <a:ext cx="8709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 for production of PERLE </a:t>
            </a:r>
            <a:r>
              <a:rPr lang="en-US" dirty="0" err="1" smtClean="0"/>
              <a:t>cryomodules</a:t>
            </a:r>
            <a:r>
              <a:rPr lang="en-US" dirty="0" smtClean="0"/>
              <a:t> (2) by IPN </a:t>
            </a:r>
            <a:r>
              <a:rPr lang="en-US" dirty="0" err="1" smtClean="0"/>
              <a:t>Orsay</a:t>
            </a:r>
            <a:r>
              <a:rPr lang="en-US" dirty="0" smtClean="0"/>
              <a:t> in collaboration with </a:t>
            </a:r>
            <a:r>
              <a:rPr lang="en-US" dirty="0" err="1" smtClean="0"/>
              <a:t>Jlab+CERN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9524" y="2458379"/>
            <a:ext cx="743707" cy="46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52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3" y="322615"/>
            <a:ext cx="8918820" cy="61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05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 descr="IMG_29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8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421"/>
            <a:ext cx="7772400" cy="816855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Pursue </a:t>
            </a:r>
            <a:r>
              <a:rPr lang="en-US" sz="3200" b="1" dirty="0" smtClean="0">
                <a:solidFill>
                  <a:srgbClr val="000090"/>
                </a:solidFill>
              </a:rPr>
              <a:t>New Physics </a:t>
            </a:r>
            <a:r>
              <a:rPr lang="en-US" sz="3200" dirty="0" smtClean="0">
                <a:solidFill>
                  <a:srgbClr val="000090"/>
                </a:solidFill>
              </a:rPr>
              <a:t>of Deep Inelastic Scattering 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164" y="979276"/>
            <a:ext cx="5761033" cy="5653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9414" y="3083010"/>
            <a:ext cx="339295" cy="1842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08709" y="3492370"/>
            <a:ext cx="391548" cy="15362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0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88"/>
            <a:ext cx="7772400" cy="70684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VI </a:t>
            </a:r>
            <a:r>
              <a:rPr lang="en-US" sz="3200" dirty="0" smtClean="0">
                <a:solidFill>
                  <a:srgbClr val="000090"/>
                </a:solidFill>
              </a:rPr>
              <a:t>Towards e for the LHC</a:t>
            </a:r>
            <a:endParaRPr lang="en-US" sz="3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54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0159"/>
            <a:ext cx="7772400" cy="849842"/>
          </a:xfr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24406"/>
            <a:ext cx="7734403" cy="5196898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598900" y="221524"/>
            <a:ext cx="57001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LHeC</a:t>
            </a:r>
            <a:r>
              <a:rPr lang="en-US" sz="3200" dirty="0" smtClean="0"/>
              <a:t> Detector for the HL/HE LHC</a:t>
            </a:r>
            <a:endParaRPr lang="en-US" sz="3200" dirty="0"/>
          </a:p>
        </p:txBody>
      </p:sp>
      <p:sp>
        <p:nvSpPr>
          <p:cNvPr id="113" name="TextBox 112"/>
          <p:cNvSpPr txBox="1"/>
          <p:nvPr/>
        </p:nvSpPr>
        <p:spPr>
          <a:xfrm>
            <a:off x="280558" y="3086567"/>
            <a:ext cx="33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486473" y="5109009"/>
            <a:ext cx="130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P.Kostka</a:t>
            </a:r>
            <a:r>
              <a:rPr lang="en-US" sz="1600" dirty="0" smtClean="0"/>
              <a:t> et al</a:t>
            </a:r>
            <a:endParaRPr lang="en-US" sz="1600" dirty="0"/>
          </a:p>
        </p:txBody>
      </p:sp>
      <p:sp>
        <p:nvSpPr>
          <p:cNvPr id="115" name="TextBox 114"/>
          <p:cNvSpPr txBox="1"/>
          <p:nvPr/>
        </p:nvSpPr>
        <p:spPr>
          <a:xfrm>
            <a:off x="984333" y="5762282"/>
            <a:ext cx="740911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Length x Diameter: </a:t>
            </a:r>
            <a:r>
              <a:rPr lang="en-US" dirty="0" err="1" smtClean="0">
                <a:solidFill>
                  <a:srgbClr val="FF0000"/>
                </a:solidFill>
              </a:rPr>
              <a:t>LHeC</a:t>
            </a:r>
            <a:r>
              <a:rPr lang="en-US" dirty="0" smtClean="0">
                <a:solidFill>
                  <a:srgbClr val="FF0000"/>
                </a:solidFill>
              </a:rPr>
              <a:t> (13.3 x 9 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)    HE-LHC (15.6 x 10.4)  </a:t>
            </a:r>
            <a:r>
              <a:rPr lang="en-US" dirty="0" err="1" smtClean="0">
                <a:solidFill>
                  <a:srgbClr val="FF0000"/>
                </a:solidFill>
              </a:rPr>
              <a:t>FCCeh</a:t>
            </a:r>
            <a:r>
              <a:rPr lang="en-US" dirty="0" smtClean="0">
                <a:solidFill>
                  <a:srgbClr val="FF0000"/>
                </a:solidFill>
              </a:rPr>
              <a:t> (19 x 12)</a:t>
            </a:r>
          </a:p>
          <a:p>
            <a:r>
              <a:rPr lang="en-US" dirty="0" smtClean="0"/>
              <a:t>ATLAS (45 x 25)  CMS (21 x 15):  [</a:t>
            </a:r>
            <a:r>
              <a:rPr lang="en-US" dirty="0" err="1" smtClean="0"/>
              <a:t>LHeC</a:t>
            </a:r>
            <a:r>
              <a:rPr lang="en-US" dirty="0" smtClean="0"/>
              <a:t> &lt; CMS, FCC-eh </a:t>
            </a:r>
            <a:r>
              <a:rPr lang="en-US" sz="1400" dirty="0" smtClean="0"/>
              <a:t>~</a:t>
            </a:r>
            <a:r>
              <a:rPr lang="en-US" dirty="0" smtClean="0"/>
              <a:t> CMS size]</a:t>
            </a:r>
          </a:p>
          <a:p>
            <a:r>
              <a:rPr lang="en-US" sz="1600" dirty="0" smtClean="0"/>
              <a:t>If CERN decides that the HE LHC comes, the </a:t>
            </a:r>
            <a:r>
              <a:rPr lang="en-US" sz="1600" dirty="0" err="1" smtClean="0"/>
              <a:t>LHeC</a:t>
            </a:r>
            <a:r>
              <a:rPr lang="en-US" sz="1600" dirty="0" smtClean="0"/>
              <a:t> detector should anticipate that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4154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6"/>
          <p:cNvGrpSpPr/>
          <p:nvPr/>
        </p:nvGrpSpPr>
        <p:grpSpPr>
          <a:xfrm>
            <a:off x="645007" y="892802"/>
            <a:ext cx="7853970" cy="5794812"/>
            <a:chOff x="-22" y="0"/>
            <a:chExt cx="11170089" cy="8241509"/>
          </a:xfrm>
        </p:grpSpPr>
        <p:pic>
          <p:nvPicPr>
            <p:cNvPr id="91" name="FCC-he-dipol_sol_LHeC-solution-3D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31" t="323" r="907" b="546"/>
            <a:stretch>
              <a:fillRect/>
            </a:stretch>
          </p:blipFill>
          <p:spPr>
            <a:xfrm>
              <a:off x="-22" y="0"/>
              <a:ext cx="11124839" cy="8241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599" extrusionOk="0">
                  <a:moveTo>
                    <a:pt x="5664" y="0"/>
                  </a:moveTo>
                  <a:lnTo>
                    <a:pt x="5201" y="326"/>
                  </a:lnTo>
                  <a:lnTo>
                    <a:pt x="4738" y="651"/>
                  </a:lnTo>
                  <a:lnTo>
                    <a:pt x="4640" y="611"/>
                  </a:lnTo>
                  <a:cubicBezTo>
                    <a:pt x="4587" y="589"/>
                    <a:pt x="4483" y="551"/>
                    <a:pt x="4409" y="525"/>
                  </a:cubicBezTo>
                  <a:lnTo>
                    <a:pt x="4275" y="478"/>
                  </a:lnTo>
                  <a:lnTo>
                    <a:pt x="2990" y="1360"/>
                  </a:lnTo>
                  <a:cubicBezTo>
                    <a:pt x="2284" y="1845"/>
                    <a:pt x="1698" y="2252"/>
                    <a:pt x="1688" y="2265"/>
                  </a:cubicBezTo>
                  <a:cubicBezTo>
                    <a:pt x="1678" y="2278"/>
                    <a:pt x="1614" y="2452"/>
                    <a:pt x="1545" y="2650"/>
                  </a:cubicBezTo>
                  <a:cubicBezTo>
                    <a:pt x="1477" y="2849"/>
                    <a:pt x="1386" y="3109"/>
                    <a:pt x="1344" y="3230"/>
                  </a:cubicBezTo>
                  <a:cubicBezTo>
                    <a:pt x="1301" y="3350"/>
                    <a:pt x="1230" y="3555"/>
                    <a:pt x="1186" y="3683"/>
                  </a:cubicBezTo>
                  <a:cubicBezTo>
                    <a:pt x="1142" y="3812"/>
                    <a:pt x="1020" y="4166"/>
                    <a:pt x="915" y="4471"/>
                  </a:cubicBezTo>
                  <a:cubicBezTo>
                    <a:pt x="811" y="4777"/>
                    <a:pt x="675" y="5170"/>
                    <a:pt x="613" y="5347"/>
                  </a:cubicBezTo>
                  <a:cubicBezTo>
                    <a:pt x="551" y="5524"/>
                    <a:pt x="410" y="5932"/>
                    <a:pt x="299" y="6253"/>
                  </a:cubicBezTo>
                  <a:cubicBezTo>
                    <a:pt x="189" y="6574"/>
                    <a:pt x="74" y="6905"/>
                    <a:pt x="44" y="6987"/>
                  </a:cubicBezTo>
                  <a:cubicBezTo>
                    <a:pt x="-9" y="7135"/>
                    <a:pt x="-9" y="7142"/>
                    <a:pt x="18" y="7425"/>
                  </a:cubicBezTo>
                  <a:cubicBezTo>
                    <a:pt x="33" y="7584"/>
                    <a:pt x="66" y="7936"/>
                    <a:pt x="91" y="8210"/>
                  </a:cubicBezTo>
                  <a:cubicBezTo>
                    <a:pt x="160" y="8961"/>
                    <a:pt x="242" y="9826"/>
                    <a:pt x="288" y="10298"/>
                  </a:cubicBezTo>
                  <a:cubicBezTo>
                    <a:pt x="311" y="10531"/>
                    <a:pt x="335" y="10787"/>
                    <a:pt x="341" y="10867"/>
                  </a:cubicBezTo>
                  <a:cubicBezTo>
                    <a:pt x="374" y="11300"/>
                    <a:pt x="427" y="11748"/>
                    <a:pt x="448" y="11777"/>
                  </a:cubicBezTo>
                  <a:cubicBezTo>
                    <a:pt x="461" y="11796"/>
                    <a:pt x="610" y="11905"/>
                    <a:pt x="778" y="12019"/>
                  </a:cubicBezTo>
                  <a:cubicBezTo>
                    <a:pt x="947" y="12134"/>
                    <a:pt x="1094" y="12243"/>
                    <a:pt x="1106" y="12263"/>
                  </a:cubicBezTo>
                  <a:cubicBezTo>
                    <a:pt x="1117" y="12282"/>
                    <a:pt x="1144" y="12497"/>
                    <a:pt x="1166" y="12740"/>
                  </a:cubicBezTo>
                  <a:lnTo>
                    <a:pt x="1205" y="13182"/>
                  </a:lnTo>
                  <a:lnTo>
                    <a:pt x="1455" y="13345"/>
                  </a:lnTo>
                  <a:cubicBezTo>
                    <a:pt x="1593" y="13434"/>
                    <a:pt x="2143" y="13791"/>
                    <a:pt x="2677" y="14137"/>
                  </a:cubicBezTo>
                  <a:cubicBezTo>
                    <a:pt x="3211" y="14484"/>
                    <a:pt x="3651" y="14766"/>
                    <a:pt x="3655" y="14766"/>
                  </a:cubicBezTo>
                  <a:cubicBezTo>
                    <a:pt x="3659" y="14766"/>
                    <a:pt x="3812" y="14850"/>
                    <a:pt x="3995" y="14953"/>
                  </a:cubicBezTo>
                  <a:cubicBezTo>
                    <a:pt x="4177" y="15055"/>
                    <a:pt x="4580" y="15280"/>
                    <a:pt x="4890" y="15452"/>
                  </a:cubicBezTo>
                  <a:cubicBezTo>
                    <a:pt x="5199" y="15624"/>
                    <a:pt x="5531" y="15809"/>
                    <a:pt x="5626" y="15863"/>
                  </a:cubicBezTo>
                  <a:cubicBezTo>
                    <a:pt x="5721" y="15917"/>
                    <a:pt x="6004" y="16074"/>
                    <a:pt x="6254" y="16213"/>
                  </a:cubicBezTo>
                  <a:cubicBezTo>
                    <a:pt x="6848" y="16543"/>
                    <a:pt x="7319" y="16805"/>
                    <a:pt x="7878" y="17118"/>
                  </a:cubicBezTo>
                  <a:cubicBezTo>
                    <a:pt x="8128" y="17258"/>
                    <a:pt x="8411" y="17416"/>
                    <a:pt x="8506" y="17469"/>
                  </a:cubicBezTo>
                  <a:cubicBezTo>
                    <a:pt x="8804" y="17634"/>
                    <a:pt x="9397" y="17964"/>
                    <a:pt x="9870" y="18228"/>
                  </a:cubicBezTo>
                  <a:cubicBezTo>
                    <a:pt x="10120" y="18368"/>
                    <a:pt x="10486" y="18571"/>
                    <a:pt x="10683" y="18679"/>
                  </a:cubicBezTo>
                  <a:cubicBezTo>
                    <a:pt x="10879" y="18788"/>
                    <a:pt x="11269" y="19005"/>
                    <a:pt x="11548" y="19162"/>
                  </a:cubicBezTo>
                  <a:cubicBezTo>
                    <a:pt x="11828" y="19318"/>
                    <a:pt x="12257" y="19557"/>
                    <a:pt x="12501" y="19692"/>
                  </a:cubicBezTo>
                  <a:cubicBezTo>
                    <a:pt x="12745" y="19828"/>
                    <a:pt x="13048" y="19997"/>
                    <a:pt x="13173" y="20067"/>
                  </a:cubicBezTo>
                  <a:cubicBezTo>
                    <a:pt x="13298" y="20137"/>
                    <a:pt x="13629" y="20322"/>
                    <a:pt x="13909" y="20478"/>
                  </a:cubicBezTo>
                  <a:cubicBezTo>
                    <a:pt x="14189" y="20633"/>
                    <a:pt x="14506" y="20810"/>
                    <a:pt x="14613" y="20871"/>
                  </a:cubicBezTo>
                  <a:cubicBezTo>
                    <a:pt x="14720" y="20931"/>
                    <a:pt x="14969" y="21070"/>
                    <a:pt x="15165" y="21179"/>
                  </a:cubicBezTo>
                  <a:cubicBezTo>
                    <a:pt x="15362" y="21287"/>
                    <a:pt x="15610" y="21426"/>
                    <a:pt x="15718" y="21486"/>
                  </a:cubicBezTo>
                  <a:cubicBezTo>
                    <a:pt x="15825" y="21547"/>
                    <a:pt x="15924" y="21598"/>
                    <a:pt x="15937" y="21599"/>
                  </a:cubicBezTo>
                  <a:cubicBezTo>
                    <a:pt x="15951" y="21600"/>
                    <a:pt x="16076" y="21430"/>
                    <a:pt x="16216" y="21221"/>
                  </a:cubicBezTo>
                  <a:cubicBezTo>
                    <a:pt x="16356" y="21012"/>
                    <a:pt x="16483" y="20842"/>
                    <a:pt x="16499" y="20842"/>
                  </a:cubicBezTo>
                  <a:cubicBezTo>
                    <a:pt x="16514" y="20842"/>
                    <a:pt x="16583" y="20874"/>
                    <a:pt x="16653" y="20913"/>
                  </a:cubicBezTo>
                  <a:cubicBezTo>
                    <a:pt x="17016" y="21121"/>
                    <a:pt x="17748" y="21514"/>
                    <a:pt x="17771" y="21514"/>
                  </a:cubicBezTo>
                  <a:cubicBezTo>
                    <a:pt x="17786" y="21514"/>
                    <a:pt x="17992" y="21209"/>
                    <a:pt x="18230" y="20837"/>
                  </a:cubicBezTo>
                  <a:cubicBezTo>
                    <a:pt x="18468" y="20466"/>
                    <a:pt x="18770" y="19994"/>
                    <a:pt x="18901" y="19789"/>
                  </a:cubicBezTo>
                  <a:cubicBezTo>
                    <a:pt x="19032" y="19584"/>
                    <a:pt x="19257" y="19234"/>
                    <a:pt x="19401" y="19011"/>
                  </a:cubicBezTo>
                  <a:cubicBezTo>
                    <a:pt x="19545" y="18788"/>
                    <a:pt x="19679" y="18567"/>
                    <a:pt x="19697" y="18519"/>
                  </a:cubicBezTo>
                  <a:cubicBezTo>
                    <a:pt x="19729" y="18435"/>
                    <a:pt x="19839" y="18071"/>
                    <a:pt x="19962" y="17644"/>
                  </a:cubicBezTo>
                  <a:cubicBezTo>
                    <a:pt x="19995" y="17533"/>
                    <a:pt x="20034" y="17402"/>
                    <a:pt x="20050" y="17353"/>
                  </a:cubicBezTo>
                  <a:cubicBezTo>
                    <a:pt x="20077" y="17273"/>
                    <a:pt x="20196" y="16873"/>
                    <a:pt x="20301" y="16512"/>
                  </a:cubicBezTo>
                  <a:cubicBezTo>
                    <a:pt x="20323" y="16435"/>
                    <a:pt x="20359" y="16310"/>
                    <a:pt x="20381" y="16234"/>
                  </a:cubicBezTo>
                  <a:cubicBezTo>
                    <a:pt x="20433" y="16057"/>
                    <a:pt x="20739" y="15027"/>
                    <a:pt x="20904" y="14474"/>
                  </a:cubicBezTo>
                  <a:cubicBezTo>
                    <a:pt x="21223" y="13410"/>
                    <a:pt x="21187" y="13622"/>
                    <a:pt x="21316" y="12080"/>
                  </a:cubicBezTo>
                  <a:cubicBezTo>
                    <a:pt x="21341" y="11783"/>
                    <a:pt x="21380" y="11335"/>
                    <a:pt x="21403" y="11086"/>
                  </a:cubicBezTo>
                  <a:cubicBezTo>
                    <a:pt x="21426" y="10837"/>
                    <a:pt x="21450" y="10555"/>
                    <a:pt x="21457" y="10458"/>
                  </a:cubicBezTo>
                  <a:cubicBezTo>
                    <a:pt x="21463" y="10362"/>
                    <a:pt x="21487" y="10080"/>
                    <a:pt x="21509" y="9831"/>
                  </a:cubicBezTo>
                  <a:cubicBezTo>
                    <a:pt x="21567" y="9190"/>
                    <a:pt x="21590" y="8905"/>
                    <a:pt x="21591" y="8786"/>
                  </a:cubicBezTo>
                  <a:cubicBezTo>
                    <a:pt x="21591" y="8746"/>
                    <a:pt x="21589" y="8725"/>
                    <a:pt x="21585" y="8715"/>
                  </a:cubicBezTo>
                  <a:cubicBezTo>
                    <a:pt x="21575" y="8694"/>
                    <a:pt x="21350" y="8249"/>
                    <a:pt x="21083" y="7726"/>
                  </a:cubicBezTo>
                  <a:lnTo>
                    <a:pt x="20599" y="6775"/>
                  </a:lnTo>
                  <a:lnTo>
                    <a:pt x="20345" y="6679"/>
                  </a:lnTo>
                  <a:cubicBezTo>
                    <a:pt x="19766" y="6458"/>
                    <a:pt x="19822" y="6493"/>
                    <a:pt x="19704" y="6274"/>
                  </a:cubicBezTo>
                  <a:cubicBezTo>
                    <a:pt x="19645" y="6166"/>
                    <a:pt x="19573" y="6032"/>
                    <a:pt x="19542" y="5976"/>
                  </a:cubicBezTo>
                  <a:cubicBezTo>
                    <a:pt x="19471" y="5848"/>
                    <a:pt x="19216" y="5366"/>
                    <a:pt x="19114" y="5166"/>
                  </a:cubicBezTo>
                  <a:cubicBezTo>
                    <a:pt x="19048" y="5036"/>
                    <a:pt x="19021" y="5008"/>
                    <a:pt x="18926" y="4971"/>
                  </a:cubicBezTo>
                  <a:cubicBezTo>
                    <a:pt x="18815" y="4927"/>
                    <a:pt x="17510" y="4438"/>
                    <a:pt x="17244" y="4339"/>
                  </a:cubicBezTo>
                  <a:cubicBezTo>
                    <a:pt x="17167" y="4311"/>
                    <a:pt x="16962" y="4234"/>
                    <a:pt x="16789" y="4170"/>
                  </a:cubicBezTo>
                  <a:cubicBezTo>
                    <a:pt x="16616" y="4105"/>
                    <a:pt x="16329" y="3998"/>
                    <a:pt x="16151" y="3932"/>
                  </a:cubicBezTo>
                  <a:cubicBezTo>
                    <a:pt x="15972" y="3865"/>
                    <a:pt x="15709" y="3767"/>
                    <a:pt x="15566" y="3712"/>
                  </a:cubicBezTo>
                  <a:cubicBezTo>
                    <a:pt x="15423" y="3657"/>
                    <a:pt x="15253" y="3593"/>
                    <a:pt x="15187" y="3570"/>
                  </a:cubicBezTo>
                  <a:cubicBezTo>
                    <a:pt x="15121" y="3546"/>
                    <a:pt x="14712" y="3393"/>
                    <a:pt x="14277" y="3230"/>
                  </a:cubicBezTo>
                  <a:cubicBezTo>
                    <a:pt x="13258" y="2846"/>
                    <a:pt x="13110" y="2790"/>
                    <a:pt x="13032" y="2763"/>
                  </a:cubicBezTo>
                  <a:cubicBezTo>
                    <a:pt x="12996" y="2750"/>
                    <a:pt x="12470" y="2553"/>
                    <a:pt x="11863" y="2325"/>
                  </a:cubicBezTo>
                  <a:cubicBezTo>
                    <a:pt x="11255" y="2096"/>
                    <a:pt x="10695" y="1885"/>
                    <a:pt x="10617" y="1857"/>
                  </a:cubicBezTo>
                  <a:cubicBezTo>
                    <a:pt x="10540" y="1828"/>
                    <a:pt x="10277" y="1730"/>
                    <a:pt x="10033" y="1638"/>
                  </a:cubicBezTo>
                  <a:cubicBezTo>
                    <a:pt x="9297" y="1361"/>
                    <a:pt x="9201" y="1326"/>
                    <a:pt x="9134" y="1302"/>
                  </a:cubicBezTo>
                  <a:cubicBezTo>
                    <a:pt x="9098" y="1290"/>
                    <a:pt x="8626" y="1113"/>
                    <a:pt x="8084" y="908"/>
                  </a:cubicBezTo>
                  <a:cubicBezTo>
                    <a:pt x="7542" y="703"/>
                    <a:pt x="7069" y="526"/>
                    <a:pt x="7033" y="514"/>
                  </a:cubicBezTo>
                  <a:cubicBezTo>
                    <a:pt x="6964" y="490"/>
                    <a:pt x="6737" y="404"/>
                    <a:pt x="6078" y="156"/>
                  </a:cubicBezTo>
                  <a:lnTo>
                    <a:pt x="5664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92" name="Shape 92"/>
            <p:cNvSpPr/>
            <p:nvPr/>
          </p:nvSpPr>
          <p:spPr>
            <a:xfrm>
              <a:off x="10426579" y="5485049"/>
              <a:ext cx="743488" cy="456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57799" marR="57799" algn="l" defTabSz="1295400">
                <a:spcBef>
                  <a:spcPts val="900"/>
                </a:spcBef>
                <a:buClr>
                  <a:srgbClr val="4777B9"/>
                </a:buClr>
                <a:buFont typeface="Arial"/>
                <a:defRPr sz="2400" i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p/A</a:t>
              </a:r>
            </a:p>
          </p:txBody>
        </p:sp>
        <p:sp>
          <p:nvSpPr>
            <p:cNvPr id="93" name="Shape 93"/>
            <p:cNvSpPr/>
            <p:nvPr/>
          </p:nvSpPr>
          <p:spPr>
            <a:xfrm>
              <a:off x="9867169" y="5465304"/>
              <a:ext cx="574755" cy="187172"/>
            </a:xfrm>
            <a:prstGeom prst="line">
              <a:avLst/>
            </a:prstGeom>
            <a:noFill/>
            <a:ln w="38100" cap="flat">
              <a:solidFill>
                <a:srgbClr val="E324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1218855" y="2517481"/>
              <a:ext cx="1309532" cy="426907"/>
            </a:xfrm>
            <a:prstGeom prst="line">
              <a:avLst/>
            </a:prstGeom>
            <a:noFill/>
            <a:ln w="38100" cap="flat">
              <a:solidFill>
                <a:srgbClr val="E324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725584" y="2046255"/>
              <a:ext cx="743489" cy="495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57799" marR="57799" algn="l" defTabSz="1295400">
                <a:spcBef>
                  <a:spcPts val="900"/>
                </a:spcBef>
                <a:buClr>
                  <a:srgbClr val="4777B9"/>
                </a:buClr>
                <a:buFont typeface="Arial"/>
                <a:defRPr sz="2400" i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e∓</a:t>
              </a:r>
            </a:p>
          </p:txBody>
        </p:sp>
      </p:grpSp>
      <p:sp>
        <p:nvSpPr>
          <p:cNvPr id="97" name="Shape 97"/>
          <p:cNvSpPr/>
          <p:nvPr/>
        </p:nvSpPr>
        <p:spPr>
          <a:xfrm>
            <a:off x="2198705" y="2705216"/>
            <a:ext cx="912852" cy="6001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9066" defTabSz="642915">
              <a:defRPr sz="13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Fwd-HCalo </a:t>
            </a:r>
          </a:p>
          <a:p>
            <a:pPr marL="39066" defTabSz="642915">
              <a:defRPr sz="13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Insert</a:t>
            </a:r>
          </a:p>
        </p:txBody>
      </p:sp>
      <p:sp>
        <p:nvSpPr>
          <p:cNvPr id="98" name="Shape 98"/>
          <p:cNvSpPr/>
          <p:nvPr/>
        </p:nvSpPr>
        <p:spPr>
          <a:xfrm>
            <a:off x="2983091" y="2935315"/>
            <a:ext cx="962791" cy="3385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9066" defTabSz="642915">
              <a:buClr>
                <a:srgbClr val="FFFFFF"/>
              </a:buClr>
              <a:defRPr sz="11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Electromagn.-</a:t>
            </a:r>
          </a:p>
          <a:p>
            <a:pPr marL="39066" defTabSz="642915">
              <a:buClr>
                <a:srgbClr val="FFFFFF"/>
              </a:buClr>
              <a:defRPr sz="11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Fwd-Endcap</a:t>
            </a:r>
          </a:p>
        </p:txBody>
      </p:sp>
      <p:sp>
        <p:nvSpPr>
          <p:cNvPr id="99" name="Shape 99"/>
          <p:cNvSpPr/>
          <p:nvPr/>
        </p:nvSpPr>
        <p:spPr>
          <a:xfrm>
            <a:off x="3575703" y="3437450"/>
            <a:ext cx="803673" cy="40011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4013"/>
              </a:buClr>
              <a:buFont typeface="Arial"/>
              <a:defRPr sz="1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Fwd  Tracker</a:t>
            </a:r>
          </a:p>
        </p:txBody>
      </p:sp>
      <p:sp>
        <p:nvSpPr>
          <p:cNvPr id="100" name="Shape 100"/>
          <p:cNvSpPr/>
          <p:nvPr/>
        </p:nvSpPr>
        <p:spPr>
          <a:xfrm>
            <a:off x="5334851" y="3982161"/>
            <a:ext cx="803673" cy="40011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4013"/>
              </a:buClr>
              <a:buFont typeface="Arial"/>
              <a:defRPr sz="1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Bwd  Tracker</a:t>
            </a:r>
          </a:p>
        </p:txBody>
      </p:sp>
      <p:sp>
        <p:nvSpPr>
          <p:cNvPr id="101" name="Shape 101"/>
          <p:cNvSpPr/>
          <p:nvPr/>
        </p:nvSpPr>
        <p:spPr>
          <a:xfrm>
            <a:off x="5983466" y="4417643"/>
            <a:ext cx="742970" cy="6771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9066" defTabSz="642915">
              <a:buClr>
                <a:srgbClr val="FFFFFF"/>
              </a:buClr>
              <a:defRPr sz="11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Electromagn.-</a:t>
            </a:r>
          </a:p>
          <a:p>
            <a:pPr marL="39066" defTabSz="642915">
              <a:buClr>
                <a:srgbClr val="FFFFFF"/>
              </a:buClr>
              <a:defRPr sz="11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Fwd-Endcap</a:t>
            </a:r>
          </a:p>
        </p:txBody>
      </p:sp>
      <p:sp>
        <p:nvSpPr>
          <p:cNvPr id="102" name="Shape 102"/>
          <p:cNvSpPr/>
          <p:nvPr/>
        </p:nvSpPr>
        <p:spPr>
          <a:xfrm>
            <a:off x="6458166" y="4142895"/>
            <a:ext cx="912852" cy="6001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9066" defTabSz="642915">
              <a:defRPr sz="13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Bwd-HCalo </a:t>
            </a:r>
          </a:p>
          <a:p>
            <a:pPr marL="39066" defTabSz="642915">
              <a:defRPr sz="13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Insert</a:t>
            </a:r>
          </a:p>
        </p:txBody>
      </p:sp>
      <p:sp>
        <p:nvSpPr>
          <p:cNvPr id="103" name="Shape 103"/>
          <p:cNvSpPr/>
          <p:nvPr/>
        </p:nvSpPr>
        <p:spPr>
          <a:xfrm>
            <a:off x="4009602" y="2745399"/>
            <a:ext cx="3180358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Hadronic Barrel Calorimeter</a:t>
            </a:r>
          </a:p>
        </p:txBody>
      </p:sp>
      <p:sp>
        <p:nvSpPr>
          <p:cNvPr id="104" name="Shape 104"/>
          <p:cNvSpPr/>
          <p:nvPr/>
        </p:nvSpPr>
        <p:spPr>
          <a:xfrm>
            <a:off x="2258958" y="1838871"/>
            <a:ext cx="1398407" cy="5539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9066" defTabSz="642915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Hadron</a:t>
            </a:r>
          </a:p>
          <a:p>
            <a:pPr marL="39066" defTabSz="642915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Fwd-Endcap</a:t>
            </a:r>
          </a:p>
        </p:txBody>
      </p:sp>
      <p:sp>
        <p:nvSpPr>
          <p:cNvPr id="105" name="Shape 105"/>
          <p:cNvSpPr/>
          <p:nvPr/>
        </p:nvSpPr>
        <p:spPr>
          <a:xfrm>
            <a:off x="6330896" y="3241477"/>
            <a:ext cx="1425007" cy="5539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9066" defTabSz="642915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Hadron</a:t>
            </a:r>
          </a:p>
          <a:p>
            <a:pPr marL="39066" defTabSz="642915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Bwd-Endcap</a:t>
            </a:r>
          </a:p>
        </p:txBody>
      </p:sp>
      <p:sp>
        <p:nvSpPr>
          <p:cNvPr id="106" name="Shape 106"/>
          <p:cNvSpPr/>
          <p:nvPr/>
        </p:nvSpPr>
        <p:spPr>
          <a:xfrm>
            <a:off x="4375358" y="1904884"/>
            <a:ext cx="1526977" cy="7386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FFFF"/>
              </a:buClr>
              <a:buFont typeface="Calibri"/>
              <a:defRPr sz="2400" b="1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Muon Detector</a:t>
            </a:r>
          </a:p>
        </p:txBody>
      </p:sp>
      <p:sp>
        <p:nvSpPr>
          <p:cNvPr id="107" name="Shape 107"/>
          <p:cNvSpPr/>
          <p:nvPr/>
        </p:nvSpPr>
        <p:spPr>
          <a:xfrm>
            <a:off x="4708657" y="3718774"/>
            <a:ext cx="525785" cy="3385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9066" defTabSz="642915">
              <a:buClr>
                <a:srgbClr val="FFFFFF"/>
              </a:buClr>
              <a:defRPr sz="11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Central</a:t>
            </a:r>
          </a:p>
          <a:p>
            <a:pPr marL="39066" defTabSz="642915">
              <a:buClr>
                <a:srgbClr val="FFFFFF"/>
              </a:buClr>
              <a:defRPr sz="11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Tracker</a:t>
            </a:r>
          </a:p>
        </p:txBody>
      </p:sp>
      <p:sp>
        <p:nvSpPr>
          <p:cNvPr id="108" name="Shape 108"/>
          <p:cNvSpPr/>
          <p:nvPr/>
        </p:nvSpPr>
        <p:spPr>
          <a:xfrm rot="1140000">
            <a:off x="6628841" y="3871640"/>
            <a:ext cx="571501" cy="184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FFFF"/>
              </a:buClr>
              <a:buFont typeface="Calibri"/>
              <a:defRPr sz="1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Dipole</a:t>
            </a:r>
          </a:p>
        </p:txBody>
      </p:sp>
      <p:sp>
        <p:nvSpPr>
          <p:cNvPr id="109" name="Shape 109"/>
          <p:cNvSpPr/>
          <p:nvPr/>
        </p:nvSpPr>
        <p:spPr>
          <a:xfrm rot="1140000">
            <a:off x="2744427" y="2573019"/>
            <a:ext cx="571501" cy="184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FFFF"/>
              </a:buClr>
              <a:buFont typeface="Calibri"/>
              <a:defRPr sz="1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Dipole</a:t>
            </a:r>
          </a:p>
        </p:txBody>
      </p:sp>
      <p:sp>
        <p:nvSpPr>
          <p:cNvPr id="110" name="Shape 110"/>
          <p:cNvSpPr/>
          <p:nvPr/>
        </p:nvSpPr>
        <p:spPr>
          <a:xfrm rot="1140000">
            <a:off x="4772834" y="3278164"/>
            <a:ext cx="732026" cy="184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FFFF"/>
              </a:buClr>
              <a:buFont typeface="Calibri"/>
              <a:defRPr sz="1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Solenoid</a:t>
            </a:r>
          </a:p>
        </p:txBody>
      </p:sp>
      <p:sp>
        <p:nvSpPr>
          <p:cNvPr id="111" name="Shape 111"/>
          <p:cNvSpPr/>
          <p:nvPr/>
        </p:nvSpPr>
        <p:spPr>
          <a:xfrm rot="1140000">
            <a:off x="3488371" y="3936112"/>
            <a:ext cx="2167260" cy="184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5563" algn="l" defTabSz="914400">
              <a:buClr>
                <a:srgbClr val="FFFFFF"/>
              </a:buClr>
              <a:defRPr sz="1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Electromagnetic Calorimeter</a:t>
            </a:r>
          </a:p>
        </p:txBody>
      </p:sp>
      <p:pic>
        <p:nvPicPr>
          <p:cNvPr id="112" name="LHeC-Det-cent-tracker-3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197" y="5091765"/>
            <a:ext cx="2157497" cy="15017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" name="Group 115"/>
          <p:cNvGrpSpPr/>
          <p:nvPr/>
        </p:nvGrpSpPr>
        <p:grpSpPr>
          <a:xfrm>
            <a:off x="6870559" y="479453"/>
            <a:ext cx="2274561" cy="1794032"/>
            <a:chOff x="179658" y="237302"/>
            <a:chExt cx="3234929" cy="2551511"/>
          </a:xfrm>
        </p:grpSpPr>
        <p:pic>
          <p:nvPicPr>
            <p:cNvPr id="113" name="LHeC-inner_dipol_sol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110" t="2321" r="1448" b="1314"/>
            <a:stretch>
              <a:fillRect/>
            </a:stretch>
          </p:blipFill>
          <p:spPr>
            <a:xfrm rot="21060000">
              <a:off x="179658" y="237302"/>
              <a:ext cx="3234929" cy="2551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8" extrusionOk="0">
                  <a:moveTo>
                    <a:pt x="6808" y="0"/>
                  </a:moveTo>
                  <a:lnTo>
                    <a:pt x="6151" y="383"/>
                  </a:lnTo>
                  <a:cubicBezTo>
                    <a:pt x="5789" y="593"/>
                    <a:pt x="5478" y="763"/>
                    <a:pt x="5462" y="763"/>
                  </a:cubicBezTo>
                  <a:cubicBezTo>
                    <a:pt x="5445" y="762"/>
                    <a:pt x="5317" y="718"/>
                    <a:pt x="5178" y="662"/>
                  </a:cubicBezTo>
                  <a:cubicBezTo>
                    <a:pt x="5039" y="606"/>
                    <a:pt x="4911" y="561"/>
                    <a:pt x="4895" y="561"/>
                  </a:cubicBezTo>
                  <a:cubicBezTo>
                    <a:pt x="4866" y="561"/>
                    <a:pt x="4498" y="767"/>
                    <a:pt x="2600" y="1854"/>
                  </a:cubicBezTo>
                  <a:lnTo>
                    <a:pt x="1953" y="2227"/>
                  </a:lnTo>
                  <a:lnTo>
                    <a:pt x="1381" y="3662"/>
                  </a:lnTo>
                  <a:cubicBezTo>
                    <a:pt x="1066" y="4452"/>
                    <a:pt x="625" y="5551"/>
                    <a:pt x="403" y="6108"/>
                  </a:cubicBezTo>
                  <a:lnTo>
                    <a:pt x="0" y="7119"/>
                  </a:lnTo>
                  <a:lnTo>
                    <a:pt x="64" y="7875"/>
                  </a:lnTo>
                  <a:cubicBezTo>
                    <a:pt x="99" y="8290"/>
                    <a:pt x="185" y="9257"/>
                    <a:pt x="254" y="10025"/>
                  </a:cubicBezTo>
                  <a:cubicBezTo>
                    <a:pt x="389" y="11511"/>
                    <a:pt x="395" y="11569"/>
                    <a:pt x="400" y="11758"/>
                  </a:cubicBezTo>
                  <a:lnTo>
                    <a:pt x="403" y="11879"/>
                  </a:lnTo>
                  <a:lnTo>
                    <a:pt x="827" y="12158"/>
                  </a:lnTo>
                  <a:cubicBezTo>
                    <a:pt x="1060" y="12312"/>
                    <a:pt x="1272" y="12463"/>
                    <a:pt x="1298" y="12491"/>
                  </a:cubicBezTo>
                  <a:cubicBezTo>
                    <a:pt x="1347" y="12541"/>
                    <a:pt x="1372" y="12729"/>
                    <a:pt x="1428" y="13549"/>
                  </a:cubicBezTo>
                  <a:lnTo>
                    <a:pt x="1442" y="13741"/>
                  </a:lnTo>
                  <a:lnTo>
                    <a:pt x="2907" y="14661"/>
                  </a:lnTo>
                  <a:cubicBezTo>
                    <a:pt x="3713" y="15168"/>
                    <a:pt x="4519" y="15669"/>
                    <a:pt x="4696" y="15773"/>
                  </a:cubicBezTo>
                  <a:cubicBezTo>
                    <a:pt x="4873" y="15877"/>
                    <a:pt x="5613" y="16312"/>
                    <a:pt x="6341" y="16737"/>
                  </a:cubicBezTo>
                  <a:cubicBezTo>
                    <a:pt x="7069" y="17162"/>
                    <a:pt x="7825" y="17602"/>
                    <a:pt x="8021" y="17718"/>
                  </a:cubicBezTo>
                  <a:cubicBezTo>
                    <a:pt x="8218" y="17834"/>
                    <a:pt x="8441" y="17966"/>
                    <a:pt x="8517" y="18010"/>
                  </a:cubicBezTo>
                  <a:cubicBezTo>
                    <a:pt x="8593" y="18055"/>
                    <a:pt x="9327" y="18487"/>
                    <a:pt x="10149" y="18968"/>
                  </a:cubicBezTo>
                  <a:cubicBezTo>
                    <a:pt x="10972" y="19449"/>
                    <a:pt x="11724" y="19889"/>
                    <a:pt x="11819" y="19946"/>
                  </a:cubicBezTo>
                  <a:cubicBezTo>
                    <a:pt x="12467" y="20334"/>
                    <a:pt x="14595" y="21572"/>
                    <a:pt x="14615" y="21572"/>
                  </a:cubicBezTo>
                  <a:cubicBezTo>
                    <a:pt x="14628" y="21571"/>
                    <a:pt x="14811" y="21366"/>
                    <a:pt x="15020" y="21118"/>
                  </a:cubicBezTo>
                  <a:cubicBezTo>
                    <a:pt x="15229" y="20870"/>
                    <a:pt x="15405" y="20668"/>
                    <a:pt x="15415" y="20668"/>
                  </a:cubicBezTo>
                  <a:cubicBezTo>
                    <a:pt x="15430" y="20668"/>
                    <a:pt x="16045" y="21015"/>
                    <a:pt x="16814" y="21457"/>
                  </a:cubicBezTo>
                  <a:cubicBezTo>
                    <a:pt x="16947" y="21534"/>
                    <a:pt x="17062" y="21597"/>
                    <a:pt x="17069" y="21598"/>
                  </a:cubicBezTo>
                  <a:cubicBezTo>
                    <a:pt x="17075" y="21600"/>
                    <a:pt x="17599" y="20940"/>
                    <a:pt x="18235" y="20134"/>
                  </a:cubicBezTo>
                  <a:lnTo>
                    <a:pt x="19387" y="18669"/>
                  </a:lnTo>
                  <a:lnTo>
                    <a:pt x="19504" y="18333"/>
                  </a:lnTo>
                  <a:cubicBezTo>
                    <a:pt x="19567" y="18148"/>
                    <a:pt x="19639" y="17938"/>
                    <a:pt x="19666" y="17866"/>
                  </a:cubicBezTo>
                  <a:cubicBezTo>
                    <a:pt x="19716" y="17728"/>
                    <a:pt x="19852" y="17334"/>
                    <a:pt x="19981" y="16956"/>
                  </a:cubicBezTo>
                  <a:cubicBezTo>
                    <a:pt x="20023" y="16833"/>
                    <a:pt x="20084" y="16657"/>
                    <a:pt x="20119" y="16563"/>
                  </a:cubicBezTo>
                  <a:cubicBezTo>
                    <a:pt x="20153" y="16468"/>
                    <a:pt x="20213" y="16293"/>
                    <a:pt x="20254" y="16173"/>
                  </a:cubicBezTo>
                  <a:cubicBezTo>
                    <a:pt x="20323" y="15969"/>
                    <a:pt x="20758" y="14719"/>
                    <a:pt x="21025" y="13956"/>
                  </a:cubicBezTo>
                  <a:lnTo>
                    <a:pt x="21144" y="13620"/>
                  </a:lnTo>
                  <a:lnTo>
                    <a:pt x="21234" y="12642"/>
                  </a:lnTo>
                  <a:cubicBezTo>
                    <a:pt x="21285" y="12104"/>
                    <a:pt x="21380" y="11112"/>
                    <a:pt x="21444" y="10438"/>
                  </a:cubicBezTo>
                  <a:cubicBezTo>
                    <a:pt x="21508" y="9764"/>
                    <a:pt x="21568" y="9096"/>
                    <a:pt x="21579" y="8953"/>
                  </a:cubicBezTo>
                  <a:lnTo>
                    <a:pt x="21600" y="8691"/>
                  </a:lnTo>
                  <a:lnTo>
                    <a:pt x="21364" y="8281"/>
                  </a:lnTo>
                  <a:cubicBezTo>
                    <a:pt x="21234" y="8055"/>
                    <a:pt x="21080" y="7784"/>
                    <a:pt x="21020" y="7680"/>
                  </a:cubicBezTo>
                  <a:cubicBezTo>
                    <a:pt x="20960" y="7576"/>
                    <a:pt x="20790" y="7280"/>
                    <a:pt x="20643" y="7021"/>
                  </a:cubicBezTo>
                  <a:lnTo>
                    <a:pt x="20376" y="6551"/>
                  </a:lnTo>
                  <a:lnTo>
                    <a:pt x="20132" y="6454"/>
                  </a:lnTo>
                  <a:cubicBezTo>
                    <a:pt x="19998" y="6402"/>
                    <a:pt x="19779" y="6318"/>
                    <a:pt x="19647" y="6266"/>
                  </a:cubicBezTo>
                  <a:lnTo>
                    <a:pt x="19406" y="6168"/>
                  </a:lnTo>
                  <a:lnTo>
                    <a:pt x="19210" y="5836"/>
                  </a:lnTo>
                  <a:cubicBezTo>
                    <a:pt x="19101" y="5653"/>
                    <a:pt x="18844" y="5223"/>
                    <a:pt x="18640" y="4878"/>
                  </a:cubicBezTo>
                  <a:lnTo>
                    <a:pt x="18269" y="4250"/>
                  </a:lnTo>
                  <a:lnTo>
                    <a:pt x="18078" y="4183"/>
                  </a:lnTo>
                  <a:cubicBezTo>
                    <a:pt x="17972" y="4145"/>
                    <a:pt x="17699" y="4042"/>
                    <a:pt x="17471" y="3958"/>
                  </a:cubicBezTo>
                  <a:cubicBezTo>
                    <a:pt x="17243" y="3873"/>
                    <a:pt x="16854" y="3730"/>
                    <a:pt x="16607" y="3638"/>
                  </a:cubicBezTo>
                  <a:cubicBezTo>
                    <a:pt x="16361" y="3547"/>
                    <a:pt x="15971" y="3401"/>
                    <a:pt x="15744" y="3316"/>
                  </a:cubicBezTo>
                  <a:cubicBezTo>
                    <a:pt x="15516" y="3231"/>
                    <a:pt x="15169" y="3103"/>
                    <a:pt x="14972" y="3030"/>
                  </a:cubicBezTo>
                  <a:cubicBezTo>
                    <a:pt x="14636" y="2906"/>
                    <a:pt x="14023" y="2677"/>
                    <a:pt x="13075" y="2325"/>
                  </a:cubicBezTo>
                  <a:cubicBezTo>
                    <a:pt x="12847" y="2240"/>
                    <a:pt x="12458" y="2097"/>
                    <a:pt x="12211" y="2006"/>
                  </a:cubicBezTo>
                  <a:cubicBezTo>
                    <a:pt x="11964" y="1914"/>
                    <a:pt x="11575" y="1772"/>
                    <a:pt x="11347" y="1686"/>
                  </a:cubicBezTo>
                  <a:cubicBezTo>
                    <a:pt x="11119" y="1601"/>
                    <a:pt x="10730" y="1455"/>
                    <a:pt x="10483" y="1364"/>
                  </a:cubicBezTo>
                  <a:cubicBezTo>
                    <a:pt x="10236" y="1272"/>
                    <a:pt x="9865" y="1133"/>
                    <a:pt x="9657" y="1055"/>
                  </a:cubicBezTo>
                  <a:cubicBezTo>
                    <a:pt x="9448" y="977"/>
                    <a:pt x="9039" y="827"/>
                    <a:pt x="8748" y="719"/>
                  </a:cubicBezTo>
                  <a:cubicBezTo>
                    <a:pt x="8456" y="611"/>
                    <a:pt x="8067" y="468"/>
                    <a:pt x="7884" y="400"/>
                  </a:cubicBezTo>
                  <a:cubicBezTo>
                    <a:pt x="7700" y="331"/>
                    <a:pt x="7383" y="213"/>
                    <a:pt x="7179" y="138"/>
                  </a:cubicBezTo>
                  <a:lnTo>
                    <a:pt x="680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14" name="Shape 114"/>
            <p:cNvSpPr/>
            <p:nvPr/>
          </p:nvSpPr>
          <p:spPr>
            <a:xfrm rot="900000">
              <a:off x="610518" y="1833383"/>
              <a:ext cx="2171701" cy="875453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8100" algn="l" defTabSz="914400">
                <a:buClr>
                  <a:srgbClr val="FFFFFF"/>
                </a:buClr>
                <a:buFont typeface="Calibri"/>
                <a:defRPr sz="2000" b="1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LHeC Detector</a:t>
              </a:r>
            </a:p>
          </p:txBody>
        </p:sp>
      </p:grpSp>
      <p:sp>
        <p:nvSpPr>
          <p:cNvPr id="116" name="Shape 116"/>
          <p:cNvSpPr/>
          <p:nvPr/>
        </p:nvSpPr>
        <p:spPr>
          <a:xfrm>
            <a:off x="2270852" y="5553199"/>
            <a:ext cx="2527125" cy="12311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9066" defTabSz="642915">
              <a:buClr>
                <a:srgbClr val="FFFFFF"/>
              </a:buClr>
              <a:defRPr sz="14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Central Tracker</a:t>
            </a:r>
          </a:p>
          <a:p>
            <a:pPr marL="39066" defTabSz="642915">
              <a:buClr>
                <a:srgbClr val="FFFFFF"/>
              </a:buClr>
              <a:defRPr sz="12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circular-elliptical beam pipe </a:t>
            </a:r>
          </a:p>
          <a:p>
            <a:pPr marL="39066" defTabSz="642915">
              <a:buClr>
                <a:srgbClr val="FFFFFF"/>
              </a:buClr>
              <a:defRPr sz="12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4 layers Si-pixel </a:t>
            </a:r>
          </a:p>
          <a:p>
            <a:pPr marL="39066" defTabSz="642915">
              <a:buClr>
                <a:srgbClr val="FFFFFF"/>
              </a:buClr>
              <a:defRPr sz="12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5 layers Si-strixel</a:t>
            </a:r>
          </a:p>
          <a:p>
            <a:pPr marL="39066" defTabSz="642915">
              <a:buClr>
                <a:srgbClr val="FFFFFF"/>
              </a:buClr>
              <a:defRPr sz="10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 dirty="0"/>
          </a:p>
          <a:p>
            <a:pPr marL="39066" defTabSz="642915">
              <a:buClr>
                <a:srgbClr val="FFFFFF"/>
              </a:buClr>
              <a:defRPr sz="10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(see Table of Detector Dimensions/</a:t>
            </a:r>
            <a:r>
              <a:rPr dirty="0" smtClean="0"/>
              <a:t>Parameters</a:t>
            </a:r>
            <a:r>
              <a:rPr lang="en-GB" dirty="0" smtClean="0"/>
              <a:t> in backup</a:t>
            </a:r>
            <a:r>
              <a:rPr dirty="0" smtClean="0"/>
              <a:t>)</a:t>
            </a:r>
            <a:endParaRPr dirty="0"/>
          </a:p>
        </p:txBody>
      </p:sp>
      <p:sp>
        <p:nvSpPr>
          <p:cNvPr id="117" name="Shape 117"/>
          <p:cNvSpPr/>
          <p:nvPr/>
        </p:nvSpPr>
        <p:spPr>
          <a:xfrm>
            <a:off x="5601036" y="6316500"/>
            <a:ext cx="3227597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Length of Inner Solenoid  ~12m</a:t>
            </a:r>
          </a:p>
        </p:txBody>
      </p:sp>
      <p:sp>
        <p:nvSpPr>
          <p:cNvPr id="118" name="Shape 118"/>
          <p:cNvSpPr/>
          <p:nvPr/>
        </p:nvSpPr>
        <p:spPr>
          <a:xfrm>
            <a:off x="404921" y="103428"/>
            <a:ext cx="8477207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457184">
              <a:defRPr sz="33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000" dirty="0" err="1" smtClean="0">
                <a:solidFill>
                  <a:srgbClr val="FF0000"/>
                </a:solidFill>
              </a:rPr>
              <a:t>LHeC</a:t>
            </a:r>
            <a:r>
              <a:rPr lang="en-GB" sz="2000" dirty="0" smtClean="0">
                <a:solidFill>
                  <a:srgbClr val="FF0000"/>
                </a:solidFill>
              </a:rPr>
              <a:t>/FCC </a:t>
            </a:r>
            <a:r>
              <a:rPr lang="en-GB" sz="2000" dirty="0" err="1" smtClean="0">
                <a:solidFill>
                  <a:srgbClr val="FF0000"/>
                </a:solidFill>
              </a:rPr>
              <a:t>ep</a:t>
            </a:r>
            <a:r>
              <a:rPr lang="en-GB" sz="2000" dirty="0" smtClean="0">
                <a:solidFill>
                  <a:srgbClr val="FF0000"/>
                </a:solidFill>
              </a:rPr>
              <a:t>/</a:t>
            </a:r>
            <a:r>
              <a:rPr lang="en-GB" sz="2000" dirty="0" err="1" smtClean="0">
                <a:solidFill>
                  <a:srgbClr val="FF0000"/>
                </a:solidFill>
              </a:rPr>
              <a:t>eA</a:t>
            </a:r>
            <a:r>
              <a:rPr lang="en-GB" sz="2000" dirty="0" smtClean="0">
                <a:solidFill>
                  <a:srgbClr val="FF0000"/>
                </a:solidFill>
              </a:rPr>
              <a:t> detector - a test bed for new  technology in the twenties   </a:t>
            </a:r>
          </a:p>
        </p:txBody>
      </p:sp>
    </p:spTree>
    <p:extLst>
      <p:ext uri="{BB962C8B-B14F-4D97-AF65-F5344CB8AC3E}">
        <p14:creationId xmlns:p14="http://schemas.microsoft.com/office/powerpoint/2010/main" val="25327029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163" y="46741"/>
            <a:ext cx="7772400" cy="81545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3200" dirty="0" smtClean="0">
                <a:sym typeface="Wingdings"/>
              </a:rPr>
              <a:t> bb in </a:t>
            </a:r>
            <a:r>
              <a:rPr lang="en-US" sz="3200" dirty="0" err="1" smtClean="0">
                <a:sym typeface="Wingdings"/>
              </a:rPr>
              <a:t>LHeC</a:t>
            </a:r>
            <a:r>
              <a:rPr lang="en-US" sz="3200" dirty="0" smtClean="0">
                <a:sym typeface="Wingdings"/>
              </a:rPr>
              <a:t> Detector</a:t>
            </a:r>
            <a:endParaRPr lang="en-US" sz="3200" dirty="0"/>
          </a:p>
        </p:txBody>
      </p:sp>
      <p:pic>
        <p:nvPicPr>
          <p:cNvPr id="3" name="Picture 2" descr="LHeC_higgs_b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46827"/>
            <a:ext cx="7753734" cy="558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52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7180"/>
            <a:ext cx="7772400" cy="81545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Dimensions and Multitudes - </a:t>
            </a:r>
            <a:r>
              <a:rPr lang="en-US" sz="3200" dirty="0" err="1" smtClean="0"/>
              <a:t>LHeC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300"/>
            <a:ext cx="9144000" cy="355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7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63" y="120834"/>
            <a:ext cx="7754470" cy="581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9530" y="522942"/>
            <a:ext cx="6923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Detector design: Inner Silicon Tracker </a:t>
            </a:r>
            <a:r>
              <a:rPr lang="en-US" dirty="0" smtClean="0"/>
              <a:t>(status 3/16)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8763" y="5878028"/>
            <a:ext cx="84622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detailed designs for other components too. DD4HEP software developments..</a:t>
            </a:r>
          </a:p>
          <a:p>
            <a:r>
              <a:rPr lang="en-US" dirty="0" smtClean="0"/>
              <a:t> An opportunity for R+D and  building a novel, challenging  4π detector in the twenties.</a:t>
            </a:r>
          </a:p>
          <a:p>
            <a:r>
              <a:rPr lang="en-US" b="1" dirty="0" smtClean="0"/>
              <a:t>Profit from HL LHC detector upgrades, also ILC, with no pileup and small radiation load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2452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528" y="982380"/>
            <a:ext cx="4467411" cy="3191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36" y="4532767"/>
            <a:ext cx="7845615" cy="15781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0412" y="227491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LHeC</a:t>
            </a:r>
            <a:r>
              <a:rPr lang="en-US" b="1" dirty="0" smtClean="0"/>
              <a:t> (CDR)</a:t>
            </a:r>
          </a:p>
          <a:p>
            <a:r>
              <a:rPr lang="en-US" b="1" dirty="0" smtClean="0"/>
              <a:t>60 </a:t>
            </a:r>
            <a:r>
              <a:rPr lang="en-US" b="1" dirty="0" err="1" smtClean="0"/>
              <a:t>GeV</a:t>
            </a:r>
            <a:r>
              <a:rPr lang="en-US" b="1" dirty="0" smtClean="0"/>
              <a:t> * 7 </a:t>
            </a:r>
            <a:r>
              <a:rPr lang="en-US" b="1" dirty="0" err="1" smtClean="0"/>
              <a:t>TeV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109208" y="6080339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FCC-he (ERL)</a:t>
            </a:r>
          </a:p>
          <a:p>
            <a:r>
              <a:rPr lang="en-US" b="1" dirty="0" smtClean="0"/>
              <a:t>60 </a:t>
            </a:r>
            <a:r>
              <a:rPr lang="en-US" b="1" dirty="0" err="1" smtClean="0"/>
              <a:t>GeV</a:t>
            </a:r>
            <a:r>
              <a:rPr lang="en-US" b="1" dirty="0" smtClean="0"/>
              <a:t> * 50 </a:t>
            </a:r>
            <a:r>
              <a:rPr lang="en-US" b="1" dirty="0" err="1" smtClean="0"/>
              <a:t>TeV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8824" y="259556"/>
            <a:ext cx="8676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Interaction Regions for </a:t>
            </a:r>
            <a:r>
              <a:rPr lang="en-US" sz="2800" dirty="0" err="1" smtClean="0"/>
              <a:t>ep</a:t>
            </a:r>
            <a:r>
              <a:rPr lang="en-US" sz="2800" dirty="0" smtClean="0"/>
              <a:t> with Synchronous </a:t>
            </a:r>
            <a:r>
              <a:rPr lang="en-US" sz="2800" dirty="0" err="1" smtClean="0"/>
              <a:t>pp</a:t>
            </a:r>
            <a:r>
              <a:rPr lang="en-US" sz="2800" dirty="0" smtClean="0"/>
              <a:t> Operation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96" y="1456516"/>
            <a:ext cx="1754266" cy="16213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317901">
            <a:off x="6140828" y="3406585"/>
            <a:ext cx="1727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Non colliding p beam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269" y="3346824"/>
            <a:ext cx="2198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Still work in progress:</a:t>
            </a:r>
          </a:p>
          <a:p>
            <a:r>
              <a:rPr lang="en-US" dirty="0"/>
              <a:t>m</a:t>
            </a:r>
            <a:r>
              <a:rPr lang="en-US" dirty="0" smtClean="0"/>
              <a:t>ay not need half </a:t>
            </a:r>
          </a:p>
          <a:p>
            <a:r>
              <a:rPr lang="en-US" dirty="0"/>
              <a:t>q</a:t>
            </a:r>
            <a:r>
              <a:rPr lang="en-US" dirty="0" smtClean="0"/>
              <a:t>uad if L*(e) &lt; L*(p)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2881" y="6272798"/>
            <a:ext cx="6209690" cy="369332"/>
          </a:xfrm>
          <a:prstGeom prst="rect">
            <a:avLst/>
          </a:prstGeom>
          <a:solidFill>
            <a:srgbClr val="FF85F0">
              <a:alpha val="1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Tentative: </a:t>
            </a:r>
            <a:r>
              <a:rPr lang="en-US" dirty="0" err="1" smtClean="0"/>
              <a:t>ε</a:t>
            </a:r>
            <a:r>
              <a:rPr lang="en-US" baseline="-25000" dirty="0" err="1" smtClean="0"/>
              <a:t>p</a:t>
            </a:r>
            <a:r>
              <a:rPr lang="en-US" dirty="0" smtClean="0"/>
              <a:t>=2μm, β*=20cm 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σ</a:t>
            </a:r>
            <a:r>
              <a:rPr lang="en-US" baseline="-25000" dirty="0" err="1" smtClean="0">
                <a:sym typeface="Wingdings"/>
              </a:rPr>
              <a:t>p</a:t>
            </a:r>
            <a:r>
              <a:rPr lang="en-US" dirty="0" smtClean="0">
                <a:sym typeface="Wingdings"/>
              </a:rPr>
              <a:t>=3μm ≈</a:t>
            </a:r>
            <a:r>
              <a:rPr lang="en-US" dirty="0" err="1" smtClean="0">
                <a:sym typeface="Wingdings"/>
              </a:rPr>
              <a:t>σ</a:t>
            </a:r>
            <a:r>
              <a:rPr lang="en-US" baseline="-25000" dirty="0" err="1" smtClean="0">
                <a:sym typeface="Wingdings"/>
              </a:rPr>
              <a:t>e</a:t>
            </a:r>
            <a:r>
              <a:rPr lang="en-US" dirty="0" smtClean="0">
                <a:sym typeface="Wingdings"/>
              </a:rPr>
              <a:t> matched! </a:t>
            </a:r>
            <a:r>
              <a:rPr lang="el-GR" dirty="0" smtClean="0">
                <a:sym typeface="Wingdings"/>
              </a:rPr>
              <a:t>ε</a:t>
            </a:r>
            <a:r>
              <a:rPr lang="en-US" baseline="-25000" dirty="0" smtClean="0">
                <a:sym typeface="Wingdings"/>
              </a:rPr>
              <a:t>e</a:t>
            </a:r>
            <a:r>
              <a:rPr lang="en-US" dirty="0" smtClean="0">
                <a:sym typeface="Wingdings"/>
              </a:rPr>
              <a:t>=5μm ..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976" y="6595090"/>
            <a:ext cx="160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Rogelio Tomas et 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87215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7059" y="214149"/>
            <a:ext cx="4064000" cy="2255613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Installation </a:t>
            </a:r>
            <a:br>
              <a:rPr lang="en-US" sz="3200" dirty="0" smtClean="0"/>
            </a:br>
            <a:r>
              <a:rPr lang="en-US" sz="3200" dirty="0" smtClean="0"/>
              <a:t>Study</a:t>
            </a:r>
            <a:br>
              <a:rPr lang="en-US" sz="3200" dirty="0" smtClean="0"/>
            </a:br>
            <a:r>
              <a:rPr lang="en-US" sz="2200" dirty="0" smtClean="0"/>
              <a:t>to fit into LHC </a:t>
            </a:r>
            <a:br>
              <a:rPr lang="en-US" sz="2200" dirty="0" smtClean="0"/>
            </a:br>
            <a:r>
              <a:rPr lang="en-US" sz="2200" dirty="0" smtClean="0"/>
              <a:t>shutdown needs</a:t>
            </a:r>
            <a:br>
              <a:rPr lang="en-US" sz="2200" dirty="0" smtClean="0"/>
            </a:br>
            <a:r>
              <a:rPr lang="en-US" sz="2200" dirty="0" smtClean="0"/>
              <a:t>directed to IP2</a:t>
            </a:r>
            <a:br>
              <a:rPr lang="en-US" sz="2200" dirty="0" smtClean="0"/>
            </a:br>
            <a:r>
              <a:rPr lang="en-US" sz="1800" dirty="0" smtClean="0"/>
              <a:t>Andrea </a:t>
            </a:r>
            <a:r>
              <a:rPr lang="en-US" sz="1800" dirty="0" err="1" smtClean="0"/>
              <a:t>Gaddi</a:t>
            </a:r>
            <a:r>
              <a:rPr lang="en-US" sz="1800" dirty="0" smtClean="0"/>
              <a:t> et al</a:t>
            </a:r>
            <a:endParaRPr lang="en-US" sz="1800" dirty="0"/>
          </a:p>
        </p:txBody>
      </p:sp>
      <p:pic>
        <p:nvPicPr>
          <p:cNvPr id="3" name="Image 3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2804363"/>
            <a:ext cx="8878765" cy="393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12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93" y="514634"/>
            <a:ext cx="2286934" cy="236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3" descr="LHeC-3D-Xsection-II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054" y="200873"/>
            <a:ext cx="3388212" cy="260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2393" y="2894010"/>
            <a:ext cx="2328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Detector fits in L3 magnet support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70588" y="2923892"/>
            <a:ext cx="1330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Modular structure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9172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3587"/>
            <a:ext cx="7772400" cy="101675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9144000" cy="575582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290519" y="546100"/>
            <a:ext cx="18408" cy="46992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7915" y="84435"/>
            <a:ext cx="89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HL LHC offers unique opportunity for </a:t>
            </a:r>
            <a:r>
              <a:rPr lang="en-US" sz="2400" b="1" dirty="0" err="1" smtClean="0"/>
              <a:t>ep</a:t>
            </a:r>
            <a:r>
              <a:rPr lang="en-US" sz="2400" b="1" dirty="0" smtClean="0"/>
              <a:t> and </a:t>
            </a:r>
            <a:r>
              <a:rPr lang="en-US" sz="2400" b="1" dirty="0" err="1" smtClean="0"/>
              <a:t>eA</a:t>
            </a:r>
            <a:r>
              <a:rPr lang="en-US" sz="2400" b="1" dirty="0" smtClean="0"/>
              <a:t> detector in the 30ies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7033" y="6441937"/>
            <a:ext cx="1703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O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Bruening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F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Bordry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3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805" y="124327"/>
            <a:ext cx="8265051" cy="66706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Projected Timelines for </a:t>
            </a:r>
            <a:r>
              <a:rPr lang="en-US" sz="3200" dirty="0" smtClean="0">
                <a:solidFill>
                  <a:srgbClr val="000090"/>
                </a:solidFill>
              </a:rPr>
              <a:t>Future </a:t>
            </a:r>
            <a:r>
              <a:rPr lang="en-US" sz="3200" dirty="0" err="1" smtClean="0">
                <a:solidFill>
                  <a:srgbClr val="000090"/>
                </a:solidFill>
              </a:rPr>
              <a:t>ep</a:t>
            </a:r>
            <a:r>
              <a:rPr lang="en-US" sz="3200" dirty="0" smtClean="0">
                <a:solidFill>
                  <a:srgbClr val="000090"/>
                </a:solidFill>
              </a:rPr>
              <a:t>/</a:t>
            </a:r>
            <a:r>
              <a:rPr lang="en-US" sz="3200" dirty="0" err="1" smtClean="0">
                <a:solidFill>
                  <a:srgbClr val="000090"/>
                </a:solidFill>
              </a:rPr>
              <a:t>eA</a:t>
            </a:r>
            <a:r>
              <a:rPr lang="en-US" sz="3200" dirty="0" smtClean="0">
                <a:solidFill>
                  <a:srgbClr val="000090"/>
                </a:solidFill>
              </a:rPr>
              <a:t> Colliders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9016" y="5398481"/>
            <a:ext cx="77508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HERA</a:t>
            </a:r>
            <a:r>
              <a:rPr lang="en-US" dirty="0" smtClean="0">
                <a:solidFill>
                  <a:srgbClr val="000090"/>
                </a:solidFill>
              </a:rPr>
              <a:t>: Proposal 1984, Data 1992-2007, Publications 1993-2018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b="1" dirty="0" err="1" smtClean="0">
                <a:solidFill>
                  <a:srgbClr val="000090"/>
                </a:solidFill>
              </a:rPr>
              <a:t>VHEep</a:t>
            </a:r>
            <a:r>
              <a:rPr lang="en-US" dirty="0" smtClean="0">
                <a:solidFill>
                  <a:srgbClr val="000090"/>
                </a:solidFill>
              </a:rPr>
              <a:t>: Plasma e </a:t>
            </a:r>
            <a:r>
              <a:rPr lang="mr-IN" dirty="0" smtClean="0">
                <a:solidFill>
                  <a:srgbClr val="000090"/>
                </a:solidFill>
              </a:rPr>
              <a:t>–</a:t>
            </a:r>
            <a:r>
              <a:rPr lang="en-US" dirty="0" smtClean="0">
                <a:solidFill>
                  <a:srgbClr val="000090"/>
                </a:solidFill>
              </a:rPr>
              <a:t> LHC.   </a:t>
            </a:r>
            <a:r>
              <a:rPr lang="en-US" b="1" dirty="0" smtClean="0">
                <a:solidFill>
                  <a:srgbClr val="000090"/>
                </a:solidFill>
              </a:rPr>
              <a:t>Chinese </a:t>
            </a:r>
            <a:r>
              <a:rPr lang="en-US" b="1" dirty="0" err="1" smtClean="0">
                <a:solidFill>
                  <a:srgbClr val="000090"/>
                </a:solidFill>
              </a:rPr>
              <a:t>ep</a:t>
            </a:r>
            <a:r>
              <a:rPr lang="en-US" b="1" dirty="0" smtClean="0">
                <a:solidFill>
                  <a:srgbClr val="000090"/>
                </a:solidFill>
              </a:rPr>
              <a:t>/A </a:t>
            </a:r>
            <a:r>
              <a:rPr lang="en-US" dirty="0" smtClean="0">
                <a:solidFill>
                  <a:srgbClr val="000090"/>
                </a:solidFill>
              </a:rPr>
              <a:t>projects: Lanzhou (low E) and CEPC/SPPC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77672" y="4766772"/>
            <a:ext cx="8724896" cy="0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25844" y="1435555"/>
            <a:ext cx="0" cy="349686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94669" y="1422310"/>
            <a:ext cx="36815" cy="351011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92349" y="1427470"/>
            <a:ext cx="36815" cy="350495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51720" y="1711624"/>
            <a:ext cx="3589492" cy="0"/>
          </a:xfrm>
          <a:prstGeom prst="line">
            <a:avLst/>
          </a:prstGeom>
          <a:ln w="76200" cmpd="tri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455083" y="1679978"/>
            <a:ext cx="1647485" cy="0"/>
          </a:xfrm>
          <a:prstGeom prst="line">
            <a:avLst/>
          </a:prstGeom>
          <a:ln w="76200" cmpd="tri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841212" y="1832378"/>
            <a:ext cx="4413756" cy="31646"/>
          </a:xfrm>
          <a:prstGeom prst="line">
            <a:avLst/>
          </a:prstGeom>
          <a:ln w="76200" cmpd="tri">
            <a:solidFill>
              <a:schemeClr val="accent6">
                <a:lumMod val="50000"/>
                <a:alpha val="28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116880" y="2318975"/>
            <a:ext cx="2724332" cy="0"/>
          </a:xfrm>
          <a:prstGeom prst="line">
            <a:avLst/>
          </a:prstGeom>
          <a:ln w="63500" cmpd="tri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455083" y="2318975"/>
            <a:ext cx="1647485" cy="0"/>
          </a:xfrm>
          <a:prstGeom prst="line">
            <a:avLst/>
          </a:prstGeom>
          <a:ln w="63500" cmpd="tri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2876276"/>
            <a:ext cx="1045496" cy="0"/>
          </a:xfrm>
          <a:prstGeom prst="line">
            <a:avLst/>
          </a:prstGeom>
          <a:ln w="76200" cmpd="tri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952613" y="4072595"/>
            <a:ext cx="5576102" cy="0"/>
          </a:xfrm>
          <a:prstGeom prst="line">
            <a:avLst/>
          </a:prstGeom>
          <a:ln w="63500" cmpd="tri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3544" y="3562421"/>
            <a:ext cx="1504291" cy="0"/>
          </a:xfrm>
          <a:prstGeom prst="line">
            <a:avLst/>
          </a:prstGeom>
          <a:ln w="76200" cmpd="tri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40856" y="4969233"/>
            <a:ext cx="70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2025</a:t>
            </a:r>
            <a:endParaRPr lang="en-US" sz="2000" dirty="0"/>
          </a:p>
        </p:txBody>
      </p:sp>
      <p:sp>
        <p:nvSpPr>
          <p:cNvPr id="41" name="TextBox 40"/>
          <p:cNvSpPr txBox="1"/>
          <p:nvPr/>
        </p:nvSpPr>
        <p:spPr>
          <a:xfrm>
            <a:off x="3305163" y="4974397"/>
            <a:ext cx="70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2035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6402843" y="4997962"/>
            <a:ext cx="70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2045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5412179" y="6441604"/>
            <a:ext cx="3257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MK+RY, April 7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, 2017, DIS at Birmingham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1527835" y="1214699"/>
            <a:ext cx="93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HL-LHC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52317" y="1196294"/>
            <a:ext cx="956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HE-LHC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58663" y="1845619"/>
            <a:ext cx="826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LHeC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577518" y="1380340"/>
            <a:ext cx="573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FCC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56116" y="2360943"/>
            <a:ext cx="694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RHIC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8345" y="3015432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Jlab12 </a:t>
            </a:r>
            <a:r>
              <a:rPr lang="en-US" sz="2000" b="1" dirty="0" err="1" smtClean="0">
                <a:solidFill>
                  <a:srgbClr val="008000"/>
                </a:solidFill>
              </a:rPr>
              <a:t>GeV</a:t>
            </a:r>
            <a:endParaRPr lang="en-US" sz="2000" b="1" dirty="0">
              <a:solidFill>
                <a:srgbClr val="008000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1054392" y="2881436"/>
            <a:ext cx="1045496" cy="0"/>
          </a:xfrm>
          <a:prstGeom prst="line">
            <a:avLst/>
          </a:prstGeom>
          <a:ln w="76200" cmpd="tri">
            <a:solidFill>
              <a:srgbClr val="008000">
                <a:alpha val="23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420161" y="1841087"/>
            <a:ext cx="826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90"/>
                </a:solidFill>
              </a:rPr>
              <a:t>L</a:t>
            </a:r>
            <a:r>
              <a:rPr lang="en-US" sz="2400" b="1" dirty="0" err="1" smtClean="0">
                <a:solidFill>
                  <a:srgbClr val="000090"/>
                </a:solidFill>
              </a:rPr>
              <a:t>HeC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5090" y="6400004"/>
            <a:ext cx="525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Dislaimer</a:t>
            </a:r>
            <a:r>
              <a:rPr lang="en-US" dirty="0" smtClean="0">
                <a:solidFill>
                  <a:srgbClr val="FF0000"/>
                </a:solidFill>
              </a:rPr>
              <a:t>: For discussion and illustration at DIS17 only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632292" y="3544016"/>
            <a:ext cx="579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EIC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803976" y="2097499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omething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yy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? in between?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rot="21480000">
            <a:off x="1519728" y="3549176"/>
            <a:ext cx="597152" cy="13245"/>
          </a:xfrm>
          <a:prstGeom prst="line">
            <a:avLst/>
          </a:prstGeom>
          <a:ln w="76200" cmpd="tri">
            <a:solidFill>
              <a:srgbClr val="008000">
                <a:alpha val="23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408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437" y="337582"/>
            <a:ext cx="8384058" cy="90732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.. and yet, </a:t>
            </a:r>
            <a:r>
              <a:rPr lang="en-US" sz="3200" dirty="0" err="1" smtClean="0">
                <a:solidFill>
                  <a:srgbClr val="000090"/>
                </a:solidFill>
              </a:rPr>
              <a:t>ep</a:t>
            </a:r>
            <a:r>
              <a:rPr lang="en-US" sz="3200" dirty="0" smtClean="0">
                <a:solidFill>
                  <a:srgbClr val="000090"/>
                </a:solidFill>
              </a:rPr>
              <a:t> is usually treated like the early </a:t>
            </a:r>
            <a:r>
              <a:rPr lang="en-US" sz="3200" dirty="0" smtClean="0">
                <a:solidFill>
                  <a:srgbClr val="C000A0"/>
                </a:solidFill>
              </a:rPr>
              <a:t>Cinderella</a:t>
            </a:r>
            <a:endParaRPr lang="en-US" sz="3200" dirty="0">
              <a:solidFill>
                <a:srgbClr val="C00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27" y="1680035"/>
            <a:ext cx="7202195" cy="40516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5280" y="6068560"/>
            <a:ext cx="9123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A0"/>
                </a:solidFill>
                <a:sym typeface="Wingdings"/>
              </a:rPr>
              <a:t> </a:t>
            </a:r>
            <a:r>
              <a:rPr lang="en-US" b="1" dirty="0" smtClean="0">
                <a:solidFill>
                  <a:srgbClr val="C000A0"/>
                </a:solidFill>
              </a:rPr>
              <a:t>Needs radiant appearance (</a:t>
            </a:r>
            <a:r>
              <a:rPr lang="en-US" b="1" dirty="0" err="1" smtClean="0">
                <a:solidFill>
                  <a:srgbClr val="C000A0"/>
                </a:solidFill>
              </a:rPr>
              <a:t>lumi</a:t>
            </a:r>
            <a:r>
              <a:rPr lang="en-US" b="1" dirty="0" smtClean="0">
                <a:solidFill>
                  <a:srgbClr val="C000A0"/>
                </a:solidFill>
              </a:rPr>
              <a:t>, physics, technology), readiness to work and a bit of luck..</a:t>
            </a:r>
            <a:endParaRPr lang="en-US" b="1" dirty="0">
              <a:solidFill>
                <a:srgbClr val="C00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85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659" y="69373"/>
            <a:ext cx="8202695" cy="660591"/>
          </a:xfrm>
        </p:spPr>
        <p:txBody>
          <a:bodyPr>
            <a:noAutofit/>
          </a:bodyPr>
          <a:lstStyle/>
          <a:p>
            <a:r>
              <a:rPr lang="en-US" sz="3600" dirty="0" smtClean="0"/>
              <a:t>Further use of ERL </a:t>
            </a:r>
            <a:r>
              <a:rPr lang="en-US" sz="2400" dirty="0" smtClean="0"/>
              <a:t>in between HL and HE LHC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14" y="919753"/>
            <a:ext cx="4358625" cy="304262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134" y="1558187"/>
            <a:ext cx="3217244" cy="23398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91" y="4101424"/>
            <a:ext cx="7100240" cy="236971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67852" y="6521537"/>
            <a:ext cx="6840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XFEL: 20GeV e, 0.03mA, 24keV photons. LCLSII: 4 </a:t>
            </a:r>
            <a:r>
              <a:rPr lang="en-US" sz="1600" dirty="0" err="1" smtClean="0"/>
              <a:t>GeV</a:t>
            </a:r>
            <a:r>
              <a:rPr lang="en-US" sz="1600" dirty="0" smtClean="0"/>
              <a:t> e, 0.06mA, 5 </a:t>
            </a:r>
            <a:r>
              <a:rPr lang="en-US" sz="1600" dirty="0" err="1" smtClean="0"/>
              <a:t>keV</a:t>
            </a:r>
            <a:r>
              <a:rPr lang="en-US" sz="1600" dirty="0" smtClean="0"/>
              <a:t> photons   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387691" y="919753"/>
            <a:ext cx="323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F.Zimmermann</a:t>
            </a:r>
            <a:r>
              <a:rPr lang="en-US" dirty="0" smtClean="0"/>
              <a:t> at </a:t>
            </a:r>
            <a:r>
              <a:rPr lang="en-US" dirty="0" err="1" smtClean="0"/>
              <a:t>LHeC</a:t>
            </a:r>
            <a:r>
              <a:rPr lang="en-US" dirty="0" smtClean="0"/>
              <a:t> WS 9/17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592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0907"/>
            <a:ext cx="7772400" cy="637743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Time Projections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270" y="933054"/>
            <a:ext cx="6127712" cy="453073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320224" y="999762"/>
            <a:ext cx="1983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European Strategy </a:t>
            </a:r>
            <a:r>
              <a:rPr lang="en-US" sz="1400" b="1" i="1" dirty="0" smtClean="0"/>
              <a:t>2006</a:t>
            </a:r>
            <a:endParaRPr lang="en-US" sz="1400" b="1" i="1" dirty="0"/>
          </a:p>
        </p:txBody>
      </p:sp>
      <p:sp>
        <p:nvSpPr>
          <p:cNvPr id="5" name="Rectangle 4"/>
          <p:cNvSpPr/>
          <p:nvPr/>
        </p:nvSpPr>
        <p:spPr>
          <a:xfrm>
            <a:off x="1596259" y="4372923"/>
            <a:ext cx="5841173" cy="977026"/>
          </a:xfrm>
          <a:prstGeom prst="rect">
            <a:avLst/>
          </a:prstGeom>
          <a:solidFill>
            <a:srgbClr val="008000">
              <a:alpha val="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22614" y="5615692"/>
            <a:ext cx="6699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Apparently we are unable to deliver reliable time projections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      … and yet we need optimism in order to progress ...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8656" y="1296957"/>
            <a:ext cx="1143049" cy="2585323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Most </a:t>
            </a:r>
          </a:p>
          <a:p>
            <a:r>
              <a:rPr lang="en-US" dirty="0" smtClean="0"/>
              <a:t>likely,</a:t>
            </a:r>
          </a:p>
          <a:p>
            <a:r>
              <a:rPr lang="en-US" dirty="0"/>
              <a:t>t</a:t>
            </a:r>
            <a:r>
              <a:rPr lang="en-US" dirty="0" smtClean="0"/>
              <a:t>he LHC</a:t>
            </a:r>
          </a:p>
          <a:p>
            <a:r>
              <a:rPr lang="en-US" dirty="0"/>
              <a:t>w</a:t>
            </a:r>
            <a:r>
              <a:rPr lang="en-US" dirty="0" smtClean="0"/>
              <a:t>ill have</a:t>
            </a:r>
          </a:p>
          <a:p>
            <a:r>
              <a:rPr lang="en-US" dirty="0"/>
              <a:t>b</a:t>
            </a:r>
            <a:r>
              <a:rPr lang="en-US" dirty="0" smtClean="0"/>
              <a:t>een the</a:t>
            </a:r>
          </a:p>
          <a:p>
            <a:r>
              <a:rPr lang="en-US" dirty="0" smtClean="0"/>
              <a:t>main base</a:t>
            </a:r>
          </a:p>
          <a:p>
            <a:r>
              <a:rPr lang="en-US" dirty="0" smtClean="0"/>
              <a:t>for HEP</a:t>
            </a:r>
          </a:p>
          <a:p>
            <a:r>
              <a:rPr lang="en-US" dirty="0" smtClean="0"/>
              <a:t>for </a:t>
            </a:r>
            <a:r>
              <a:rPr lang="en-US" sz="1600" dirty="0" smtClean="0"/>
              <a:t>~</a:t>
            </a:r>
            <a:r>
              <a:rPr lang="en-US" dirty="0" smtClean="0"/>
              <a:t>50 </a:t>
            </a:r>
          </a:p>
          <a:p>
            <a:r>
              <a:rPr lang="en-US" dirty="0"/>
              <a:t>y</a:t>
            </a:r>
            <a:r>
              <a:rPr lang="en-US" dirty="0" smtClean="0"/>
              <a:t>ears…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542211" y="2040006"/>
            <a:ext cx="6132397" cy="40530"/>
          </a:xfrm>
          <a:prstGeom prst="line">
            <a:avLst/>
          </a:prstGeom>
          <a:ln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8623" y="6615066"/>
            <a:ext cx="33439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Max Klein - Future HEP - 1.5.15 at DIS2015 Dallas, Texas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40978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421"/>
            <a:ext cx="7772400" cy="816855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Pursue </a:t>
            </a:r>
            <a:r>
              <a:rPr lang="en-US" sz="3200" b="1" dirty="0" smtClean="0">
                <a:solidFill>
                  <a:srgbClr val="000090"/>
                </a:solidFill>
              </a:rPr>
              <a:t>New Physics </a:t>
            </a:r>
            <a:r>
              <a:rPr lang="en-US" sz="3200" dirty="0" smtClean="0">
                <a:solidFill>
                  <a:srgbClr val="000090"/>
                </a:solidFill>
              </a:rPr>
              <a:t>of Deep Inelastic Scattering 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164" y="979276"/>
            <a:ext cx="5761033" cy="5653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9414" y="3083010"/>
            <a:ext cx="339295" cy="1842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08709" y="3492370"/>
            <a:ext cx="391548" cy="15362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68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213" y="314623"/>
            <a:ext cx="8453292" cy="1002855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Five Major Themes </a:t>
            </a:r>
            <a:r>
              <a:rPr lang="en-US" sz="3600" smtClean="0">
                <a:solidFill>
                  <a:srgbClr val="000090"/>
                </a:solidFill>
              </a:rPr>
              <a:t>of Electron-Hadron </a:t>
            </a:r>
            <a:r>
              <a:rPr lang="en-US" sz="3600" dirty="0" smtClean="0">
                <a:solidFill>
                  <a:srgbClr val="000090"/>
                </a:solidFill>
              </a:rPr>
              <a:t>Physics</a:t>
            </a:r>
            <a:br>
              <a:rPr lang="en-US" sz="3600" dirty="0" smtClean="0">
                <a:solidFill>
                  <a:srgbClr val="000090"/>
                </a:solidFill>
              </a:rPr>
            </a:br>
            <a:r>
              <a:rPr lang="en-US" sz="2000" dirty="0" smtClean="0">
                <a:solidFill>
                  <a:srgbClr val="000090"/>
                </a:solidFill>
              </a:rPr>
              <a:t>at the energy frontier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3703" y="1414756"/>
            <a:ext cx="4980751" cy="34163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Cleanest High Resolution Microscope</a:t>
            </a:r>
          </a:p>
          <a:p>
            <a:endParaRPr lang="en-US" sz="2400" dirty="0"/>
          </a:p>
          <a:p>
            <a:r>
              <a:rPr lang="en-US" sz="2400" dirty="0" smtClean="0"/>
              <a:t>Joint </a:t>
            </a:r>
            <a:r>
              <a:rPr lang="en-US" sz="2400" dirty="0" err="1" smtClean="0"/>
              <a:t>ep</a:t>
            </a:r>
            <a:r>
              <a:rPr lang="en-US" sz="2400" dirty="0" smtClean="0"/>
              <a:t> and </a:t>
            </a:r>
            <a:r>
              <a:rPr lang="en-US" sz="2400" dirty="0" err="1" smtClean="0"/>
              <a:t>pp</a:t>
            </a:r>
            <a:r>
              <a:rPr lang="en-US" sz="2400" dirty="0" smtClean="0"/>
              <a:t> Physics at LHC and FCC</a:t>
            </a:r>
          </a:p>
          <a:p>
            <a:endParaRPr lang="en-US" sz="2400" dirty="0"/>
          </a:p>
          <a:p>
            <a:r>
              <a:rPr lang="en-US" sz="2400" dirty="0" smtClean="0"/>
              <a:t>High Precision Higgs Exploration</a:t>
            </a:r>
          </a:p>
          <a:p>
            <a:endParaRPr lang="en-US" sz="2400" dirty="0"/>
          </a:p>
          <a:p>
            <a:r>
              <a:rPr lang="en-US" sz="2400" dirty="0" smtClean="0"/>
              <a:t>Discovery Beyond the Standard Model</a:t>
            </a:r>
          </a:p>
          <a:p>
            <a:endParaRPr lang="en-US" sz="2400" dirty="0"/>
          </a:p>
          <a:p>
            <a:r>
              <a:rPr lang="en-US" sz="2400" dirty="0" smtClean="0"/>
              <a:t>A Unique Nuclear Physics Facility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95984" y="5497525"/>
            <a:ext cx="8167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CERN has the obligation to utilize its potential fully: </a:t>
            </a: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olidFill>
                  <a:srgbClr val="000090"/>
                </a:solidFill>
              </a:rPr>
              <a:t>the HL LHC  </a:t>
            </a:r>
            <a:r>
              <a:rPr lang="en-US" sz="1600" dirty="0" err="1" smtClean="0">
                <a:solidFill>
                  <a:srgbClr val="000090"/>
                </a:solidFill>
              </a:rPr>
              <a:t>programme</a:t>
            </a:r>
            <a:r>
              <a:rPr lang="en-US" sz="1600" dirty="0" smtClean="0">
                <a:solidFill>
                  <a:srgbClr val="000090"/>
                </a:solidFill>
              </a:rPr>
              <a:t> can and should not 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“fade away”, new discoveries have to be correctly interpreted, and the world’s  Collider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f</a:t>
            </a:r>
            <a:r>
              <a:rPr lang="en-US" sz="1600" dirty="0" smtClean="0">
                <a:solidFill>
                  <a:srgbClr val="000090"/>
                </a:solidFill>
              </a:rPr>
              <a:t>uture is with CERN. DIS has to be part of it, as Guido </a:t>
            </a:r>
            <a:r>
              <a:rPr lang="en-US" sz="1600" dirty="0" err="1" smtClean="0">
                <a:solidFill>
                  <a:srgbClr val="000090"/>
                </a:solidFill>
              </a:rPr>
              <a:t>Altarelli</a:t>
            </a:r>
            <a:r>
              <a:rPr lang="en-US" sz="1600" dirty="0" smtClean="0">
                <a:solidFill>
                  <a:srgbClr val="000090"/>
                </a:solidFill>
              </a:rPr>
              <a:t> and Lev </a:t>
            </a:r>
            <a:r>
              <a:rPr lang="en-US" sz="1600" dirty="0" err="1" smtClean="0">
                <a:solidFill>
                  <a:srgbClr val="000090"/>
                </a:solidFill>
              </a:rPr>
              <a:t>Lipatov</a:t>
            </a:r>
            <a:r>
              <a:rPr lang="en-US" sz="1600" dirty="0" smtClean="0">
                <a:solidFill>
                  <a:srgbClr val="000090"/>
                </a:solidFill>
              </a:rPr>
              <a:t> had taught us.</a:t>
            </a:r>
          </a:p>
        </p:txBody>
      </p:sp>
    </p:spTree>
    <p:extLst>
      <p:ext uri="{BB962C8B-B14F-4D97-AF65-F5344CB8AC3E}">
        <p14:creationId xmlns:p14="http://schemas.microsoft.com/office/powerpoint/2010/main" val="194362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88"/>
            <a:ext cx="7772400" cy="70684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 descr="postere4lh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3" y="284088"/>
            <a:ext cx="4423729" cy="6263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289" y="3163445"/>
            <a:ext cx="3747973" cy="2712349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377" y="2194622"/>
            <a:ext cx="3775885" cy="52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80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6189"/>
            <a:ext cx="7772400" cy="58037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8" y="176189"/>
            <a:ext cx="8934823" cy="6024399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8422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1265" y="476672"/>
            <a:ext cx="799288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i="1" dirty="0" smtClean="0"/>
              <a:t>“The future belongs to those who believe in the beauty of their dreams.”</a:t>
            </a:r>
            <a:endParaRPr lang="en-GB" sz="3600" u="sng" dirty="0" smtClean="0"/>
          </a:p>
          <a:p>
            <a:pPr algn="r"/>
            <a:endParaRPr lang="en-GB" sz="4800" u="sng" dirty="0"/>
          </a:p>
          <a:p>
            <a:pPr algn="r"/>
            <a:r>
              <a:rPr lang="en-GB" sz="2000" dirty="0" smtClean="0"/>
              <a:t>Anna Eleanor Roosevelt</a:t>
            </a:r>
          </a:p>
          <a:p>
            <a:pPr algn="r"/>
            <a:r>
              <a:rPr lang="en-GB" sz="2000" dirty="0" smtClean="0"/>
              <a:t>(1884-1962)</a:t>
            </a:r>
            <a:endParaRPr lang="en-GB" sz="2000" dirty="0"/>
          </a:p>
          <a:p>
            <a:endParaRPr lang="en-GB" sz="4800" dirty="0"/>
          </a:p>
        </p:txBody>
      </p:sp>
      <p:pic>
        <p:nvPicPr>
          <p:cNvPr id="4" name="Picture 3" descr="19578-004-6E311E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520" y="2647956"/>
            <a:ext cx="2514716" cy="29316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8830" y="5192392"/>
            <a:ext cx="445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Universal Declaration of Human Rights (1948)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74147" y="6160546"/>
            <a:ext cx="6004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</a:t>
            </a:r>
            <a:r>
              <a:rPr lang="en-US" sz="1400" dirty="0" smtClean="0"/>
              <a:t>ited by Frank Zimmermann at the FCC Meeting at Washington DC, March 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9929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88"/>
            <a:ext cx="7772400" cy="70684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89024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0423"/>
            <a:ext cx="7772400" cy="66256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 Particle Physics with </a:t>
            </a:r>
            <a:r>
              <a:rPr lang="en-US" sz="3200" dirty="0" err="1" smtClean="0">
                <a:solidFill>
                  <a:srgbClr val="000090"/>
                </a:solidFill>
              </a:rPr>
              <a:t>pp-ee-ep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727" y="809784"/>
            <a:ext cx="8702575" cy="590931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SM was completed with a series of </a:t>
            </a:r>
            <a:r>
              <a:rPr lang="en-US" b="1" dirty="0" err="1" smtClean="0"/>
              <a:t>pp</a:t>
            </a:r>
            <a:r>
              <a:rPr lang="en-US" b="1" dirty="0" smtClean="0"/>
              <a:t>, </a:t>
            </a:r>
            <a:r>
              <a:rPr lang="en-US" b="1" dirty="0" err="1" smtClean="0"/>
              <a:t>ee</a:t>
            </a:r>
            <a:r>
              <a:rPr lang="en-US" b="1" dirty="0" smtClean="0"/>
              <a:t> and </a:t>
            </a:r>
            <a:r>
              <a:rPr lang="en-US" b="1" dirty="0" err="1" smtClean="0"/>
              <a:t>ep</a:t>
            </a:r>
            <a:r>
              <a:rPr lang="en-US" b="1" dirty="0" smtClean="0"/>
              <a:t> machines </a:t>
            </a:r>
            <a:r>
              <a:rPr lang="en-US" dirty="0" smtClean="0"/>
              <a:t>exploring the 10 </a:t>
            </a:r>
            <a:r>
              <a:rPr lang="en-US" dirty="0" err="1" smtClean="0"/>
              <a:t>GeV</a:t>
            </a:r>
            <a:r>
              <a:rPr lang="en-US" dirty="0" smtClean="0"/>
              <a:t> scale (</a:t>
            </a:r>
            <a:r>
              <a:rPr lang="en-US" dirty="0" err="1" smtClean="0"/>
              <a:t>ISR,SppS</a:t>
            </a:r>
            <a:r>
              <a:rPr lang="en-US" dirty="0"/>
              <a:t> </a:t>
            </a:r>
            <a:r>
              <a:rPr lang="mr-IN" dirty="0" smtClean="0"/>
              <a:t>–</a:t>
            </a:r>
            <a:r>
              <a:rPr lang="en-US" dirty="0" smtClean="0"/>
              <a:t> PETRA, Tristan </a:t>
            </a:r>
            <a:r>
              <a:rPr lang="mr-IN" dirty="0" smtClean="0"/>
              <a:t>–</a:t>
            </a:r>
            <a:r>
              <a:rPr lang="en-US" dirty="0" smtClean="0"/>
              <a:t> electron, </a:t>
            </a:r>
            <a:r>
              <a:rPr lang="en-US" dirty="0" err="1" smtClean="0"/>
              <a:t>muon</a:t>
            </a:r>
            <a:r>
              <a:rPr lang="en-US" dirty="0" smtClean="0"/>
              <a:t> and neutrino experiments) and the Fermi scale (</a:t>
            </a:r>
            <a:r>
              <a:rPr lang="en-US" dirty="0" err="1" smtClean="0"/>
              <a:t>Tevatron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LEP, SLC </a:t>
            </a:r>
            <a:r>
              <a:rPr lang="mr-IN" dirty="0" smtClean="0"/>
              <a:t>–</a:t>
            </a:r>
            <a:r>
              <a:rPr lang="en-US" dirty="0" smtClean="0"/>
              <a:t> HERA), </a:t>
            </a:r>
            <a:r>
              <a:rPr lang="en-US" b="1" dirty="0" smtClean="0"/>
              <a:t>besides further dedicated experiments [</a:t>
            </a:r>
            <a:r>
              <a:rPr lang="en-US" b="1" dirty="0" err="1" smtClean="0"/>
              <a:t>ep</a:t>
            </a:r>
            <a:r>
              <a:rPr lang="en-US" b="1" dirty="0" smtClean="0"/>
              <a:t> SLAC78..].</a:t>
            </a:r>
          </a:p>
          <a:p>
            <a:endParaRPr lang="en-US" dirty="0"/>
          </a:p>
          <a:p>
            <a:r>
              <a:rPr lang="en-US" dirty="0" smtClean="0"/>
              <a:t>All three types of colliding experiments were instrumental in the SM establishment:</a:t>
            </a:r>
          </a:p>
          <a:p>
            <a:r>
              <a:rPr lang="en-US" dirty="0" smtClean="0"/>
              <a:t>For example: LEP predicted the top mass and </a:t>
            </a:r>
            <a:r>
              <a:rPr lang="en-US" dirty="0" err="1" smtClean="0"/>
              <a:t>Tevatron</a:t>
            </a:r>
            <a:r>
              <a:rPr lang="en-US" dirty="0" smtClean="0"/>
              <a:t> found the top quark; </a:t>
            </a:r>
          </a:p>
          <a:p>
            <a:r>
              <a:rPr lang="en-US" dirty="0" smtClean="0"/>
              <a:t>HERA measured the gluon distribution and LHC discovered </a:t>
            </a:r>
            <a:r>
              <a:rPr lang="en-US" dirty="0" err="1" smtClean="0"/>
              <a:t>gg</a:t>
            </a:r>
            <a:r>
              <a:rPr lang="en-US" dirty="0" err="1" smtClean="0">
                <a:sym typeface="Wingdings"/>
              </a:rPr>
              <a:t></a:t>
            </a:r>
            <a:r>
              <a:rPr lang="en-US" b="1" dirty="0" err="1" smtClean="0">
                <a:sym typeface="Wingdings"/>
              </a:rPr>
              <a:t>Higgs</a:t>
            </a:r>
            <a:r>
              <a:rPr lang="en-US" dirty="0" smtClean="0">
                <a:sym typeface="Wingdings"/>
              </a:rPr>
              <a:t> 4l, </a:t>
            </a:r>
            <a:r>
              <a:rPr lang="en-US" dirty="0" err="1" smtClean="0">
                <a:sym typeface="Wingdings"/>
              </a:rPr>
              <a:t>yy</a:t>
            </a:r>
            <a:r>
              <a:rPr lang="en-US" dirty="0" smtClean="0">
                <a:sym typeface="Wingdings"/>
              </a:rPr>
              <a:t>. </a:t>
            </a:r>
          </a:p>
          <a:p>
            <a:r>
              <a:rPr lang="en-US" dirty="0" err="1" smtClean="0">
                <a:sym typeface="Wingdings"/>
              </a:rPr>
              <a:t>Tevatron</a:t>
            </a:r>
            <a:r>
              <a:rPr lang="en-US" dirty="0" smtClean="0">
                <a:sym typeface="Wingdings"/>
              </a:rPr>
              <a:t> saw excess in high </a:t>
            </a:r>
            <a:r>
              <a:rPr lang="en-US" dirty="0" err="1" smtClean="0">
                <a:sym typeface="Wingdings"/>
              </a:rPr>
              <a:t>pt</a:t>
            </a:r>
            <a:r>
              <a:rPr lang="en-US" dirty="0" smtClean="0">
                <a:sym typeface="Wingdings"/>
              </a:rPr>
              <a:t> jets, yet attributed to PDFs with DIS </a:t>
            </a:r>
            <a:r>
              <a:rPr lang="en-US" dirty="0" err="1" smtClean="0">
                <a:sym typeface="Wingdings"/>
              </a:rPr>
              <a:t>etc</a:t>
            </a:r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For the first time since decades we have NO definite guidance, no SM particle to find. Note, however, that the </a:t>
            </a:r>
            <a:r>
              <a:rPr lang="en-US" dirty="0" err="1" smtClean="0">
                <a:sym typeface="Wingdings"/>
              </a:rPr>
              <a:t>Tevatron</a:t>
            </a:r>
            <a:r>
              <a:rPr lang="en-US" dirty="0" smtClean="0">
                <a:sym typeface="Wingdings"/>
              </a:rPr>
              <a:t>, LEP and HERA proposals largely  </a:t>
            </a:r>
            <a:r>
              <a:rPr lang="en-US" dirty="0" err="1" smtClean="0">
                <a:sym typeface="Wingdings"/>
              </a:rPr>
              <a:t>emphasised</a:t>
            </a:r>
            <a:r>
              <a:rPr lang="en-US" dirty="0" smtClean="0">
                <a:sym typeface="Wingdings"/>
              </a:rPr>
              <a:t> NOT the SM but the BSM (SUSY, LQ) physics.  Rarely the SM was a funding argument before either</a:t>
            </a:r>
          </a:p>
          <a:p>
            <a:r>
              <a:rPr lang="en-US" dirty="0">
                <a:sym typeface="Wingdings"/>
              </a:rPr>
              <a:t>a</a:t>
            </a:r>
            <a:r>
              <a:rPr lang="en-US" dirty="0" smtClean="0">
                <a:sym typeface="Wingdings"/>
              </a:rPr>
              <a:t>nd the theory was no less speculative . Theory  only guides:  e.g. Weinberg 1980 SU(5): </a:t>
            </a:r>
          </a:p>
          <a:p>
            <a:r>
              <a:rPr lang="en-US" dirty="0" smtClean="0">
                <a:sym typeface="Wingdings"/>
              </a:rPr>
              <a:t>end of colliders, go underground to see proton decay </a:t>
            </a:r>
            <a:r>
              <a:rPr lang="mr-IN" dirty="0" smtClean="0">
                <a:sym typeface="Wingdings"/>
              </a:rPr>
              <a:t>…</a:t>
            </a:r>
            <a:r>
              <a:rPr lang="en-GB" dirty="0" smtClean="0">
                <a:sym typeface="Wingdings"/>
              </a:rPr>
              <a:t> to find neutrino oscillations ..</a:t>
            </a:r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The LHC stands alone, it has no </a:t>
            </a:r>
            <a:r>
              <a:rPr lang="en-US" dirty="0" err="1" smtClean="0">
                <a:sym typeface="Wingdings"/>
              </a:rPr>
              <a:t>ep</a:t>
            </a:r>
            <a:r>
              <a:rPr lang="en-US" dirty="0" smtClean="0">
                <a:sym typeface="Wingdings"/>
              </a:rPr>
              <a:t> partner to explore the 1 </a:t>
            </a:r>
            <a:r>
              <a:rPr lang="en-US" dirty="0" err="1" smtClean="0">
                <a:sym typeface="Wingdings"/>
              </a:rPr>
              <a:t>TeV</a:t>
            </a:r>
            <a:r>
              <a:rPr lang="en-US" dirty="0" smtClean="0">
                <a:sym typeface="Wingdings"/>
              </a:rPr>
              <a:t> scale and it has no </a:t>
            </a:r>
            <a:r>
              <a:rPr lang="en-US" dirty="0" err="1" smtClean="0">
                <a:sym typeface="Wingdings"/>
              </a:rPr>
              <a:t>ee</a:t>
            </a:r>
            <a:r>
              <a:rPr lang="en-US" dirty="0" smtClean="0">
                <a:sym typeface="Wingdings"/>
              </a:rPr>
              <a:t> partner to study the Higgs boson. Can we build in time a 1 </a:t>
            </a:r>
            <a:r>
              <a:rPr lang="en-US" dirty="0" err="1" smtClean="0">
                <a:sym typeface="Wingdings"/>
              </a:rPr>
              <a:t>TeV</a:t>
            </a:r>
            <a:r>
              <a:rPr lang="en-US" dirty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ep</a:t>
            </a:r>
            <a:r>
              <a:rPr lang="en-US" dirty="0" smtClean="0">
                <a:sym typeface="Wingdings"/>
              </a:rPr>
              <a:t> collider (yes we could) and can we build a higher (than LEP) energy </a:t>
            </a:r>
            <a:r>
              <a:rPr lang="en-US" dirty="0" err="1" smtClean="0">
                <a:sym typeface="Wingdings"/>
              </a:rPr>
              <a:t>ee</a:t>
            </a:r>
            <a:r>
              <a:rPr lang="en-US" dirty="0" smtClean="0">
                <a:sym typeface="Wingdings"/>
              </a:rPr>
              <a:t> collider </a:t>
            </a:r>
            <a:r>
              <a:rPr lang="en-GB" dirty="0" smtClean="0">
                <a:sym typeface="Wingdings"/>
              </a:rPr>
              <a:t>(for others to discuss)</a:t>
            </a:r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r>
              <a:rPr lang="en-US" b="1" dirty="0" smtClean="0">
                <a:sym typeface="Wingdings"/>
              </a:rPr>
              <a:t>The FCC study has </a:t>
            </a:r>
            <a:r>
              <a:rPr lang="en-US" b="1" dirty="0" err="1" smtClean="0">
                <a:sym typeface="Wingdings"/>
              </a:rPr>
              <a:t>hh</a:t>
            </a:r>
            <a:r>
              <a:rPr lang="en-US" b="1" dirty="0" smtClean="0">
                <a:sym typeface="Wingdings"/>
              </a:rPr>
              <a:t>, </a:t>
            </a:r>
            <a:r>
              <a:rPr lang="en-US" b="1" dirty="0" err="1" smtClean="0">
                <a:sym typeface="Wingdings"/>
              </a:rPr>
              <a:t>ee</a:t>
            </a:r>
            <a:r>
              <a:rPr lang="en-US" b="1" dirty="0" smtClean="0">
                <a:sym typeface="Wingdings"/>
              </a:rPr>
              <a:t> and eh: yet 5?: time, cost, technology, theory, detectors</a:t>
            </a:r>
          </a:p>
          <a:p>
            <a:r>
              <a:rPr lang="en-US" dirty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 the public acceptance of such a major step into the unknown and below Lac Leman</a:t>
            </a:r>
            <a:endParaRPr lang="en-US" dirty="0">
              <a:sym typeface="Wingding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727" y="3322853"/>
            <a:ext cx="8702575" cy="1417751"/>
          </a:xfrm>
          <a:prstGeom prst="rect">
            <a:avLst/>
          </a:prstGeom>
          <a:solidFill>
            <a:schemeClr val="tx1">
              <a:lumMod val="65000"/>
              <a:lumOff val="35000"/>
              <a:alpha val="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7781568" y="3778275"/>
            <a:ext cx="2505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MK, presented to UK PPAP, July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81300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88"/>
            <a:ext cx="7772400" cy="70684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Three Lessons from HERA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300"/>
            <a:ext cx="9144000" cy="3822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9623" y="5432815"/>
            <a:ext cx="655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Need higher energy, higher luminosity and to carefully design the IR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9623" y="6358273"/>
            <a:ext cx="6722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K  Future Deep Inelastic Scattering with the </a:t>
            </a:r>
            <a:r>
              <a:rPr lang="en-US" dirty="0" err="1" smtClean="0"/>
              <a:t>LHeC</a:t>
            </a:r>
            <a:r>
              <a:rPr lang="en-US" dirty="0" smtClean="0"/>
              <a:t>, arXiv:1802.04317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438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88"/>
            <a:ext cx="7772400" cy="70684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II </a:t>
            </a:r>
            <a:r>
              <a:rPr lang="en-US" sz="3200" dirty="0" smtClean="0">
                <a:solidFill>
                  <a:srgbClr val="000090"/>
                </a:solidFill>
              </a:rPr>
              <a:t>The </a:t>
            </a:r>
            <a:r>
              <a:rPr lang="en-US" sz="3200" dirty="0" err="1" smtClean="0">
                <a:solidFill>
                  <a:srgbClr val="000090"/>
                </a:solidFill>
              </a:rPr>
              <a:t>LHeC</a:t>
            </a:r>
            <a:r>
              <a:rPr lang="en-US" sz="3200" dirty="0" smtClean="0">
                <a:solidFill>
                  <a:srgbClr val="000090"/>
                </a:solidFill>
              </a:rPr>
              <a:t> Conceptual Design Report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6655" y="1286432"/>
            <a:ext cx="66095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ep@LHC</a:t>
            </a:r>
            <a:r>
              <a:rPr lang="en-US" dirty="0" smtClean="0"/>
              <a:t>:   Lausanne 1984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Aachen 1990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Rubbia: ICHEP Singapore 1990: </a:t>
            </a:r>
            <a:r>
              <a:rPr lang="en-US" dirty="0" err="1" smtClean="0"/>
              <a:t>pp</a:t>
            </a:r>
            <a:r>
              <a:rPr lang="en-US" dirty="0" smtClean="0"/>
              <a:t> in 1996 and </a:t>
            </a:r>
            <a:r>
              <a:rPr lang="en-US" dirty="0" err="1" smtClean="0"/>
              <a:t>ep</a:t>
            </a:r>
            <a:r>
              <a:rPr lang="en-US" dirty="0" smtClean="0"/>
              <a:t> in 1998</a:t>
            </a:r>
          </a:p>
          <a:p>
            <a:endParaRPr lang="en-US" dirty="0"/>
          </a:p>
          <a:p>
            <a:r>
              <a:rPr lang="en-US" dirty="0" smtClean="0"/>
              <a:t>In 2007: the CERN SPC asks about </a:t>
            </a:r>
            <a:r>
              <a:rPr lang="en-US" dirty="0" err="1" smtClean="0"/>
              <a:t>ep</a:t>
            </a:r>
            <a:r>
              <a:rPr lang="en-US" dirty="0" smtClean="0"/>
              <a:t>: (r)ECFA+CERN Mandate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ym typeface="Wingdings"/>
              </a:rPr>
              <a:t> CDR in 2012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044" y="3075265"/>
            <a:ext cx="2287501" cy="2349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8003" y="5722441"/>
            <a:ext cx="65392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90"/>
                </a:solidFill>
              </a:rPr>
              <a:t>W.Kandinsky</a:t>
            </a:r>
            <a:r>
              <a:rPr lang="en-US" sz="1600" b="1" dirty="0" smtClean="0">
                <a:solidFill>
                  <a:srgbClr val="000090"/>
                </a:solidFill>
              </a:rPr>
              <a:t>: “Circles in a circle” (1923) Philadelphia (USA) Museum of Art</a:t>
            </a:r>
          </a:p>
          <a:p>
            <a:r>
              <a:rPr lang="en-US" sz="1400" dirty="0" smtClean="0"/>
              <a:t>         First shown in </a:t>
            </a:r>
            <a:r>
              <a:rPr lang="en-US" sz="1400" dirty="0" err="1" smtClean="0"/>
              <a:t>LHeC</a:t>
            </a:r>
            <a:r>
              <a:rPr lang="en-US" sz="1400" dirty="0" smtClean="0"/>
              <a:t> context in a talk by </a:t>
            </a:r>
            <a:r>
              <a:rPr lang="en-US" sz="1400" dirty="0" smtClean="0">
                <a:cs typeface="Baskerville"/>
              </a:rPr>
              <a:t> </a:t>
            </a:r>
            <a:r>
              <a:rPr lang="en-US" sz="1400" dirty="0" err="1">
                <a:cs typeface="Baskerville"/>
              </a:rPr>
              <a:t>A.S.Vera</a:t>
            </a:r>
            <a:r>
              <a:rPr lang="en-US" sz="1400" dirty="0">
                <a:cs typeface="Baskerville"/>
              </a:rPr>
              <a:t> </a:t>
            </a:r>
            <a:r>
              <a:rPr lang="en-US" sz="1400" dirty="0" smtClean="0">
                <a:cs typeface="Baskerville"/>
              </a:rPr>
              <a:t> </a:t>
            </a:r>
            <a:r>
              <a:rPr lang="en-US" sz="1400" dirty="0">
                <a:cs typeface="Baskerville"/>
              </a:rPr>
              <a:t>Workshop 2008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41669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88"/>
            <a:ext cx="7772400" cy="70684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strong coupling constant in DIS </a:t>
            </a:r>
            <a:r>
              <a:rPr lang="en-US" sz="2000" dirty="0" smtClean="0"/>
              <a:t>(today)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61" y="1130497"/>
            <a:ext cx="8665420" cy="50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46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744"/>
            <a:ext cx="7772400" cy="84984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on “the strategy”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26" y="877852"/>
            <a:ext cx="8760078" cy="31736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6351" y="4082589"/>
            <a:ext cx="4172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MK remarks made in the </a:t>
            </a:r>
            <a:r>
              <a:rPr lang="en-US" sz="1400" dirty="0" err="1" smtClean="0"/>
              <a:t>LHeC</a:t>
            </a:r>
            <a:r>
              <a:rPr lang="en-US" sz="1400" dirty="0" smtClean="0"/>
              <a:t> Coordination June 2017</a:t>
            </a:r>
            <a:endParaRPr lang="en-US" sz="1400" dirty="0"/>
          </a:p>
        </p:txBody>
      </p:sp>
      <p:pic>
        <p:nvPicPr>
          <p:cNvPr id="5" name="Picture 4" descr="IMG_49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26" y="4390366"/>
            <a:ext cx="2934812" cy="2201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8507" y="5327629"/>
            <a:ext cx="32766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ICFA Seminar in Canada 11/17</a:t>
            </a:r>
          </a:p>
          <a:p>
            <a:endParaRPr lang="en-US" dirty="0" smtClean="0"/>
          </a:p>
          <a:p>
            <a:r>
              <a:rPr lang="en-US" dirty="0" err="1" smtClean="0"/>
              <a:t>Quin</a:t>
            </a:r>
            <a:r>
              <a:rPr lang="en-US" dirty="0" smtClean="0"/>
              <a:t> Qin, Frank Zimmermann </a:t>
            </a:r>
          </a:p>
          <a:p>
            <a:r>
              <a:rPr lang="en-US" dirty="0"/>
              <a:t>a</a:t>
            </a:r>
            <a:r>
              <a:rPr lang="en-US" dirty="0" smtClean="0"/>
              <a:t>nd Shinichiro </a:t>
            </a:r>
            <a:r>
              <a:rPr lang="en-US" dirty="0" err="1" smtClean="0"/>
              <a:t>Michizono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405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73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FCC-eh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24" y="335182"/>
            <a:ext cx="8686800" cy="624497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99751" y="6580152"/>
            <a:ext cx="434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Kechen</a:t>
            </a:r>
            <a:r>
              <a:rPr lang="en-US" sz="1400" dirty="0" smtClean="0"/>
              <a:t> Wang, BSM in </a:t>
            </a:r>
            <a:r>
              <a:rPr lang="en-US" sz="1400" dirty="0" err="1" smtClean="0"/>
              <a:t>ep</a:t>
            </a:r>
            <a:r>
              <a:rPr lang="en-US" sz="1400" dirty="0" smtClean="0"/>
              <a:t>, FCC Workshop 1/2018 at CERN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944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141" y="93353"/>
            <a:ext cx="7772400" cy="58037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ep</a:t>
            </a:r>
            <a:r>
              <a:rPr lang="en-US" sz="3200" dirty="0" smtClean="0">
                <a:solidFill>
                  <a:srgbClr val="0000FF"/>
                </a:solidFill>
              </a:rPr>
              <a:t>/A with the LHC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 descr="erllinaclayoutlitvinenk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13" y="5516069"/>
            <a:ext cx="5453529" cy="1280137"/>
          </a:xfrm>
          <a:prstGeom prst="rect">
            <a:avLst/>
          </a:prstGeom>
        </p:spPr>
      </p:pic>
      <p:pic>
        <p:nvPicPr>
          <p:cNvPr id="4" name="Picture 3" descr="ERLlayou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195" y="1261512"/>
            <a:ext cx="5533047" cy="3250665"/>
          </a:xfrm>
          <a:prstGeom prst="rect">
            <a:avLst/>
          </a:prstGeom>
          <a:ln w="3175"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28439" y="753736"/>
            <a:ext cx="639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Conceptual Design Report: arXiv:1206.2913, published in </a:t>
            </a:r>
            <a:r>
              <a:rPr lang="en-US" dirty="0" err="1" smtClean="0"/>
              <a:t>JPhysG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72232" y="5279609"/>
            <a:ext cx="5647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Non default: An expensive </a:t>
            </a:r>
            <a:r>
              <a:rPr lang="en-US" sz="1400" b="1" dirty="0" err="1" smtClean="0">
                <a:solidFill>
                  <a:srgbClr val="0000FF"/>
                </a:solidFill>
              </a:rPr>
              <a:t>generalisation</a:t>
            </a:r>
            <a:r>
              <a:rPr lang="en-US" sz="1400" b="1" dirty="0" smtClean="0">
                <a:solidFill>
                  <a:srgbClr val="0000FF"/>
                </a:solidFill>
              </a:rPr>
              <a:t> to achieve </a:t>
            </a:r>
            <a:r>
              <a:rPr lang="en-US" sz="1400" b="1" dirty="0" err="1" smtClean="0">
                <a:solidFill>
                  <a:srgbClr val="0000FF"/>
                </a:solidFill>
              </a:rPr>
              <a:t>E</a:t>
            </a:r>
            <a:r>
              <a:rPr lang="en-US" sz="1400" b="1" baseline="-25000" dirty="0" err="1" smtClean="0">
                <a:solidFill>
                  <a:srgbClr val="0000FF"/>
                </a:solidFill>
              </a:rPr>
              <a:t>e</a:t>
            </a:r>
            <a:r>
              <a:rPr lang="en-US" sz="1400" b="1" dirty="0" smtClean="0">
                <a:solidFill>
                  <a:srgbClr val="0000FF"/>
                </a:solidFill>
              </a:rPr>
              <a:t>= 500 </a:t>
            </a:r>
            <a:r>
              <a:rPr lang="en-US" sz="1400" b="1" dirty="0" err="1" smtClean="0">
                <a:solidFill>
                  <a:srgbClr val="0000FF"/>
                </a:solidFill>
              </a:rPr>
              <a:t>GeV</a:t>
            </a:r>
            <a:r>
              <a:rPr lang="en-US" sz="1400" b="1" dirty="0" smtClean="0">
                <a:solidFill>
                  <a:srgbClr val="0000FF"/>
                </a:solidFill>
              </a:rPr>
              <a:t> or more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648" y="4707756"/>
            <a:ext cx="890535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r>
              <a:rPr lang="en-US" dirty="0" smtClean="0"/>
              <a:t>: 60 </a:t>
            </a:r>
            <a:r>
              <a:rPr lang="en-US" dirty="0" err="1" smtClean="0"/>
              <a:t>GeV</a:t>
            </a:r>
            <a:r>
              <a:rPr lang="en-US" dirty="0" smtClean="0"/>
              <a:t> off 7 </a:t>
            </a:r>
            <a:r>
              <a:rPr lang="en-US" dirty="0" err="1" smtClean="0"/>
              <a:t>TeV</a:t>
            </a:r>
            <a:r>
              <a:rPr lang="en-US" dirty="0" smtClean="0"/>
              <a:t>, L(</a:t>
            </a:r>
            <a:r>
              <a:rPr lang="en-US" dirty="0" err="1" smtClean="0"/>
              <a:t>ep</a:t>
            </a:r>
            <a:r>
              <a:rPr lang="en-US" dirty="0" smtClean="0"/>
              <a:t>) =</a:t>
            </a:r>
            <a:r>
              <a:rPr lang="en-US" dirty="0" smtClean="0">
                <a:sym typeface="Wingdings"/>
              </a:rPr>
              <a:t>10</a:t>
            </a:r>
            <a:r>
              <a:rPr lang="en-US" baseline="30000" dirty="0" smtClean="0">
                <a:sym typeface="Wingdings"/>
              </a:rPr>
              <a:t>33 34 </a:t>
            </a:r>
            <a:r>
              <a:rPr lang="en-US" dirty="0" smtClean="0">
                <a:sym typeface="Wingdings"/>
              </a:rPr>
              <a:t>cm</a:t>
            </a:r>
            <a:r>
              <a:rPr lang="en-US" baseline="30000" dirty="0" smtClean="0">
                <a:sym typeface="Wingdings"/>
              </a:rPr>
              <a:t>-2 </a:t>
            </a:r>
            <a:r>
              <a:rPr lang="en-US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-1  </a:t>
            </a:r>
            <a:r>
              <a:rPr lang="en-US" sz="1400" dirty="0" smtClean="0">
                <a:sym typeface="Wingdings"/>
              </a:rPr>
              <a:t>(1000 x HERA)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in synchronous 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ep+pp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operation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16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88"/>
            <a:ext cx="7772400" cy="70684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III </a:t>
            </a:r>
            <a:r>
              <a:rPr lang="en-US" sz="3200" dirty="0" smtClean="0">
                <a:solidFill>
                  <a:srgbClr val="000090"/>
                </a:solidFill>
              </a:rPr>
              <a:t>LHC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9717" y="1036285"/>
            <a:ext cx="8230325" cy="5170647"/>
          </a:xfrm>
          <a:prstGeom prst="rect">
            <a:avLst/>
          </a:prstGeom>
          <a:solidFill>
            <a:schemeClr val="accent1">
              <a:lumMod val="40000"/>
              <a:lumOff val="60000"/>
              <a:alpha val="26000"/>
            </a:schemeClr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1000 papers:</a:t>
            </a:r>
          </a:p>
          <a:p>
            <a:endParaRPr lang="en-US" dirty="0"/>
          </a:p>
          <a:p>
            <a:r>
              <a:rPr lang="en-US" dirty="0" smtClean="0"/>
              <a:t>Higgs Discovery</a:t>
            </a:r>
          </a:p>
          <a:p>
            <a:endParaRPr lang="en-US" dirty="0"/>
          </a:p>
          <a:p>
            <a:r>
              <a:rPr lang="en-US" dirty="0" smtClean="0"/>
              <a:t>No BSM up to O(</a:t>
            </a:r>
            <a:r>
              <a:rPr lang="en-US" dirty="0" err="1" smtClean="0"/>
              <a:t>TeV</a:t>
            </a:r>
            <a:r>
              <a:rPr lang="en-US" dirty="0" smtClean="0"/>
              <a:t>) SUSY RPV/RPC, W’, Z’, </a:t>
            </a:r>
            <a:r>
              <a:rPr lang="en-US" dirty="0" err="1" smtClean="0"/>
              <a:t>Kaluza</a:t>
            </a:r>
            <a:r>
              <a:rPr lang="en-US" dirty="0" smtClean="0"/>
              <a:t> Klein gravitons, </a:t>
            </a:r>
            <a:r>
              <a:rPr lang="en-US" dirty="0" err="1" smtClean="0"/>
              <a:t>DarkMatter</a:t>
            </a:r>
            <a:r>
              <a:rPr lang="mr-IN" dirty="0" smtClean="0"/>
              <a:t>…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QCD to high orders well established in new range</a:t>
            </a:r>
          </a:p>
          <a:p>
            <a:endParaRPr lang="en-GB" dirty="0"/>
          </a:p>
          <a:p>
            <a:r>
              <a:rPr lang="en-GB" dirty="0" smtClean="0"/>
              <a:t>Precision Measurements: W,Z to 1/2 %, MW to 2 10</a:t>
            </a:r>
            <a:r>
              <a:rPr lang="en-GB" baseline="30000" dirty="0" smtClean="0"/>
              <a:t>-4</a:t>
            </a:r>
            <a:endParaRPr lang="en-GB" dirty="0" smtClean="0"/>
          </a:p>
          <a:p>
            <a:endParaRPr lang="en-GB" baseline="30000" dirty="0"/>
          </a:p>
          <a:p>
            <a:r>
              <a:rPr lang="en-GB" dirty="0" smtClean="0"/>
              <a:t>Some fluctuations 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The LHC delivered now 100 fb</a:t>
            </a:r>
            <a:r>
              <a:rPr lang="en-GB" baseline="30000" dirty="0" smtClean="0"/>
              <a:t>-1</a:t>
            </a:r>
            <a:r>
              <a:rPr lang="en-GB" dirty="0" smtClean="0"/>
              <a:t>  and is scheduled to deliver 3-4 ab</a:t>
            </a:r>
            <a:r>
              <a:rPr lang="en-GB" baseline="30000" dirty="0" smtClean="0"/>
              <a:t>-1 </a:t>
            </a:r>
            <a:r>
              <a:rPr lang="en-GB" dirty="0" smtClean="0"/>
              <a:t>by 2040</a:t>
            </a:r>
          </a:p>
          <a:p>
            <a:endParaRPr lang="en-GB" dirty="0"/>
          </a:p>
          <a:p>
            <a:r>
              <a:rPr lang="en-GB" dirty="0" smtClean="0"/>
              <a:t>Amazing detector performances and innovative analyses by few 1000 people.</a:t>
            </a:r>
          </a:p>
          <a:p>
            <a:endParaRPr lang="en-GB" baseline="30000" dirty="0"/>
          </a:p>
          <a:p>
            <a:r>
              <a:rPr lang="en-GB" dirty="0" smtClean="0"/>
              <a:t>30 times more luminosity, slight energy increase. Pileup from 40 to 150, radiation ..</a:t>
            </a:r>
          </a:p>
          <a:p>
            <a:r>
              <a:rPr lang="en-GB" dirty="0" smtClean="0"/>
              <a:t>Major detector upgrades (completely new tracker for ATLAS. ITK, perhaps with HGTD)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486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160"/>
            <a:ext cx="7772400" cy="85952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Strange Strange</a:t>
            </a:r>
            <a:endParaRPr lang="en-US" sz="3200" dirty="0"/>
          </a:p>
        </p:txBody>
      </p:sp>
      <p:pic>
        <p:nvPicPr>
          <p:cNvPr id="3" name="Number_of_hit_modules_HE-LHeC_v1.png" descr="Number_of_hit_modules_HE-LHeC_v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704" y="8210268"/>
            <a:ext cx="4381501" cy="292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Number_of_hit_modules_HE-LHeC_v1.png" descr="Number_of_hit_modules_HE-LHeC_v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4104" y="8362668"/>
            <a:ext cx="4381501" cy="29210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1103811" y="5866984"/>
            <a:ext cx="2371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ATLAS: 1612.0301, PRD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4834" y="1077025"/>
            <a:ext cx="8661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Strange quark suppression [</a:t>
            </a:r>
            <a:r>
              <a:rPr lang="en-US" dirty="0" err="1" smtClean="0"/>
              <a:t>dimuons</a:t>
            </a:r>
            <a:r>
              <a:rPr lang="en-US" dirty="0" smtClean="0"/>
              <a:t> in neutrino data] </a:t>
            </a:r>
            <a:r>
              <a:rPr lang="en-US" dirty="0" err="1" smtClean="0"/>
              <a:t>vs</a:t>
            </a:r>
            <a:r>
              <a:rPr lang="en-US" dirty="0" smtClean="0"/>
              <a:t> light </a:t>
            </a:r>
            <a:r>
              <a:rPr lang="en-US" dirty="0" err="1" smtClean="0"/>
              <a:t>flavour</a:t>
            </a:r>
            <a:r>
              <a:rPr lang="en-US" dirty="0" smtClean="0"/>
              <a:t> democracy [W,Z LHC]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34" y="1537462"/>
            <a:ext cx="5006386" cy="35743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045" y="2443401"/>
            <a:ext cx="3994347" cy="30860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8949" y="5160077"/>
            <a:ext cx="377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Confirmed with much higher precision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60545" y="5312986"/>
            <a:ext cx="37192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HERA+ATLAS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V</a:t>
            </a:r>
            <a:r>
              <a:rPr lang="en-US" baseline="-25000" dirty="0" err="1" smtClean="0">
                <a:sym typeface="Wingdings"/>
              </a:rPr>
              <a:t>cs</a:t>
            </a:r>
            <a:endParaRPr lang="en-US" baseline="-25000" dirty="0" smtClean="0">
              <a:sym typeface="Wingdings"/>
            </a:endParaRPr>
          </a:p>
          <a:p>
            <a:endParaRPr lang="en-US" baseline="-25000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Expect </a:t>
            </a:r>
            <a:r>
              <a:rPr lang="en-US" dirty="0" err="1" smtClean="0">
                <a:sym typeface="Wingdings"/>
              </a:rPr>
              <a:t>LHeC+HL</a:t>
            </a:r>
            <a:r>
              <a:rPr lang="en-US" dirty="0" smtClean="0">
                <a:sym typeface="Wingdings"/>
              </a:rPr>
              <a:t> LHC to be 10 x better</a:t>
            </a:r>
          </a:p>
          <a:p>
            <a:r>
              <a:rPr lang="en-US" dirty="0"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rom +2-3% to surely 0.5% or below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9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5450" y="1"/>
            <a:ext cx="7305279" cy="61832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Source: DC Photocathode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04" y="735308"/>
            <a:ext cx="7549935" cy="2839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50" y="3827512"/>
            <a:ext cx="3488137" cy="2620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964" y="5620452"/>
            <a:ext cx="3508855" cy="827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8964" y="4809067"/>
            <a:ext cx="3100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ym typeface="Wingdings"/>
              </a:rPr>
              <a:t> </a:t>
            </a:r>
            <a:r>
              <a:rPr lang="en-US" sz="1400" dirty="0" smtClean="0"/>
              <a:t>Boris </a:t>
            </a:r>
            <a:r>
              <a:rPr lang="en-US" sz="1400" dirty="0" err="1" smtClean="0"/>
              <a:t>Militsyn’s</a:t>
            </a:r>
            <a:r>
              <a:rPr lang="en-US" sz="1400" dirty="0" smtClean="0"/>
              <a:t> </a:t>
            </a:r>
            <a:r>
              <a:rPr lang="en-US" sz="1400" dirty="0" err="1" smtClean="0"/>
              <a:t>kukhnja</a:t>
            </a:r>
            <a:r>
              <a:rPr lang="en-US" sz="1400" dirty="0" smtClean="0"/>
              <a:t> at </a:t>
            </a:r>
            <a:r>
              <a:rPr lang="en-US" sz="1400" dirty="0" err="1" smtClean="0"/>
              <a:t>Daresbury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52961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935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PERLE 3 turn optics (80 MeV Arc)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40" y="937808"/>
            <a:ext cx="8571297" cy="4944656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7979" y="5581656"/>
            <a:ext cx="1533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 </a:t>
            </a:r>
            <a:r>
              <a:rPr lang="en-US" sz="1400" dirty="0" err="1" smtClean="0"/>
              <a:t>Bogacz</a:t>
            </a:r>
            <a:r>
              <a:rPr lang="en-US" sz="1400" dirty="0" smtClean="0"/>
              <a:t> (24.5.17)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787863" y="6233406"/>
            <a:ext cx="545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70 Dipoles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FF0000"/>
                </a:solidFill>
              </a:rPr>
              <a:t>114 </a:t>
            </a:r>
            <a:r>
              <a:rPr lang="en-US" b="1" dirty="0" err="1" smtClean="0">
                <a:solidFill>
                  <a:srgbClr val="FF0000"/>
                </a:solidFill>
              </a:rPr>
              <a:t>Quadrupoles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  footprint 22 x 5.5 m2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45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935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HOM Assessment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29" y="783735"/>
            <a:ext cx="7606771" cy="52585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434" y="6183267"/>
            <a:ext cx="7976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Impedance of cavities + oscillating modes (F </a:t>
            </a:r>
            <a:r>
              <a:rPr lang="en-US" sz="1400" dirty="0" err="1" smtClean="0">
                <a:solidFill>
                  <a:srgbClr val="FF0000"/>
                </a:solidFill>
              </a:rPr>
              <a:t>Marhauser</a:t>
            </a:r>
            <a:r>
              <a:rPr lang="en-US" sz="1400" dirty="0" smtClean="0">
                <a:solidFill>
                  <a:srgbClr val="FF0000"/>
                </a:solidFill>
              </a:rPr>
              <a:t>)   </a:t>
            </a:r>
            <a:r>
              <a:rPr lang="en-US" sz="2400" dirty="0" smtClean="0"/>
              <a:t>≠</a:t>
            </a:r>
            <a:r>
              <a:rPr lang="en-US" sz="1400" dirty="0" smtClean="0">
                <a:solidFill>
                  <a:srgbClr val="FF0000"/>
                </a:solidFill>
              </a:rPr>
              <a:t>   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</a:rPr>
              <a:t>Spectral content of PERLE beam (D </a:t>
            </a:r>
            <a:r>
              <a:rPr lang="en-US" sz="1400" dirty="0" err="1" smtClean="0">
                <a:solidFill>
                  <a:schemeClr val="accent3">
                    <a:lumMod val="50000"/>
                  </a:schemeClr>
                </a:solidFill>
              </a:rPr>
              <a:t>Pellegrini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74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2906"/>
            <a:ext cx="7772400" cy="70684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Electrons for the LHC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839748"/>
            <a:ext cx="8276199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are various reasons to indeed build the </a:t>
            </a:r>
            <a:r>
              <a:rPr lang="en-US" dirty="0" err="1" smtClean="0"/>
              <a:t>LHeC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Physics (</a:t>
            </a:r>
            <a:r>
              <a:rPr lang="en-US" dirty="0" err="1" smtClean="0"/>
              <a:t>cf</a:t>
            </a:r>
            <a:r>
              <a:rPr lang="en-US" dirty="0" smtClean="0"/>
              <a:t> slide before)</a:t>
            </a:r>
          </a:p>
          <a:p>
            <a:endParaRPr lang="en-US" dirty="0"/>
          </a:p>
          <a:p>
            <a:r>
              <a:rPr lang="en-US" dirty="0" smtClean="0"/>
              <a:t>The uncertainty of HEP and its experience demand </a:t>
            </a:r>
            <a:r>
              <a:rPr lang="en-US" dirty="0" err="1" smtClean="0"/>
              <a:t>pp+ep+ee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LHC HL Phase physics program would be transformed with </a:t>
            </a:r>
            <a:r>
              <a:rPr lang="en-US" dirty="0" err="1" smtClean="0"/>
              <a:t>ep</a:t>
            </a:r>
            <a:r>
              <a:rPr lang="en-US" dirty="0" smtClean="0"/>
              <a:t>/</a:t>
            </a:r>
            <a:r>
              <a:rPr lang="en-US" dirty="0" err="1" smtClean="0"/>
              <a:t>eA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CERN needs to build a new machine 20 years after LHC was built and </a:t>
            </a:r>
          </a:p>
          <a:p>
            <a:r>
              <a:rPr lang="en-US" dirty="0" smtClean="0"/>
              <a:t>20 years before a next big machine may indeed be </a:t>
            </a:r>
            <a:r>
              <a:rPr lang="en-US" dirty="0" err="1" smtClean="0"/>
              <a:t>realised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An </a:t>
            </a:r>
            <a:r>
              <a:rPr lang="en-US" dirty="0" err="1" smtClean="0"/>
              <a:t>ep</a:t>
            </a:r>
            <a:r>
              <a:rPr lang="en-US" dirty="0" smtClean="0"/>
              <a:t> detector would be a welcome task following the HL LHC.</a:t>
            </a:r>
          </a:p>
          <a:p>
            <a:endParaRPr lang="en-US" dirty="0"/>
          </a:p>
          <a:p>
            <a:r>
              <a:rPr lang="en-US" dirty="0" smtClean="0"/>
              <a:t>There is a window of opportunity with the LHC lifetime, AA ending etc.</a:t>
            </a:r>
          </a:p>
          <a:p>
            <a:endParaRPr lang="en-US" dirty="0"/>
          </a:p>
          <a:p>
            <a:r>
              <a:rPr lang="en-US" dirty="0" smtClean="0"/>
              <a:t>The ERL is green, high tech, innovative accelerator technology, in line with XFEL..</a:t>
            </a:r>
          </a:p>
          <a:p>
            <a:endParaRPr lang="en-US" dirty="0"/>
          </a:p>
          <a:p>
            <a:r>
              <a:rPr lang="en-US" dirty="0" err="1" smtClean="0"/>
              <a:t>Veksler</a:t>
            </a:r>
            <a:r>
              <a:rPr lang="en-US" dirty="0" smtClean="0"/>
              <a:t> wanted one reason: </a:t>
            </a:r>
          </a:p>
          <a:p>
            <a:r>
              <a:rPr lang="en-US" dirty="0" err="1" smtClean="0"/>
              <a:t>ep</a:t>
            </a:r>
            <a:r>
              <a:rPr lang="en-US" dirty="0" smtClean="0"/>
              <a:t> is the most precise and versatile microscope the world can build and </a:t>
            </a:r>
            <a:r>
              <a:rPr lang="en-US" smtClean="0"/>
              <a:t>CERN its place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825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6" y="115465"/>
            <a:ext cx="8931664" cy="65652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7133" y="1454976"/>
            <a:ext cx="17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arXiv:1206.2913</a:t>
            </a:r>
          </a:p>
        </p:txBody>
      </p:sp>
    </p:spTree>
    <p:extLst>
      <p:ext uri="{BB962C8B-B14F-4D97-AF65-F5344CB8AC3E}">
        <p14:creationId xmlns:p14="http://schemas.microsoft.com/office/powerpoint/2010/main" val="360281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9083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 High x Gluon Density Now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3" y="1191344"/>
            <a:ext cx="4547106" cy="4660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279" y="1643155"/>
            <a:ext cx="4430721" cy="41286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4609" y="5809780"/>
            <a:ext cx="305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Gluon prior to LHC data (2011)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03782" y="5850647"/>
            <a:ext cx="33269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Gluon with (first) LHC data (2015)</a:t>
            </a:r>
          </a:p>
          <a:p>
            <a:r>
              <a:rPr lang="en-US" sz="1400" dirty="0" smtClean="0">
                <a:solidFill>
                  <a:srgbClr val="7F7F7F"/>
                </a:solidFill>
              </a:rPr>
              <a:t>            used by CT14,NNPDF,MMHT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88287" y="991289"/>
            <a:ext cx="827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High x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0026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0029" y="147228"/>
            <a:ext cx="7646194" cy="6801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Top electric charge</a:t>
            </a:r>
          </a:p>
          <a:p>
            <a:endParaRPr lang="en-US" sz="2000" b="1" dirty="0"/>
          </a:p>
          <a:p>
            <a:r>
              <a:rPr lang="en-US" sz="2000" b="1" dirty="0" smtClean="0"/>
              <a:t>EDM and MDM</a:t>
            </a:r>
          </a:p>
          <a:p>
            <a:endParaRPr lang="en-US" sz="2000" b="1" dirty="0"/>
          </a:p>
          <a:p>
            <a:r>
              <a:rPr lang="en-US" sz="2000" b="1" dirty="0" smtClean="0"/>
              <a:t>Anomalous t-q-y and t-g-Z</a:t>
            </a:r>
          </a:p>
          <a:p>
            <a:endParaRPr lang="en-US" sz="2000" b="1" dirty="0"/>
          </a:p>
          <a:p>
            <a:r>
              <a:rPr lang="en-US" sz="2000" b="1" dirty="0" err="1" smtClean="0"/>
              <a:t>V</a:t>
            </a:r>
            <a:r>
              <a:rPr lang="en-US" sz="2000" b="1" baseline="-25000" dirty="0" err="1" smtClean="0"/>
              <a:t>tb</a:t>
            </a:r>
            <a:r>
              <a:rPr lang="en-US" sz="2000" b="1" baseline="-25000" dirty="0" smtClean="0"/>
              <a:t>    </a:t>
            </a:r>
            <a:r>
              <a:rPr lang="en-US" sz="2000" b="1" dirty="0" smtClean="0"/>
              <a:t>and</a:t>
            </a:r>
            <a:r>
              <a:rPr lang="en-US" sz="2000" b="1" baseline="-25000" dirty="0" smtClean="0"/>
              <a:t> </a:t>
            </a:r>
            <a:r>
              <a:rPr lang="en-US" sz="2000" b="1" dirty="0" smtClean="0"/>
              <a:t>W-t-b</a:t>
            </a:r>
          </a:p>
          <a:p>
            <a:endParaRPr lang="en-US" sz="2000" b="1" dirty="0"/>
          </a:p>
          <a:p>
            <a:r>
              <a:rPr lang="en-US" sz="2000" b="1" dirty="0" smtClean="0"/>
              <a:t>Top spin</a:t>
            </a:r>
          </a:p>
          <a:p>
            <a:endParaRPr lang="en-US" sz="2000" b="1" dirty="0"/>
          </a:p>
          <a:p>
            <a:r>
              <a:rPr lang="en-US" sz="2000" b="1" dirty="0" smtClean="0"/>
              <a:t>Top PDF</a:t>
            </a:r>
          </a:p>
          <a:p>
            <a:endParaRPr lang="en-US" sz="2000" b="1" dirty="0"/>
          </a:p>
          <a:p>
            <a:r>
              <a:rPr lang="en-US" sz="2000" b="1" dirty="0" smtClean="0"/>
              <a:t>Top mass</a:t>
            </a:r>
          </a:p>
          <a:p>
            <a:endParaRPr lang="en-US" sz="2000" b="1" dirty="0"/>
          </a:p>
          <a:p>
            <a:r>
              <a:rPr lang="en-US" sz="2000" b="1" dirty="0" smtClean="0"/>
              <a:t>Top-Higgs (1602.04670)</a:t>
            </a:r>
          </a:p>
          <a:p>
            <a:endParaRPr lang="en-US" sz="2000" b="1" dirty="0"/>
          </a:p>
          <a:p>
            <a:r>
              <a:rPr lang="en-US" sz="2000" b="1" dirty="0" smtClean="0"/>
              <a:t>CP nature of </a:t>
            </a:r>
            <a:r>
              <a:rPr lang="en-US" sz="2000" b="1" dirty="0" err="1" smtClean="0"/>
              <a:t>ttH</a:t>
            </a:r>
            <a:r>
              <a:rPr lang="en-US" sz="2000" b="1" dirty="0" smtClean="0"/>
              <a:t>  (1702.03426)</a:t>
            </a:r>
          </a:p>
          <a:p>
            <a:endParaRPr lang="en-US" sz="2000" b="1" dirty="0" smtClean="0"/>
          </a:p>
          <a:p>
            <a:r>
              <a:rPr lang="en-US" sz="2000" b="1" dirty="0" err="1" smtClean="0">
                <a:solidFill>
                  <a:srgbClr val="FF0000"/>
                </a:solidFill>
              </a:rPr>
              <a:t>LHeC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and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even more FCC-eh </a:t>
            </a:r>
            <a:r>
              <a:rPr lang="en-US" sz="2000" b="1" dirty="0" smtClean="0">
                <a:solidFill>
                  <a:srgbClr val="FF0000"/>
                </a:solidFill>
              </a:rPr>
              <a:t>are top factories with huge BSM potential</a:t>
            </a:r>
          </a:p>
          <a:p>
            <a:r>
              <a:rPr lang="en-US" sz="2000" dirty="0" smtClean="0"/>
              <a:t>For top itself: </a:t>
            </a:r>
            <a:r>
              <a:rPr lang="en-US" sz="2000" dirty="0" err="1" smtClean="0"/>
              <a:t>maximise</a:t>
            </a:r>
            <a:r>
              <a:rPr lang="en-US" sz="2000" dirty="0" smtClean="0"/>
              <a:t> </a:t>
            </a:r>
            <a:r>
              <a:rPr lang="en-US" sz="2000" dirty="0" err="1" smtClean="0"/>
              <a:t>Ee</a:t>
            </a:r>
            <a:r>
              <a:rPr lang="en-US" sz="2000" dirty="0" smtClean="0"/>
              <a:t>. For t as background for Higgs: not too much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7453" y="147228"/>
            <a:ext cx="4960746" cy="782000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FF0000"/>
                </a:solidFill>
              </a:rPr>
              <a:t>Top Physics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834" y="1906525"/>
            <a:ext cx="3860987" cy="17549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9552" y="1537193"/>
            <a:ext cx="3749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Pair production         Single production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5838" y="6435745"/>
            <a:ext cx="7083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c</a:t>
            </a:r>
            <a:r>
              <a:rPr lang="en-US" dirty="0" err="1" smtClean="0">
                <a:solidFill>
                  <a:srgbClr val="0000FF"/>
                </a:solidFill>
              </a:rPr>
              <a:t>f</a:t>
            </a:r>
            <a:r>
              <a:rPr lang="en-US" dirty="0" smtClean="0">
                <a:solidFill>
                  <a:srgbClr val="0000FF"/>
                </a:solidFill>
              </a:rPr>
              <a:t> Christian </a:t>
            </a:r>
            <a:r>
              <a:rPr lang="en-US" dirty="0" err="1" smtClean="0">
                <a:solidFill>
                  <a:srgbClr val="0000FF"/>
                </a:solidFill>
              </a:rPr>
              <a:t>Schwanenberger</a:t>
            </a:r>
            <a:r>
              <a:rPr lang="en-US" dirty="0" smtClean="0">
                <a:solidFill>
                  <a:srgbClr val="0000FF"/>
                </a:solidFill>
              </a:rPr>
              <a:t>, Top in </a:t>
            </a:r>
            <a:r>
              <a:rPr lang="en-US" dirty="0" err="1" smtClean="0">
                <a:solidFill>
                  <a:srgbClr val="0000FF"/>
                </a:solidFill>
              </a:rPr>
              <a:t>ep</a:t>
            </a:r>
            <a:r>
              <a:rPr lang="en-US" dirty="0" smtClean="0">
                <a:solidFill>
                  <a:srgbClr val="0000FF"/>
                </a:solidFill>
              </a:rPr>
              <a:t>, Talk at FCC Physics Week 17.1.18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656" y="4102263"/>
            <a:ext cx="2063543" cy="6853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536" y="4102263"/>
            <a:ext cx="2141863" cy="7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04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150"/>
            <a:ext cx="8229600" cy="801473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 smtClean="0"/>
              <a:t>Electroweak Physics:  </a:t>
            </a:r>
            <a:r>
              <a:rPr lang="en-US" sz="3200" b="1" dirty="0" err="1" smtClean="0">
                <a:solidFill>
                  <a:srgbClr val="FFFF00"/>
                </a:solidFill>
              </a:rPr>
              <a:t>LHeC</a:t>
            </a:r>
            <a:r>
              <a:rPr lang="en-US" sz="3200" dirty="0" smtClean="0"/>
              <a:t> and </a:t>
            </a:r>
            <a:r>
              <a:rPr lang="en-US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FCCeh</a:t>
            </a:r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84" y="1330029"/>
            <a:ext cx="8686800" cy="506922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4175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88"/>
            <a:ext cx="7772400" cy="70684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0417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80" y="124182"/>
            <a:ext cx="8914683" cy="6498174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76273" y="6622356"/>
            <a:ext cx="4264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Uta</a:t>
            </a:r>
            <a:r>
              <a:rPr lang="en-US" sz="1400" dirty="0" smtClean="0"/>
              <a:t> Klein, Higgs in </a:t>
            </a:r>
            <a:r>
              <a:rPr lang="en-US" sz="1400" dirty="0" err="1" smtClean="0"/>
              <a:t>ep</a:t>
            </a:r>
            <a:r>
              <a:rPr lang="en-US" sz="1400" dirty="0" smtClean="0"/>
              <a:t>, Talk at FCC Physics Week, 16.1.18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57959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5976</Words>
  <Application>Microsoft Macintosh PowerPoint</Application>
  <PresentationFormat>On-screen Show (4:3)</PresentationFormat>
  <Paragraphs>820</Paragraphs>
  <Slides>94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6" baseType="lpstr">
      <vt:lpstr>Office Theme</vt:lpstr>
      <vt:lpstr>CorelPhotoPaint.Image.10</vt:lpstr>
      <vt:lpstr>Electrons for the LHC</vt:lpstr>
      <vt:lpstr>DIS and pp at CERN some 30-40 years ago </vt:lpstr>
      <vt:lpstr>PDFs before HERA -  Gluon - xg(x,Q2)</vt:lpstr>
      <vt:lpstr>Deep Inelastic Lepton-Hadron Scattering</vt:lpstr>
      <vt:lpstr>Deep Inelastic Lepton-Hadron Scattering</vt:lpstr>
      <vt:lpstr>Pursue New Physics of Deep Inelastic Scattering </vt:lpstr>
      <vt:lpstr>.. and yet, ep is usually treated like the early Cinderella</vt:lpstr>
      <vt:lpstr>II The LHeC Conceptual Design Report</vt:lpstr>
      <vt:lpstr>title</vt:lpstr>
      <vt:lpstr>title</vt:lpstr>
      <vt:lpstr>PowerPoint Presentation</vt:lpstr>
      <vt:lpstr>PowerPoint Presentation</vt:lpstr>
      <vt:lpstr>Physics Overview - CDR</vt:lpstr>
      <vt:lpstr> Strong Coupling Constant</vt:lpstr>
      <vt:lpstr>III LHC Physics</vt:lpstr>
      <vt:lpstr>Extended Search Programme (SUSY?)</vt:lpstr>
      <vt:lpstr>IV Recent LHeC Developments (mostly) past CDR</vt:lpstr>
      <vt:lpstr>Spectroscopy</vt:lpstr>
      <vt:lpstr>PowerPoint Presentation</vt:lpstr>
      <vt:lpstr> Framework of the Development</vt:lpstr>
      <vt:lpstr>Organisation*)</vt:lpstr>
      <vt:lpstr>Luminosity for LHeC, HE-LHeC and FCC-ep</vt:lpstr>
      <vt:lpstr>Collider Luminosities vs Year (pp and ep)</vt:lpstr>
      <vt:lpstr>Location, Footprint, Use of the Electron Racetrack</vt:lpstr>
      <vt:lpstr>FCC-eh</vt:lpstr>
      <vt:lpstr>Tunnels: Triple Arc and LINACs</vt:lpstr>
      <vt:lpstr>Civil Engineering – full design made  </vt:lpstr>
      <vt:lpstr>Physics Considerations on the Choice of Ee </vt:lpstr>
      <vt:lpstr>The LHeC PDF Programme</vt:lpstr>
      <vt:lpstr>PowerPoint Presentation</vt:lpstr>
      <vt:lpstr>PowerPoint Presentation</vt:lpstr>
      <vt:lpstr>LHC Folklore: PDFs come from pp</vt:lpstr>
      <vt:lpstr>Strange Strange</vt:lpstr>
      <vt:lpstr> Strange Quark Distribution from LHeC </vt:lpstr>
      <vt:lpstr> Charm F2cc and Mass</vt:lpstr>
      <vt:lpstr>Empowering pp Discoveries</vt:lpstr>
      <vt:lpstr>High Precision for the LHC </vt:lpstr>
      <vt:lpstr>LHeC Higgs Physics</vt:lpstr>
      <vt:lpstr>title</vt:lpstr>
      <vt:lpstr>Comparison LH(e)C and CEPC</vt:lpstr>
      <vt:lpstr>title</vt:lpstr>
      <vt:lpstr>title</vt:lpstr>
      <vt:lpstr>FCCeh: Higgs SM Coupling Prospects</vt:lpstr>
      <vt:lpstr>PowerPoint Presentation</vt:lpstr>
      <vt:lpstr>FCC-eh</vt:lpstr>
      <vt:lpstr>Lots of important new papers on BSM in ep</vt:lpstr>
      <vt:lpstr> QCD - Developments and Discoveries</vt:lpstr>
      <vt:lpstr> Electron-Ion Nuclear and Particle Physics</vt:lpstr>
      <vt:lpstr>Powerful Energy Recovery Linac for Experiments</vt:lpstr>
      <vt:lpstr>Powerful ERL for Experiments</vt:lpstr>
      <vt:lpstr>title</vt:lpstr>
      <vt:lpstr>Frequency Choice</vt:lpstr>
      <vt:lpstr>PowerPoint Presentation</vt:lpstr>
      <vt:lpstr>PERLE Magnets</vt:lpstr>
      <vt:lpstr>1st 802 MHz Cavity </vt:lpstr>
      <vt:lpstr>Initial 2K Test of 802 MHz Nb Cavity. December 17</vt:lpstr>
      <vt:lpstr>Next Step:  Cryomodule</vt:lpstr>
      <vt:lpstr>title</vt:lpstr>
      <vt:lpstr>title</vt:lpstr>
      <vt:lpstr>VI Towards e for the LHC</vt:lpstr>
      <vt:lpstr>title</vt:lpstr>
      <vt:lpstr>PowerPoint Presentation</vt:lpstr>
      <vt:lpstr>H bb in LHeC Detector</vt:lpstr>
      <vt:lpstr>Dimensions and Multitudes - LHeC</vt:lpstr>
      <vt:lpstr>PowerPoint Presentation</vt:lpstr>
      <vt:lpstr>PowerPoint Presentation</vt:lpstr>
      <vt:lpstr>Installation  Study to fit into LHC  shutdown needs directed to IP2 Andrea Gaddi et al</vt:lpstr>
      <vt:lpstr>title</vt:lpstr>
      <vt:lpstr>Projected Timelines for Future ep/eA Colliders</vt:lpstr>
      <vt:lpstr>Further use of ERL in between HL and HE LHC</vt:lpstr>
      <vt:lpstr>Time Projections</vt:lpstr>
      <vt:lpstr>Pursue New Physics of Deep Inelastic Scattering </vt:lpstr>
      <vt:lpstr>Five Major Themes of Electron-Hadron Physics at the energy frontier</vt:lpstr>
      <vt:lpstr>title</vt:lpstr>
      <vt:lpstr>dis</vt:lpstr>
      <vt:lpstr>PowerPoint Presentation</vt:lpstr>
      <vt:lpstr>title</vt:lpstr>
      <vt:lpstr> Particle Physics with pp-ee-ep</vt:lpstr>
      <vt:lpstr>Three Lessons from HERA</vt:lpstr>
      <vt:lpstr>The strong coupling constant in DIS (today)</vt:lpstr>
      <vt:lpstr>on “the strategy”</vt:lpstr>
      <vt:lpstr>FCC-eh</vt:lpstr>
      <vt:lpstr> ep/A with the LHC</vt:lpstr>
      <vt:lpstr>III LHC</vt:lpstr>
      <vt:lpstr>Strange Strange</vt:lpstr>
      <vt:lpstr>Source: DC Photocathode</vt:lpstr>
      <vt:lpstr>PERLE 3 turn optics (80 MeV Arc)</vt:lpstr>
      <vt:lpstr>HOM Assessment</vt:lpstr>
      <vt:lpstr>Electrons for the LHC</vt:lpstr>
      <vt:lpstr>  High x Gluon Density Now</vt:lpstr>
      <vt:lpstr>Top Physics</vt:lpstr>
      <vt:lpstr>Electroweak Physics:  LHeC and FCCeh</vt:lpstr>
      <vt:lpstr>title</vt:lpstr>
      <vt:lpstr>PowerPoint Presentation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max klein</dc:creator>
  <cp:lastModifiedBy>max klein</cp:lastModifiedBy>
  <cp:revision>40</cp:revision>
  <dcterms:created xsi:type="dcterms:W3CDTF">2018-03-24T21:03:03Z</dcterms:created>
  <dcterms:modified xsi:type="dcterms:W3CDTF">2018-03-26T18:33:26Z</dcterms:modified>
</cp:coreProperties>
</file>