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8" r:id="rId3"/>
    <p:sldId id="277" r:id="rId4"/>
    <p:sldId id="262" r:id="rId5"/>
    <p:sldId id="263" r:id="rId6"/>
    <p:sldId id="279" r:id="rId7"/>
    <p:sldId id="273" r:id="rId8"/>
    <p:sldId id="274" r:id="rId9"/>
    <p:sldId id="278" r:id="rId10"/>
    <p:sldId id="269" r:id="rId11"/>
    <p:sldId id="271" r:id="rId12"/>
    <p:sldId id="257" r:id="rId13"/>
    <p:sldId id="258" r:id="rId14"/>
    <p:sldId id="260" r:id="rId15"/>
    <p:sldId id="259" r:id="rId16"/>
    <p:sldId id="266" r:id="rId17"/>
    <p:sldId id="267" r:id="rId18"/>
    <p:sldId id="270" r:id="rId19"/>
    <p:sldId id="264" r:id="rId20"/>
    <p:sldId id="286" r:id="rId21"/>
    <p:sldId id="284" r:id="rId22"/>
    <p:sldId id="276" r:id="rId23"/>
    <p:sldId id="265" r:id="rId24"/>
    <p:sldId id="275" r:id="rId25"/>
    <p:sldId id="285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34"/>
    <a:srgbClr val="C15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6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1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5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3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5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20E5-4D06-2548-9E9E-4804BB8558FF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A8E8-A662-BC45-90D1-C2B5EB533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1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6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lhec" TargetMode="External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4248"/>
            <a:ext cx="7772400" cy="77755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W+Z Physics with ATLAS and CMS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4" name="Picture 3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33" y="3523210"/>
            <a:ext cx="1740929" cy="43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9977" y="286627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 Max Klein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6163" y="6057124"/>
            <a:ext cx="6521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Workshop on PDF and Standard Candles at the LHC - Karlsruhe, 19.3.2012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46" y="4080220"/>
            <a:ext cx="902654" cy="1442704"/>
          </a:xfrm>
          <a:prstGeom prst="rect">
            <a:avLst/>
          </a:prstGeom>
        </p:spPr>
      </p:pic>
      <p:pic>
        <p:nvPicPr>
          <p:cNvPr id="8" name="Picture 14" descr="CMS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4080220"/>
            <a:ext cx="1222697" cy="11262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0033" y="1917700"/>
            <a:ext cx="280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Recent PDF Related Results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90314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62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   Integrated W-Z Cross Sections</a:t>
            </a:r>
            <a:r>
              <a:rPr lang="en-US" sz="1400" dirty="0" smtClean="0">
                <a:latin typeface="Baskerville"/>
                <a:cs typeface="Baskerville"/>
              </a:rPr>
              <a:t> (in </a:t>
            </a:r>
            <a:r>
              <a:rPr lang="en-US" sz="1400" dirty="0" err="1" smtClean="0">
                <a:latin typeface="Baskerville"/>
                <a:cs typeface="Baskerville"/>
              </a:rPr>
              <a:t>fiducial</a:t>
            </a:r>
            <a:r>
              <a:rPr lang="en-US" sz="1400" dirty="0" smtClean="0">
                <a:latin typeface="Baskerville"/>
                <a:cs typeface="Baskerville"/>
              </a:rPr>
              <a:t> regions)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998" y="5118100"/>
            <a:ext cx="6700439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Measurement uncertainty </a:t>
            </a:r>
            <a:r>
              <a:rPr lang="en-US" sz="1600" dirty="0" err="1" smtClean="0">
                <a:latin typeface="Baskerville"/>
                <a:cs typeface="Baskerville"/>
              </a:rPr>
              <a:t>vs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σ</a:t>
            </a:r>
            <a:r>
              <a:rPr lang="en-US" sz="1600" baseline="30000" dirty="0" err="1" smtClean="0">
                <a:latin typeface="Baskerville"/>
                <a:cs typeface="Baskerville"/>
              </a:rPr>
              <a:t>tot</a:t>
            </a:r>
            <a:r>
              <a:rPr lang="en-US" sz="1600" dirty="0" smtClean="0">
                <a:latin typeface="Baskerville"/>
                <a:cs typeface="Baskerville"/>
              </a:rPr>
              <a:t> reduced as </a:t>
            </a:r>
            <a:r>
              <a:rPr lang="en-US" sz="1600" dirty="0" err="1" smtClean="0">
                <a:latin typeface="Baskerville"/>
                <a:cs typeface="Baskerville"/>
              </a:rPr>
              <a:t>acc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smtClean="0">
                <a:latin typeface="Baskerville"/>
                <a:cs typeface="Baskerville"/>
              </a:rPr>
              <a:t>(thy) error becomes negligible.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Theory errors taken as 68% for ellipse. PDF uncertainties only, which are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defined differently by fit groups. Comparison to NNLO appropriate (and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possible with PDFs and FEWZ+DYNNLO). Reduces scale uncertainty effect</a:t>
            </a:r>
            <a:r>
              <a:rPr lang="en-US" sz="1600" dirty="0" smtClean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3580"/>
            <a:ext cx="7772400" cy="3679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740" y="6561667"/>
            <a:ext cx="3056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Cf</a:t>
            </a:r>
            <a:r>
              <a:rPr lang="en-US" sz="1200" dirty="0" smtClean="0"/>
              <a:t> also  NNPDF NNLO paper (arXiv:1107.2652)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14469" y="6407778"/>
            <a:ext cx="2685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arXiv:1109:5141 </a:t>
            </a:r>
            <a:r>
              <a:rPr lang="en-US" sz="1400" dirty="0" smtClean="0">
                <a:sym typeface="Wingdings"/>
              </a:rPr>
              <a:t> PRD to appear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48" y="924248"/>
            <a:ext cx="2546349" cy="43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11" y="923129"/>
            <a:ext cx="1953940" cy="439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56734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62"/>
            <a:ext cx="7772400" cy="53812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 Charge Asymmetry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08040"/>
            <a:ext cx="3677309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Electron and </a:t>
            </a:r>
            <a:r>
              <a:rPr lang="en-US" sz="1600" dirty="0" err="1" smtClean="0">
                <a:latin typeface="Baskerville"/>
                <a:cs typeface="Baskerville"/>
              </a:rPr>
              <a:t>muon</a:t>
            </a:r>
            <a:r>
              <a:rPr lang="en-US" sz="1600" dirty="0" smtClean="0">
                <a:latin typeface="Baskerville"/>
                <a:cs typeface="Baskerville"/>
              </a:rPr>
              <a:t> information combined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Less information than in separate cross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sections and their correlations. Theory </a:t>
            </a:r>
          </a:p>
          <a:p>
            <a:r>
              <a:rPr lang="en-US" sz="1600" dirty="0">
                <a:latin typeface="Baskerville"/>
                <a:cs typeface="Baskerville"/>
              </a:rPr>
              <a:t>c</a:t>
            </a:r>
            <a:r>
              <a:rPr lang="en-US" sz="1600" dirty="0" smtClean="0">
                <a:latin typeface="Baskerville"/>
                <a:cs typeface="Baskerville"/>
              </a:rPr>
              <a:t>alculated to NNLO.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0" y="912285"/>
            <a:ext cx="4298829" cy="4061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0115" y="6376775"/>
            <a:ext cx="1930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arXiv:1109:5141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60" y="2095500"/>
            <a:ext cx="3935604" cy="3086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3395" y="1573768"/>
            <a:ext cx="3346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Baskerville"/>
                <a:cs typeface="Baskerville"/>
              </a:rPr>
              <a:t>C</a:t>
            </a:r>
            <a:r>
              <a:rPr lang="en-US" sz="1600" b="1" dirty="0" smtClean="0">
                <a:latin typeface="Baskerville"/>
                <a:cs typeface="Baskerville"/>
              </a:rPr>
              <a:t>MS</a:t>
            </a:r>
            <a:r>
              <a:rPr lang="en-US" sz="1600" dirty="0" smtClean="0">
                <a:latin typeface="Baskerville"/>
                <a:cs typeface="Baskerville"/>
              </a:rPr>
              <a:t>: New result  2011 (electron)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5300" y="6099333"/>
            <a:ext cx="2557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CMS PAS SMP-12-001 [7.3.2012]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56006" y="5190967"/>
            <a:ext cx="33479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MSTW08 has too many negative </a:t>
            </a:r>
            <a:r>
              <a:rPr lang="en-US" sz="1600" dirty="0" err="1" smtClean="0">
                <a:latin typeface="Baskerville"/>
                <a:cs typeface="Baskerville"/>
              </a:rPr>
              <a:t>Ws</a:t>
            </a:r>
            <a:r>
              <a:rPr lang="en-US" sz="1600" dirty="0" smtClean="0">
                <a:latin typeface="Baskerville"/>
                <a:cs typeface="Baskerville"/>
              </a:rPr>
              <a:t>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Common trend in ATLAS + CMS 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227" y="947250"/>
            <a:ext cx="4114137" cy="521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97045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7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Strange Quark Density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0" y="1379831"/>
            <a:ext cx="5460489" cy="4403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475198"/>
            <a:ext cx="701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Baskerville"/>
                <a:cs typeface="Baskerville"/>
              </a:rPr>
              <a:t>G.Watt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5060" y="1587164"/>
            <a:ext cx="31617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SU</a:t>
            </a:r>
            <a:r>
              <a:rPr lang="en-US" baseline="-25000" dirty="0" smtClean="0">
                <a:latin typeface="Baskerville"/>
                <a:cs typeface="Baskerville"/>
              </a:rPr>
              <a:t>3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 smtClean="0">
                <a:latin typeface="Baskerville"/>
                <a:cs typeface="Baskerville"/>
              </a:rPr>
              <a:t>Flavour</a:t>
            </a:r>
            <a:r>
              <a:rPr lang="en-US" dirty="0" smtClean="0">
                <a:latin typeface="Baskerville"/>
                <a:cs typeface="Baskerville"/>
              </a:rPr>
              <a:t>: s = u = d ?</a:t>
            </a:r>
          </a:p>
          <a:p>
            <a:endParaRPr lang="en-US" dirty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M</a:t>
            </a:r>
            <a:r>
              <a:rPr lang="en-US" baseline="-25000" dirty="0" err="1" smtClean="0">
                <a:latin typeface="Baskerville"/>
                <a:cs typeface="Baskerville"/>
              </a:rPr>
              <a:t>p</a:t>
            </a:r>
            <a:r>
              <a:rPr lang="en-US" baseline="-25000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 &gt;&gt;  </a:t>
            </a:r>
            <a:r>
              <a:rPr lang="en-US" dirty="0" err="1" smtClean="0">
                <a:latin typeface="Baskerville"/>
                <a:cs typeface="Baskerville"/>
              </a:rPr>
              <a:t>M</a:t>
            </a:r>
            <a:r>
              <a:rPr lang="en-US" baseline="-25000" dirty="0" err="1" smtClean="0">
                <a:latin typeface="Baskerville"/>
                <a:cs typeface="Baskerville"/>
              </a:rPr>
              <a:t>s</a:t>
            </a:r>
            <a:r>
              <a:rPr lang="en-US" baseline="-25000" dirty="0" smtClean="0">
                <a:latin typeface="Baskerville"/>
                <a:cs typeface="Baskerville"/>
              </a:rPr>
              <a:t>  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&gt;&gt; </a:t>
            </a:r>
            <a:r>
              <a:rPr lang="en-US" dirty="0" err="1" smtClean="0">
                <a:latin typeface="Baskerville"/>
                <a:cs typeface="Baskerville"/>
              </a:rPr>
              <a:t>M</a:t>
            </a:r>
            <a:r>
              <a:rPr lang="en-US" baseline="-25000" dirty="0" err="1" smtClean="0">
                <a:latin typeface="Baskerville"/>
                <a:cs typeface="Baskerville"/>
              </a:rPr>
              <a:t>u,d</a:t>
            </a:r>
            <a:endParaRPr lang="en-US" dirty="0" smtClean="0">
              <a:latin typeface="Baskerville"/>
              <a:cs typeface="Baskerville"/>
            </a:endParaRPr>
          </a:p>
          <a:p>
            <a:endParaRPr lang="en-US" dirty="0">
              <a:latin typeface="Baskerville"/>
              <a:cs typeface="Baskerville"/>
            </a:endParaRPr>
          </a:p>
          <a:p>
            <a:r>
              <a:rPr lang="en-US" dirty="0" err="1" smtClean="0">
                <a:latin typeface="Baskerville"/>
                <a:cs typeface="Baskerville"/>
              </a:rPr>
              <a:t>NuTeV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di-</a:t>
            </a:r>
            <a:r>
              <a:rPr lang="en-US" dirty="0" err="1" smtClean="0">
                <a:latin typeface="Baskerville"/>
                <a:cs typeface="Baskerville"/>
              </a:rPr>
              <a:t>muon</a:t>
            </a:r>
            <a:r>
              <a:rPr lang="en-US" dirty="0" smtClean="0">
                <a:latin typeface="Baskerville"/>
                <a:cs typeface="Baskerville"/>
              </a:rPr>
              <a:t> data: </a:t>
            </a:r>
          </a:p>
          <a:p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    small s, nuclear corrections</a:t>
            </a:r>
          </a:p>
          <a:p>
            <a:endParaRPr lang="en-US" dirty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HERMES: N(K): s large</a:t>
            </a:r>
          </a:p>
          <a:p>
            <a:endParaRPr lang="en-US" dirty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H1,ZEUS: weak sensitivity</a:t>
            </a:r>
          </a:p>
          <a:p>
            <a:r>
              <a:rPr lang="en-US" dirty="0" smtClean="0">
                <a:latin typeface="Baskerville"/>
                <a:cs typeface="Baskerville"/>
              </a:rPr>
              <a:t>through Charged Currents</a:t>
            </a:r>
          </a:p>
          <a:p>
            <a:endParaRPr lang="en-US" dirty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Important for Sea Composition,</a:t>
            </a:r>
          </a:p>
          <a:p>
            <a:r>
              <a:rPr lang="en-US" dirty="0" smtClean="0">
                <a:latin typeface="Baskerville"/>
                <a:cs typeface="Baskerville"/>
              </a:rPr>
              <a:t>W Boson Mass, QCD.. 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656" y="3575954"/>
            <a:ext cx="90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A6A6A6"/>
                </a:solidFill>
                <a:latin typeface="Baskerville"/>
                <a:cs typeface="Baskerville"/>
              </a:rPr>
              <a:t>νN</a:t>
            </a:r>
            <a:r>
              <a:rPr lang="en-US" dirty="0" err="1" smtClean="0">
                <a:solidFill>
                  <a:srgbClr val="A6A6A6"/>
                </a:solidFill>
                <a:latin typeface="Baskerville"/>
                <a:cs typeface="Baskerville"/>
                <a:sym typeface="Wingdings"/>
              </a:rPr>
              <a:t>c</a:t>
            </a:r>
            <a:r>
              <a:rPr lang="en-US" dirty="0" smtClean="0">
                <a:solidFill>
                  <a:srgbClr val="A6A6A6"/>
                </a:solidFill>
                <a:latin typeface="Baskerville"/>
                <a:cs typeface="Baskerville"/>
                <a:sym typeface="Wingdings"/>
              </a:rPr>
              <a:t>..</a:t>
            </a:r>
            <a:endParaRPr lang="en-US" dirty="0">
              <a:solidFill>
                <a:srgbClr val="A6A6A6"/>
              </a:solidFill>
              <a:latin typeface="Baskerville"/>
              <a:cs typeface="Baskerville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8600" y="4051300"/>
            <a:ext cx="12700" cy="406400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73400" y="5475198"/>
            <a:ext cx="0" cy="417602"/>
          </a:xfrm>
          <a:prstGeom prst="straightConnector1">
            <a:avLst/>
          </a:prstGeom>
          <a:ln w="15875">
            <a:solidFill>
              <a:schemeClr val="bg1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25700" y="5949434"/>
            <a:ext cx="180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</a:rPr>
              <a:t>W,Z at √s=7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</a:rPr>
              <a:t>TeV</a:t>
            </a:r>
            <a:endParaRPr lang="en-US" dirty="0">
              <a:solidFill>
                <a:schemeClr val="bg1">
                  <a:lumMod val="65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48226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9255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WZ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17" y="380186"/>
            <a:ext cx="8187662" cy="8300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1375371"/>
            <a:ext cx="3480941" cy="5016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Joint QCD Analysis of recent ATLAS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W,Z differential cross section data and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of HERA I inclusive NC,CC DIS data.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HERAPDF1.0 </a:t>
            </a:r>
            <a:r>
              <a:rPr lang="en-US" sz="1600" dirty="0" err="1" smtClean="0">
                <a:latin typeface="Baskerville"/>
                <a:cs typeface="Baskerville"/>
              </a:rPr>
              <a:t>Ansatz</a:t>
            </a:r>
            <a:r>
              <a:rPr lang="en-US" sz="1600" dirty="0" smtClean="0">
                <a:latin typeface="Baskerville"/>
                <a:cs typeface="Baskerville"/>
              </a:rPr>
              <a:t> [</a:t>
            </a:r>
            <a:r>
              <a:rPr lang="en-US" sz="1600" dirty="0" err="1">
                <a:latin typeface="Baskerville"/>
                <a:cs typeface="Baskerville"/>
              </a:rPr>
              <a:t>S</a:t>
            </a:r>
            <a:r>
              <a:rPr lang="en-US" sz="1600" dirty="0" err="1" smtClean="0">
                <a:latin typeface="Baskerville"/>
                <a:cs typeface="Baskerville"/>
              </a:rPr>
              <a:t>.Glazov’s</a:t>
            </a:r>
            <a:r>
              <a:rPr lang="en-US" sz="1600" dirty="0" smtClean="0">
                <a:latin typeface="Baskerville"/>
                <a:cs typeface="Baskerville"/>
              </a:rPr>
              <a:t> talk]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NNLO. K-factors, HERAFITTER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RT VFNS Scheme. 13 parameters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After χ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 minimization. Fixed strange: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Lucida Grande"/>
              <a:ea typeface="Lucida Grande"/>
              <a:cs typeface="Lucida Grande"/>
            </a:endParaRPr>
          </a:p>
          <a:p>
            <a:r>
              <a:rPr lang="en-US" sz="1600" i="1" dirty="0" err="1" smtClean="0">
                <a:latin typeface="Baskerville"/>
                <a:ea typeface="Lucida Grande"/>
                <a:cs typeface="Baskerville"/>
              </a:rPr>
              <a:t>epWZ</a:t>
            </a:r>
            <a:r>
              <a:rPr lang="en-US" sz="1600" i="1" dirty="0" smtClean="0">
                <a:latin typeface="Baskerville"/>
                <a:ea typeface="Lucida Grande"/>
                <a:cs typeface="Baskerville"/>
              </a:rPr>
              <a:t> fixed s </a:t>
            </a:r>
            <a:r>
              <a:rPr lang="en-US" sz="1600" dirty="0" smtClean="0">
                <a:latin typeface="Baskerville"/>
                <a:ea typeface="Lucida Grande"/>
                <a:cs typeface="Baskerville"/>
              </a:rPr>
              <a:t>(</a:t>
            </a:r>
            <a:r>
              <a:rPr lang="en-US" sz="1600" dirty="0" err="1" smtClean="0">
                <a:latin typeface="Baskerville"/>
                <a:ea typeface="Lucida Grande"/>
                <a:cs typeface="Baskerville"/>
              </a:rPr>
              <a:t>r</a:t>
            </a:r>
            <a:r>
              <a:rPr lang="en-US" sz="1600" baseline="-25000" dirty="0" err="1" smtClean="0">
                <a:latin typeface="Baskerville"/>
                <a:ea typeface="Lucida Grande"/>
                <a:cs typeface="Baskerville"/>
              </a:rPr>
              <a:t>s</a:t>
            </a:r>
            <a:r>
              <a:rPr lang="en-US" sz="1600" dirty="0" smtClean="0">
                <a:latin typeface="Baskerville"/>
                <a:ea typeface="Lucida Grande"/>
                <a:cs typeface="Baskerville"/>
              </a:rPr>
              <a:t>=0.5):</a:t>
            </a:r>
            <a:endParaRPr lang="en-US" sz="1600" dirty="0">
              <a:latin typeface="Baskerville"/>
              <a:ea typeface="Lucida Grande"/>
              <a:cs typeface="Baskerville"/>
            </a:endParaRPr>
          </a:p>
          <a:p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 =546.1/567  (HERA)</a:t>
            </a:r>
          </a:p>
          <a:p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=44.5/30 (ATLAS)</a:t>
            </a:r>
            <a:endParaRPr lang="en-US" sz="1600" dirty="0">
              <a:latin typeface="Baskerville"/>
              <a:cs typeface="Baskerville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995119"/>
              </p:ext>
            </p:extLst>
          </p:nvPr>
        </p:nvGraphicFramePr>
        <p:xfrm>
          <a:off x="730250" y="3451225"/>
          <a:ext cx="2614613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1739900" imgH="1371600" progId="Equation.3">
                  <p:embed/>
                </p:oleObj>
              </mc:Choice>
              <mc:Fallback>
                <p:oleObj name="Equation" r:id="rId4" imgW="1739900" imgH="1371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451225"/>
                        <a:ext cx="2614613" cy="206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7500" y="1591271"/>
            <a:ext cx="2774067" cy="4555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Free strange quark distribution: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err="1" smtClean="0">
                <a:latin typeface="Baskerville"/>
                <a:cs typeface="Baskerville"/>
              </a:rPr>
              <a:t>xs</a:t>
            </a:r>
            <a:r>
              <a:rPr lang="en-US" sz="1600" dirty="0" smtClean="0">
                <a:latin typeface="Baskerville"/>
                <a:cs typeface="Baskerville"/>
              </a:rPr>
              <a:t>(x)=A</a:t>
            </a:r>
            <a:r>
              <a:rPr lang="en-US" sz="1600" baseline="-25000" dirty="0" smtClean="0">
                <a:latin typeface="Baskerville"/>
                <a:cs typeface="Baskerville"/>
              </a:rPr>
              <a:t>s </a:t>
            </a:r>
            <a:r>
              <a:rPr lang="en-US" sz="1600" dirty="0" err="1" smtClean="0">
                <a:latin typeface="Baskerville"/>
                <a:cs typeface="Baskerville"/>
              </a:rPr>
              <a:t>x</a:t>
            </a:r>
            <a:r>
              <a:rPr lang="en-US" sz="1600" baseline="30000" dirty="0" err="1" smtClean="0">
                <a:latin typeface="Baskerville"/>
                <a:cs typeface="Baskerville"/>
              </a:rPr>
              <a:t>Bs</a:t>
            </a:r>
            <a:r>
              <a:rPr lang="en-US" sz="1600" baseline="30000" dirty="0" smtClean="0">
                <a:latin typeface="Baskerville"/>
                <a:cs typeface="Baskerville"/>
              </a:rPr>
              <a:t> </a:t>
            </a:r>
            <a:r>
              <a:rPr lang="en-US" sz="1600" dirty="0" smtClean="0">
                <a:latin typeface="Baskerville"/>
                <a:cs typeface="Baskerville"/>
              </a:rPr>
              <a:t>(1-x)</a:t>
            </a:r>
            <a:r>
              <a:rPr lang="en-US" sz="1600" baseline="30000" dirty="0" smtClean="0">
                <a:latin typeface="Baskerville"/>
                <a:cs typeface="Baskerville"/>
              </a:rPr>
              <a:t>Cs</a:t>
            </a: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fix </a:t>
            </a:r>
            <a:r>
              <a:rPr lang="en-US" sz="1600" dirty="0" err="1" smtClean="0">
                <a:latin typeface="Baskerville"/>
                <a:cs typeface="Baskerville"/>
              </a:rPr>
              <a:t>B</a:t>
            </a:r>
            <a:r>
              <a:rPr lang="en-US" sz="1600" baseline="-25000" dirty="0" err="1" smtClean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>
                <a:latin typeface="Baskerville"/>
                <a:cs typeface="Baskerville"/>
              </a:rPr>
              <a:t>=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B</a:t>
            </a:r>
            <a:r>
              <a:rPr lang="en-US" sz="1600" baseline="-25000" dirty="0" err="1" smtClean="0">
                <a:latin typeface="Baskerville"/>
                <a:cs typeface="Baskerville"/>
              </a:rPr>
              <a:t>dbar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15 parameters:    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i="1" dirty="0" err="1" smtClean="0">
                <a:latin typeface="Baskerville"/>
                <a:cs typeface="Baskerville"/>
              </a:rPr>
              <a:t>epWZ</a:t>
            </a:r>
            <a:r>
              <a:rPr lang="en-US" sz="1600" i="1" dirty="0" smtClean="0">
                <a:latin typeface="Baskerville"/>
                <a:cs typeface="Baskerville"/>
              </a:rPr>
              <a:t> free s</a:t>
            </a:r>
          </a:p>
          <a:p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 =538.4/565  (HERA)</a:t>
            </a:r>
          </a:p>
          <a:p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χ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=33.9/30 (ATLAS)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Q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=Q</a:t>
            </a:r>
            <a:r>
              <a:rPr lang="en-US" sz="1600" baseline="-25000" dirty="0" smtClean="0">
                <a:latin typeface="Baskerville"/>
                <a:cs typeface="Baskerville"/>
              </a:rPr>
              <a:t>0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=1.9 GeV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, x=0.023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392130"/>
            <a:ext cx="1890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*</a:t>
            </a:r>
            <a:r>
              <a:rPr lang="en-US" sz="1200" dirty="0" smtClean="0"/>
              <a:t>) submitted to </a:t>
            </a:r>
            <a:r>
              <a:rPr lang="en-US" sz="1200" dirty="0" err="1" smtClean="0"/>
              <a:t>arXiv</a:t>
            </a:r>
            <a:r>
              <a:rPr lang="en-US" sz="1200" dirty="0" smtClean="0"/>
              <a:t> today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950682"/>
            <a:ext cx="4924079" cy="357918"/>
          </a:xfrm>
          <a:prstGeom prst="rect">
            <a:avLst/>
          </a:prstGeom>
          <a:ln w="25400">
            <a:solidFill>
              <a:srgbClr val="008000">
                <a:alpha val="55000"/>
              </a:srgb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85800" y="5511800"/>
            <a:ext cx="2146300" cy="880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7500" y="3810000"/>
            <a:ext cx="2146300" cy="850900"/>
          </a:xfrm>
          <a:prstGeom prst="rect">
            <a:avLst/>
          </a:prstGeom>
          <a:noFill/>
          <a:ln w="25400">
            <a:solidFill>
              <a:srgbClr val="008000">
                <a:alpha val="54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6930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089" y="89997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</a:t>
            </a:r>
            <a:r>
              <a:rPr lang="en-US" sz="3200" baseline="30000" dirty="0" smtClean="0">
                <a:latin typeface="Baskerville"/>
                <a:cs typeface="Baskerville"/>
              </a:rPr>
              <a:t>±</a:t>
            </a:r>
            <a:r>
              <a:rPr lang="en-US" sz="3200" dirty="0" smtClean="0">
                <a:latin typeface="Baskerville"/>
                <a:cs typeface="Baskerville"/>
              </a:rPr>
              <a:t> </a:t>
            </a:r>
            <a:r>
              <a:rPr lang="en-US" sz="3200" dirty="0" err="1" smtClean="0">
                <a:latin typeface="Baskerville"/>
                <a:cs typeface="Baskerville"/>
              </a:rPr>
              <a:t>Pseudorapidity</a:t>
            </a:r>
            <a:r>
              <a:rPr lang="en-US" sz="3200" dirty="0" smtClean="0">
                <a:latin typeface="Baskerville"/>
                <a:cs typeface="Baskerville"/>
              </a:rPr>
              <a:t> Cross Sections</a:t>
            </a:r>
            <a:endParaRPr lang="en-US" sz="3200" baseline="30000" dirty="0">
              <a:latin typeface="Baskerville"/>
              <a:cs typeface="Baskerville"/>
            </a:endParaRPr>
          </a:p>
        </p:txBody>
      </p:sp>
      <p:pic>
        <p:nvPicPr>
          <p:cNvPr id="6" name="Picture 5" descr="wm_DataFit_TheoryRatioUnshif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3644" y="1629145"/>
            <a:ext cx="4037638" cy="4208347"/>
          </a:xfrm>
          <a:prstGeom prst="rect">
            <a:avLst/>
          </a:prstGeom>
        </p:spPr>
      </p:pic>
      <p:pic>
        <p:nvPicPr>
          <p:cNvPr id="3" name="Picture 2" descr="wp_DataFit_TheoryRatioUnshift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476" y="1630991"/>
            <a:ext cx="3950305" cy="4117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589" y="6391681"/>
            <a:ext cx="6396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Baskerville"/>
              </a:rPr>
              <a:t>Data from ATLAS W,Z inclusive cross section paper arXiv:1109.5141, PRD to appear</a:t>
            </a:r>
            <a:endParaRPr lang="en-US" sz="1400" dirty="0"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4465" y="5752138"/>
            <a:ext cx="689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W distributions remain unaltered, small effect at large </a:t>
            </a:r>
            <a:r>
              <a:rPr lang="en-US" dirty="0" err="1" smtClean="0">
                <a:latin typeface="Baskerville"/>
                <a:cs typeface="Baskerville"/>
              </a:rPr>
              <a:t>pseudorapidities</a:t>
            </a:r>
            <a:r>
              <a:rPr lang="en-US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54005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955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Z Rapidity Cross Section and </a:t>
            </a:r>
            <a:r>
              <a:rPr lang="en-US" sz="3200" dirty="0" err="1" smtClean="0">
                <a:latin typeface="Baskerville"/>
                <a:cs typeface="Baskerville"/>
              </a:rPr>
              <a:t>r</a:t>
            </a:r>
            <a:r>
              <a:rPr lang="en-US" sz="3200" baseline="-25000" dirty="0" err="1" smtClean="0">
                <a:latin typeface="Baskerville"/>
                <a:cs typeface="Baskerville"/>
              </a:rPr>
              <a:t>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 descr="z_DataFit_TheoryRatioUnshif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854" y="1490469"/>
            <a:ext cx="3460494" cy="3606802"/>
          </a:xfrm>
          <a:prstGeom prst="rect">
            <a:avLst/>
          </a:prstGeom>
        </p:spPr>
      </p:pic>
      <p:pic>
        <p:nvPicPr>
          <p:cNvPr id="4" name="Picture 3" descr="r_s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7714" y="3071735"/>
            <a:ext cx="2277536" cy="4985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334000"/>
            <a:ext cx="2536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Small but notable change</a:t>
            </a:r>
          </a:p>
          <a:p>
            <a:r>
              <a:rPr lang="en-US" dirty="0">
                <a:latin typeface="Baskerville"/>
                <a:cs typeface="Baskerville"/>
              </a:rPr>
              <a:t>o</a:t>
            </a:r>
            <a:r>
              <a:rPr lang="en-US" dirty="0" smtClean="0">
                <a:latin typeface="Baskerville"/>
                <a:cs typeface="Baskerville"/>
              </a:rPr>
              <a:t>f </a:t>
            </a:r>
            <a:r>
              <a:rPr lang="en-US" dirty="0" err="1" smtClean="0">
                <a:latin typeface="Baskerville"/>
                <a:cs typeface="Baskerville"/>
              </a:rPr>
              <a:t>y</a:t>
            </a:r>
            <a:r>
              <a:rPr lang="en-US" baseline="-25000" dirty="0" err="1" smtClean="0">
                <a:latin typeface="Baskerville"/>
                <a:cs typeface="Baskerville"/>
              </a:rPr>
              <a:t>Z</a:t>
            </a:r>
            <a:r>
              <a:rPr lang="en-US" dirty="0" smtClean="0">
                <a:latin typeface="Baskerville"/>
                <a:cs typeface="Baskerville"/>
              </a:rPr>
              <a:t> distribution related</a:t>
            </a:r>
          </a:p>
          <a:p>
            <a:r>
              <a:rPr lang="en-US" dirty="0" smtClean="0">
                <a:latin typeface="Baskerville"/>
                <a:cs typeface="Baskerville"/>
              </a:rPr>
              <a:t>to changing </a:t>
            </a:r>
            <a:r>
              <a:rPr lang="en-US" dirty="0" err="1" smtClean="0">
                <a:latin typeface="Baskerville"/>
                <a:cs typeface="Baskerville"/>
              </a:rPr>
              <a:t>r</a:t>
            </a:r>
            <a:r>
              <a:rPr lang="en-US" baseline="-25000" dirty="0" err="1" smtClean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 from 0.5 </a:t>
            </a:r>
          </a:p>
          <a:p>
            <a:r>
              <a:rPr lang="en-US" dirty="0" smtClean="0">
                <a:latin typeface="Baskerville"/>
                <a:cs typeface="Baskerville"/>
              </a:rPr>
              <a:t>(fixed) to 1 (from fit).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00" y="1563623"/>
            <a:ext cx="45320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Cross Checks of Observation: 1.00±0.20 </a:t>
            </a:r>
            <a:r>
              <a:rPr lang="en-US" sz="1400" dirty="0" smtClean="0">
                <a:latin typeface="Baskerville"/>
                <a:cs typeface="Baskerville"/>
              </a:rPr>
              <a:t>(</a:t>
            </a:r>
            <a:r>
              <a:rPr lang="en-US" sz="1400" dirty="0" err="1" smtClean="0">
                <a:latin typeface="Baskerville"/>
                <a:cs typeface="Baskerville"/>
              </a:rPr>
              <a:t>exp</a:t>
            </a:r>
            <a:r>
              <a:rPr lang="en-US" sz="1400" dirty="0" smtClean="0">
                <a:latin typeface="Baskerville"/>
                <a:cs typeface="Baskerville"/>
              </a:rPr>
              <a:t>)</a:t>
            </a:r>
          </a:p>
          <a:p>
            <a:endParaRPr lang="en-US" dirty="0">
              <a:latin typeface="Baskerville"/>
              <a:cs typeface="Baskerville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askerville"/>
                <a:cs typeface="Baskerville"/>
              </a:rPr>
              <a:t>0.97 ± 0.26 if systematic errors cannot float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askerville"/>
                <a:cs typeface="Baskerville"/>
              </a:rPr>
              <a:t>1.03 ± 0.19 in NLO analysis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askerville"/>
                <a:cs typeface="Baskerville"/>
              </a:rPr>
              <a:t>1.05 ± 0.19 if </a:t>
            </a:r>
            <a:r>
              <a:rPr lang="en-US" dirty="0" err="1" smtClean="0">
                <a:latin typeface="Baskerville"/>
                <a:cs typeface="Baskerville"/>
              </a:rPr>
              <a:t>c,b</a:t>
            </a:r>
            <a:r>
              <a:rPr lang="en-US" dirty="0" smtClean="0">
                <a:latin typeface="Baskerville"/>
                <a:cs typeface="Baskerville"/>
              </a:rPr>
              <a:t> are treated as massless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askerville"/>
                <a:cs typeface="Baskerville"/>
              </a:rPr>
              <a:t>0.96 ± 0.25 if </a:t>
            </a:r>
            <a:r>
              <a:rPr lang="en-US" dirty="0" err="1" smtClean="0">
                <a:latin typeface="Baskerville"/>
                <a:cs typeface="Baskerville"/>
              </a:rPr>
              <a:t>ubar.ne.dbar</a:t>
            </a:r>
            <a:endParaRPr lang="en-US" dirty="0" smtClean="0">
              <a:latin typeface="Baskerville"/>
              <a:cs typeface="Baskerville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askerville"/>
                <a:cs typeface="Baskerville"/>
              </a:rPr>
              <a:t>0.92 ± 0.31 using </a:t>
            </a:r>
            <a:r>
              <a:rPr lang="en-US" dirty="0" err="1" smtClean="0">
                <a:latin typeface="Baskerville"/>
                <a:cs typeface="Baskerville"/>
              </a:rPr>
              <a:t>σ</a:t>
            </a:r>
            <a:r>
              <a:rPr lang="en-US" dirty="0" smtClean="0">
                <a:latin typeface="Baskerville"/>
                <a:cs typeface="Baskerville"/>
              </a:rPr>
              <a:t>(Z) and A</a:t>
            </a:r>
            <a:r>
              <a:rPr lang="en-US" baseline="-25000" dirty="0" smtClean="0">
                <a:latin typeface="Baskerville"/>
                <a:cs typeface="Baskerville"/>
              </a:rPr>
              <a:t>W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askerville"/>
                <a:cs typeface="Baskerville"/>
              </a:rPr>
              <a:t>0.66 ± 0.29 using </a:t>
            </a:r>
            <a:r>
              <a:rPr lang="en-US" dirty="0" err="1">
                <a:latin typeface="Baskerville"/>
                <a:cs typeface="Baskerville"/>
              </a:rPr>
              <a:t>σ</a:t>
            </a:r>
            <a:r>
              <a:rPr lang="en-US" dirty="0">
                <a:latin typeface="Baskerville"/>
                <a:cs typeface="Baskerville"/>
              </a:rPr>
              <a:t>(Z) and </a:t>
            </a:r>
            <a:r>
              <a:rPr lang="en-US" dirty="0" smtClean="0">
                <a:latin typeface="Baskerville"/>
                <a:cs typeface="Baskerville"/>
              </a:rPr>
              <a:t>A</a:t>
            </a:r>
            <a:r>
              <a:rPr lang="en-US" baseline="-25000" dirty="0" smtClean="0">
                <a:latin typeface="Baskerville"/>
                <a:cs typeface="Baskerville"/>
              </a:rPr>
              <a:t>W </a:t>
            </a:r>
            <a:r>
              <a:rPr lang="en-US" dirty="0" smtClean="0">
                <a:latin typeface="Baskerville"/>
                <a:cs typeface="Baskerville"/>
              </a:rPr>
              <a:t>from</a:t>
            </a:r>
            <a:r>
              <a:rPr lang="en-US" baseline="-25000" dirty="0" smtClean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CDF</a:t>
            </a:r>
          </a:p>
          <a:p>
            <a:endParaRPr lang="en-US" baseline="-250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0700" y="4056613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askerville"/>
                <a:cs typeface="Baskerville"/>
              </a:rPr>
              <a:t>Consistent result: </a:t>
            </a:r>
            <a:r>
              <a:rPr lang="en-US" b="1" dirty="0" err="1" smtClean="0">
                <a:latin typeface="Baskerville"/>
                <a:cs typeface="Baskerville"/>
              </a:rPr>
              <a:t>r</a:t>
            </a:r>
            <a:r>
              <a:rPr lang="en-US" b="1" baseline="-25000" dirty="0" err="1" smtClean="0">
                <a:latin typeface="Baskerville"/>
                <a:cs typeface="Baskerville"/>
              </a:rPr>
              <a:t>s</a:t>
            </a:r>
            <a:r>
              <a:rPr lang="en-US" b="1" dirty="0" smtClean="0">
                <a:latin typeface="Baskerville"/>
                <a:cs typeface="Baskerville"/>
              </a:rPr>
              <a:t>=1.00 +0.26 -0.28</a:t>
            </a:r>
            <a:endParaRPr lang="en-US" b="1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17175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55"/>
            <a:ext cx="7772400" cy="7515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Strange Distribution and s/d Ratio (x)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977900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ATLAS analysis determines </a:t>
            </a:r>
            <a:r>
              <a:rPr lang="en-US" dirty="0" err="1" smtClean="0">
                <a:latin typeface="Baskerville"/>
                <a:cs typeface="Baskerville"/>
              </a:rPr>
              <a:t>xs</a:t>
            </a:r>
            <a:r>
              <a:rPr lang="en-US" dirty="0" smtClean="0">
                <a:latin typeface="Baskerville"/>
                <a:cs typeface="Baskerville"/>
              </a:rPr>
              <a:t> = A </a:t>
            </a:r>
            <a:r>
              <a:rPr lang="en-US" dirty="0" err="1" smtClean="0">
                <a:latin typeface="Baskerville"/>
                <a:cs typeface="Baskerville"/>
              </a:rPr>
              <a:t>x</a:t>
            </a:r>
            <a:r>
              <a:rPr lang="en-US" baseline="30000" dirty="0" err="1" smtClean="0">
                <a:latin typeface="Baskerville"/>
                <a:cs typeface="Baskerville"/>
              </a:rPr>
              <a:t>B</a:t>
            </a:r>
            <a:r>
              <a:rPr lang="en-US" dirty="0" smtClean="0">
                <a:latin typeface="Baskerville"/>
                <a:cs typeface="Baskerville"/>
              </a:rPr>
              <a:t> (1-x)</a:t>
            </a:r>
            <a:r>
              <a:rPr lang="en-US" baseline="30000" dirty="0" smtClean="0">
                <a:latin typeface="Baskerville"/>
                <a:cs typeface="Baskerville"/>
              </a:rPr>
              <a:t>C</a:t>
            </a:r>
            <a:r>
              <a:rPr lang="en-US" dirty="0" smtClean="0">
                <a:latin typeface="Baskerville"/>
                <a:cs typeface="Baskerville"/>
              </a:rPr>
              <a:t>, linking B to the anti-down density.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6" name="Picture 5" descr="sbar_q0_abkmmst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0" y="114301"/>
            <a:ext cx="3467100" cy="4000499"/>
          </a:xfrm>
          <a:prstGeom prst="rect">
            <a:avLst/>
          </a:prstGeom>
        </p:spPr>
      </p:pic>
      <p:pic>
        <p:nvPicPr>
          <p:cNvPr id="7" name="Picture 6" descr="sbar_q0_ct10nnp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51" y="76201"/>
            <a:ext cx="3424730" cy="4038599"/>
          </a:xfrm>
          <a:prstGeom prst="rect">
            <a:avLst/>
          </a:prstGeom>
        </p:spPr>
      </p:pic>
      <p:pic>
        <p:nvPicPr>
          <p:cNvPr id="9" name="Picture 8" descr="rs_q0_abkmmstw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0" y="2831353"/>
            <a:ext cx="3467100" cy="4026647"/>
          </a:xfrm>
          <a:prstGeom prst="rect">
            <a:avLst/>
          </a:prstGeom>
        </p:spPr>
      </p:pic>
      <p:pic>
        <p:nvPicPr>
          <p:cNvPr id="10" name="Picture 9" descr="rs_q0_ct10nnpd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51" y="2831353"/>
            <a:ext cx="3424730" cy="40266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49900" y="127001"/>
            <a:ext cx="67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     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48781" y="5905500"/>
            <a:ext cx="805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</a:t>
            </a:r>
          </a:p>
          <a:p>
            <a:r>
              <a:rPr lang="en-US" sz="1200" dirty="0" smtClean="0">
                <a:latin typeface="Baskerville"/>
                <a:cs typeface="Baskerville"/>
              </a:rPr>
              <a:t>Karlsruhe </a:t>
            </a:r>
          </a:p>
          <a:p>
            <a:r>
              <a:rPr lang="en-US" sz="1200" dirty="0" smtClean="0">
                <a:latin typeface="Baskerville"/>
                <a:cs typeface="Baskerville"/>
              </a:rPr>
              <a:t>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46677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55"/>
            <a:ext cx="7772400" cy="7896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Light Quark Sea and W</a:t>
            </a:r>
            <a:r>
              <a:rPr lang="en-US" sz="3200" baseline="30000" dirty="0" smtClean="0">
                <a:latin typeface="Baskerville"/>
                <a:cs typeface="Baskerville"/>
              </a:rPr>
              <a:t>±</a:t>
            </a:r>
            <a:r>
              <a:rPr lang="en-US" sz="3200" dirty="0" smtClean="0">
                <a:latin typeface="Baskerville"/>
                <a:cs typeface="Baskerville"/>
              </a:rPr>
              <a:t>/Z Ratio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 descr="lightse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6" y="-1187823"/>
            <a:ext cx="4278746" cy="553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0" y="4449918"/>
            <a:ext cx="3775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HERA has not measured the light quark</a:t>
            </a:r>
          </a:p>
          <a:p>
            <a:r>
              <a:rPr lang="en-US" sz="1600" dirty="0">
                <a:latin typeface="Baskerville"/>
                <a:cs typeface="Baskerville"/>
              </a:rPr>
              <a:t>s</a:t>
            </a:r>
            <a:r>
              <a:rPr lang="en-US" sz="1600" dirty="0" smtClean="0">
                <a:latin typeface="Baskerville"/>
                <a:cs typeface="Baskerville"/>
              </a:rPr>
              <a:t>ea but F</a:t>
            </a:r>
            <a:r>
              <a:rPr lang="en-US" sz="1600" baseline="-25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: A change of the strange density</a:t>
            </a:r>
          </a:p>
          <a:p>
            <a:r>
              <a:rPr lang="en-US" sz="1600" dirty="0">
                <a:latin typeface="Baskerville"/>
                <a:cs typeface="Baskerville"/>
              </a:rPr>
              <a:t>w</a:t>
            </a:r>
            <a:r>
              <a:rPr lang="en-US" sz="1600" dirty="0" smtClean="0">
                <a:latin typeface="Baskerville"/>
                <a:cs typeface="Baskerville"/>
              </a:rPr>
              <a:t>ith fixed F</a:t>
            </a:r>
            <a:r>
              <a:rPr lang="en-US" sz="1600" baseline="-25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 must affect the light sea </a:t>
            </a:r>
            <a:r>
              <a:rPr lang="en-US" sz="1600" dirty="0" err="1" smtClean="0">
                <a:latin typeface="Baskerville"/>
                <a:cs typeface="Baskerville"/>
              </a:rPr>
              <a:t>xΣ</a:t>
            </a:r>
            <a:r>
              <a:rPr lang="en-US" sz="1600" dirty="0" smtClean="0">
                <a:latin typeface="Baskerville"/>
                <a:cs typeface="Baskerville"/>
              </a:rPr>
              <a:t>.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The present result enhances </a:t>
            </a:r>
            <a:r>
              <a:rPr lang="en-US" sz="1600" dirty="0" err="1" smtClean="0">
                <a:latin typeface="Baskerville"/>
                <a:cs typeface="Baskerville"/>
              </a:rPr>
              <a:t>xΣ</a:t>
            </a:r>
            <a:r>
              <a:rPr lang="en-US" sz="1600" dirty="0" smtClean="0">
                <a:latin typeface="Baskerville"/>
                <a:cs typeface="Baskerville"/>
              </a:rPr>
              <a:t> at x=10</a:t>
            </a:r>
            <a:r>
              <a:rPr lang="en-US" sz="1600" baseline="30000" dirty="0" smtClean="0">
                <a:latin typeface="Baskerville"/>
                <a:cs typeface="Baskerville"/>
              </a:rPr>
              <a:t>-3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and Q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=Q</a:t>
            </a:r>
            <a:r>
              <a:rPr lang="en-US" sz="1600" baseline="-25000" dirty="0" smtClean="0">
                <a:latin typeface="Baskerville"/>
                <a:cs typeface="Baskerville"/>
              </a:rPr>
              <a:t>0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 by about 8%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Obtain:  </a:t>
            </a:r>
            <a:r>
              <a:rPr lang="en-US" sz="1600" dirty="0">
                <a:latin typeface="Baskerville"/>
                <a:cs typeface="Baskerville"/>
              </a:rPr>
              <a:t>s/s=0.93 ± 0.15 (</a:t>
            </a:r>
            <a:r>
              <a:rPr lang="en-US" sz="1600" dirty="0" err="1">
                <a:latin typeface="Baskerville"/>
                <a:cs typeface="Baskerville"/>
              </a:rPr>
              <a:t>exp</a:t>
            </a:r>
            <a:r>
              <a:rPr lang="en-US" sz="1600" dirty="0" smtClean="0">
                <a:latin typeface="Baskerville"/>
                <a:cs typeface="Baskerville"/>
              </a:rPr>
              <a:t>) in W charge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dependent determinations. 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5" name="Picture 4" descr="lepWZRatio_fid_rsfi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54468" y="1670292"/>
            <a:ext cx="2873336" cy="4188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243907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NNLO analysis of the HERA</a:t>
            </a:r>
          </a:p>
          <a:p>
            <a:r>
              <a:rPr lang="en-US" dirty="0" smtClean="0">
                <a:latin typeface="Baskerville"/>
                <a:cs typeface="Baskerville"/>
              </a:rPr>
              <a:t>and ATLAS data reproduces the </a:t>
            </a:r>
          </a:p>
          <a:p>
            <a:r>
              <a:rPr lang="en-US" dirty="0" smtClean="0">
                <a:latin typeface="Baskerville"/>
                <a:cs typeface="Baskerville"/>
              </a:rPr>
              <a:t>(W</a:t>
            </a:r>
            <a:r>
              <a:rPr lang="en-US" baseline="30000" dirty="0" smtClean="0">
                <a:latin typeface="Baskerville"/>
                <a:cs typeface="Baskerville"/>
              </a:rPr>
              <a:t>+</a:t>
            </a:r>
            <a:r>
              <a:rPr lang="en-US" dirty="0" smtClean="0">
                <a:latin typeface="Baskerville"/>
                <a:cs typeface="Baskerville"/>
              </a:rPr>
              <a:t>+W</a:t>
            </a:r>
            <a:r>
              <a:rPr lang="en-US" baseline="30000" dirty="0" smtClean="0">
                <a:latin typeface="Baskerville"/>
                <a:cs typeface="Baskerville"/>
              </a:rPr>
              <a:t>-</a:t>
            </a:r>
            <a:r>
              <a:rPr lang="en-US" dirty="0" smtClean="0">
                <a:latin typeface="Baskerville"/>
                <a:cs typeface="Baskerville"/>
              </a:rPr>
              <a:t>)/</a:t>
            </a:r>
            <a:r>
              <a:rPr lang="en-US" dirty="0" err="1" smtClean="0">
                <a:latin typeface="Baskerville"/>
                <a:cs typeface="Baskerville"/>
              </a:rPr>
              <a:t>Zγ</a:t>
            </a:r>
            <a:r>
              <a:rPr lang="en-US" dirty="0" smtClean="0">
                <a:latin typeface="Baskerville"/>
                <a:cs typeface="Baskerville"/>
              </a:rPr>
              <a:t>* ratio very well: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00" y="59433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1930" y="5201024"/>
            <a:ext cx="3855668" cy="1200329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</a:t>
            </a:r>
            <a:r>
              <a:rPr lang="en-US" dirty="0" err="1" smtClean="0">
                <a:latin typeface="Baskerville"/>
                <a:cs typeface="Baskerville"/>
              </a:rPr>
              <a:t>r</a:t>
            </a:r>
            <a:r>
              <a:rPr lang="en-US" baseline="-25000" dirty="0" err="1" smtClean="0">
                <a:latin typeface="Baskerville"/>
                <a:cs typeface="Baskerville"/>
              </a:rPr>
              <a:t>s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>
                <a:latin typeface="Baskerville"/>
                <a:cs typeface="Baskerville"/>
              </a:rPr>
              <a:t> </a:t>
            </a:r>
            <a:r>
              <a:rPr lang="en-US" dirty="0" smtClean="0">
                <a:latin typeface="Baskerville"/>
                <a:cs typeface="Baskerville"/>
              </a:rPr>
              <a:t>sensitivity is related to absolute</a:t>
            </a:r>
          </a:p>
          <a:p>
            <a:r>
              <a:rPr lang="en-US" dirty="0">
                <a:latin typeface="Baskerville"/>
                <a:cs typeface="Baskerville"/>
              </a:rPr>
              <a:t>c</a:t>
            </a:r>
            <a:r>
              <a:rPr lang="en-US" dirty="0" smtClean="0">
                <a:latin typeface="Baskerville"/>
                <a:cs typeface="Baskerville"/>
              </a:rPr>
              <a:t>ross section measurements and to </a:t>
            </a:r>
          </a:p>
          <a:p>
            <a:r>
              <a:rPr lang="en-US" dirty="0">
                <a:latin typeface="Baskerville"/>
                <a:cs typeface="Baskerville"/>
              </a:rPr>
              <a:t>v</a:t>
            </a:r>
            <a:r>
              <a:rPr lang="en-US" dirty="0" smtClean="0">
                <a:latin typeface="Baskerville"/>
                <a:cs typeface="Baskerville"/>
              </a:rPr>
              <a:t>ery high precision  on data [HERA 2, </a:t>
            </a:r>
          </a:p>
          <a:p>
            <a:r>
              <a:rPr lang="en-US" dirty="0" smtClean="0">
                <a:latin typeface="Baskerville"/>
                <a:cs typeface="Baskerville"/>
              </a:rPr>
              <a:t>LHC 2011] and the </a:t>
            </a:r>
            <a:r>
              <a:rPr lang="en-US" dirty="0" err="1" smtClean="0">
                <a:latin typeface="Baskerville"/>
                <a:cs typeface="Baskerville"/>
              </a:rPr>
              <a:t>elw</a:t>
            </a:r>
            <a:r>
              <a:rPr lang="en-US" dirty="0" smtClean="0">
                <a:latin typeface="Baskerville"/>
                <a:cs typeface="Baskerville"/>
              </a:rPr>
              <a:t>. theory control.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75598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100" y="137455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Associated W,Z + </a:t>
            </a:r>
            <a:r>
              <a:rPr lang="en-US" sz="3200" dirty="0" err="1" smtClean="0">
                <a:latin typeface="Baskerville"/>
                <a:cs typeface="Baskerville"/>
              </a:rPr>
              <a:t>c,b</a:t>
            </a:r>
            <a:r>
              <a:rPr lang="en-US" sz="3200" dirty="0" smtClean="0">
                <a:latin typeface="Baskerville"/>
                <a:cs typeface="Baskerville"/>
              </a:rPr>
              <a:t> Production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43" y="1095971"/>
            <a:ext cx="7667357" cy="52056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00" y="6521782"/>
            <a:ext cx="7683500" cy="218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883250" y="4733783"/>
            <a:ext cx="2858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 err="1" smtClean="0"/>
              <a:t>J.Kretzschmar</a:t>
            </a:r>
            <a:r>
              <a:rPr lang="en-US" sz="1200" dirty="0" smtClean="0"/>
              <a:t> </a:t>
            </a:r>
            <a:r>
              <a:rPr lang="en-US" sz="1200" dirty="0" err="1" smtClean="0"/>
              <a:t>Moriond</a:t>
            </a:r>
            <a:r>
              <a:rPr lang="en-US" sz="1200" dirty="0" smtClean="0"/>
              <a:t> </a:t>
            </a:r>
            <a:r>
              <a:rPr lang="en-US" sz="1200" dirty="0" err="1" smtClean="0"/>
              <a:t>Eweak</a:t>
            </a:r>
            <a:r>
              <a:rPr lang="en-US" sz="1200" dirty="0" smtClean="0"/>
              <a:t> 7.3.12</a:t>
            </a:r>
            <a:endParaRPr lang="en-US" sz="1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7600" y="2413000"/>
            <a:ext cx="8380800" cy="0"/>
          </a:xfrm>
          <a:prstGeom prst="line">
            <a:avLst/>
          </a:prstGeom>
          <a:ln>
            <a:solidFill>
              <a:srgbClr val="C15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655"/>
            <a:ext cx="7772400" cy="5991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Strange Quark Density from </a:t>
            </a:r>
            <a:r>
              <a:rPr lang="en-US" sz="2800" dirty="0" err="1" smtClean="0">
                <a:latin typeface="Baskerville"/>
                <a:cs typeface="Baskerville"/>
              </a:rPr>
              <a:t>Ws</a:t>
            </a:r>
            <a:r>
              <a:rPr lang="en-US" sz="18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2800" dirty="0" err="1" smtClean="0">
                <a:latin typeface="Baskerville"/>
                <a:cs typeface="Baskerville"/>
                <a:sym typeface="Wingdings"/>
              </a:rPr>
              <a:t>c</a:t>
            </a:r>
            <a:r>
              <a:rPr lang="en-US" sz="2800" dirty="0" smtClean="0">
                <a:latin typeface="Baskerville"/>
                <a:cs typeface="Baskerville"/>
                <a:sym typeface="Wingdings"/>
              </a:rPr>
              <a:t> in </a:t>
            </a:r>
            <a:r>
              <a:rPr lang="en-US" sz="2800" dirty="0" err="1" smtClean="0">
                <a:latin typeface="Baskerville"/>
                <a:cs typeface="Baskerville"/>
                <a:sym typeface="Wingdings"/>
              </a:rPr>
              <a:t>ep</a:t>
            </a:r>
            <a:r>
              <a:rPr lang="en-US" sz="28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1800" dirty="0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28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2000" dirty="0" err="1" smtClean="0">
                <a:latin typeface="Baskerville"/>
                <a:cs typeface="Baskerville"/>
                <a:sym typeface="Wingdings"/>
              </a:rPr>
              <a:t>ν</a:t>
            </a:r>
            <a:r>
              <a:rPr lang="en-US" sz="2800" dirty="0" err="1" smtClean="0">
                <a:latin typeface="Baskerville"/>
                <a:cs typeface="Baskerville"/>
                <a:sym typeface="Wingdings"/>
              </a:rPr>
              <a:t>cX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3" name="Picture 2" descr="strangelhe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596900"/>
            <a:ext cx="6669348" cy="7967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3700" y="1125835"/>
            <a:ext cx="2223686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Tag charm in CC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(10% efficiency)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Light quark </a:t>
            </a:r>
            <a:r>
              <a:rPr lang="en-US" sz="1600" dirty="0" err="1" smtClean="0">
                <a:latin typeface="Baskerville"/>
                <a:cs typeface="Baskerville"/>
              </a:rPr>
              <a:t>bgd</a:t>
            </a:r>
            <a:r>
              <a:rPr lang="en-US" sz="1600" dirty="0" smtClean="0">
                <a:latin typeface="Baskerville"/>
                <a:cs typeface="Baskerville"/>
              </a:rPr>
              <a:t>: 1%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e</a:t>
            </a:r>
            <a:r>
              <a:rPr lang="en-US" sz="1600" baseline="30000" dirty="0" smtClean="0">
                <a:latin typeface="Baskerville"/>
                <a:cs typeface="Baskerville"/>
              </a:rPr>
              <a:t>- </a:t>
            </a:r>
            <a:r>
              <a:rPr lang="en-US" sz="1600" dirty="0" smtClean="0">
                <a:latin typeface="Baskerville"/>
                <a:cs typeface="Baskerville"/>
              </a:rPr>
              <a:t>- anti-strange</a:t>
            </a:r>
          </a:p>
          <a:p>
            <a:r>
              <a:rPr lang="en-US" sz="1600" dirty="0">
                <a:latin typeface="Baskerville"/>
                <a:cs typeface="Baskerville"/>
              </a:rPr>
              <a:t>e</a:t>
            </a:r>
            <a:r>
              <a:rPr lang="en-US" sz="1600" baseline="30000" dirty="0" smtClean="0">
                <a:latin typeface="Baskerville"/>
                <a:cs typeface="Baskerville"/>
              </a:rPr>
              <a:t>+ </a:t>
            </a:r>
            <a:r>
              <a:rPr lang="en-US" sz="1600" dirty="0" smtClean="0">
                <a:latin typeface="Baskerville"/>
                <a:cs typeface="Baskerville"/>
              </a:rPr>
              <a:t>- strange </a:t>
            </a:r>
            <a:r>
              <a:rPr lang="en-US" sz="1600" dirty="0" err="1" smtClean="0">
                <a:latin typeface="Baskerville"/>
                <a:cs typeface="Baskerville"/>
              </a:rPr>
              <a:t>xs</a:t>
            </a:r>
            <a:r>
              <a:rPr lang="en-US" sz="1600" dirty="0" smtClean="0">
                <a:latin typeface="Baskerville"/>
                <a:cs typeface="Baskerville"/>
              </a:rPr>
              <a:t>(x,Q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  <a:r>
              <a:rPr lang="en-US" sz="1600" dirty="0" smtClean="0">
                <a:latin typeface="Baskerville"/>
                <a:cs typeface="Baskerville"/>
              </a:rPr>
              <a:t>)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Beam spot ≈10x30μm</a:t>
            </a:r>
            <a:r>
              <a:rPr lang="en-US" sz="1600" baseline="30000" dirty="0" smtClean="0">
                <a:latin typeface="Baskerville"/>
                <a:cs typeface="Baskerville"/>
              </a:rPr>
              <a:t>2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Systematic error ~5%</a:t>
            </a:r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i="1" dirty="0" err="1" smtClean="0">
                <a:latin typeface="Baskerville"/>
                <a:cs typeface="Baskerville"/>
              </a:rPr>
              <a:t>LHeC</a:t>
            </a:r>
            <a:r>
              <a:rPr lang="en-US" sz="1600" i="1" dirty="0" smtClean="0">
                <a:latin typeface="Baskerville"/>
                <a:cs typeface="Baskerville"/>
              </a:rPr>
              <a:t>:</a:t>
            </a:r>
          </a:p>
          <a:p>
            <a:r>
              <a:rPr lang="en-US" sz="1600" i="1" dirty="0" err="1" smtClean="0">
                <a:latin typeface="Baskerville"/>
                <a:cs typeface="Baskerville"/>
              </a:rPr>
              <a:t>ep</a:t>
            </a:r>
            <a:r>
              <a:rPr lang="en-US" sz="1600" i="1" dirty="0" smtClean="0">
                <a:latin typeface="Baskerville"/>
                <a:cs typeface="Baskerville"/>
              </a:rPr>
              <a:t>, </a:t>
            </a:r>
            <a:r>
              <a:rPr lang="en-US" sz="1600" i="1" dirty="0" err="1" smtClean="0">
                <a:latin typeface="Baskerville"/>
                <a:cs typeface="Baskerville"/>
              </a:rPr>
              <a:t>eD</a:t>
            </a:r>
            <a:r>
              <a:rPr lang="en-US" sz="1600" i="1" dirty="0" smtClean="0">
                <a:latin typeface="Baskerville"/>
                <a:cs typeface="Baskerville"/>
              </a:rPr>
              <a:t>, </a:t>
            </a:r>
            <a:r>
              <a:rPr lang="en-US" sz="1600" i="1" dirty="0" err="1" smtClean="0">
                <a:latin typeface="Baskerville"/>
                <a:cs typeface="Baskerville"/>
              </a:rPr>
              <a:t>eA</a:t>
            </a:r>
            <a:r>
              <a:rPr lang="en-US" sz="1600" i="1" dirty="0" smtClean="0">
                <a:latin typeface="Baskerville"/>
                <a:cs typeface="Baskerville"/>
              </a:rPr>
              <a:t> with 60 </a:t>
            </a:r>
            <a:r>
              <a:rPr lang="en-US" sz="1600" i="1" dirty="0" err="1" smtClean="0">
                <a:latin typeface="Baskerville"/>
                <a:cs typeface="Baskerville"/>
              </a:rPr>
              <a:t>GeV</a:t>
            </a:r>
            <a:r>
              <a:rPr lang="en-US" sz="1600" i="1" dirty="0" smtClean="0">
                <a:latin typeface="Baskerville"/>
                <a:cs typeface="Baskerville"/>
              </a:rPr>
              <a:t>.</a:t>
            </a:r>
          </a:p>
          <a:p>
            <a:r>
              <a:rPr lang="en-US" sz="1600" i="1" dirty="0" smtClean="0">
                <a:latin typeface="Baskerville"/>
                <a:cs typeface="Baskerville"/>
              </a:rPr>
              <a:t>100 times HERA </a:t>
            </a:r>
            <a:r>
              <a:rPr lang="en-US" sz="1600" i="1" dirty="0" err="1" smtClean="0">
                <a:latin typeface="Baskerville"/>
                <a:cs typeface="Baskerville"/>
              </a:rPr>
              <a:t>Lumi</a:t>
            </a:r>
            <a:r>
              <a:rPr lang="en-US" sz="1600" i="1" dirty="0" smtClean="0">
                <a:latin typeface="Baskerville"/>
                <a:cs typeface="Baskerville"/>
              </a:rPr>
              <a:t>.</a:t>
            </a:r>
          </a:p>
          <a:p>
            <a:r>
              <a:rPr lang="en-US" sz="1600" i="1" dirty="0" smtClean="0">
                <a:latin typeface="Baskerville"/>
                <a:cs typeface="Baskerville"/>
              </a:rPr>
              <a:t>Design report being </a:t>
            </a:r>
          </a:p>
          <a:p>
            <a:r>
              <a:rPr lang="en-US" sz="1600" i="1" dirty="0">
                <a:latin typeface="Baskerville"/>
                <a:cs typeface="Baskerville"/>
              </a:rPr>
              <a:t>u</a:t>
            </a:r>
            <a:r>
              <a:rPr lang="en-US" sz="1600" i="1" dirty="0" smtClean="0">
                <a:latin typeface="Baskerville"/>
                <a:cs typeface="Baskerville"/>
              </a:rPr>
              <a:t>pdated and refereed.</a:t>
            </a:r>
          </a:p>
          <a:p>
            <a:r>
              <a:rPr lang="en-US" sz="1600" i="1" dirty="0" smtClean="0">
                <a:latin typeface="Baskerville"/>
                <a:cs typeface="Baskerville"/>
              </a:rPr>
              <a:t>Synchronous </a:t>
            </a:r>
            <a:r>
              <a:rPr lang="en-US" sz="1600" i="1" dirty="0" err="1" smtClean="0">
                <a:latin typeface="Baskerville"/>
                <a:cs typeface="Baskerville"/>
              </a:rPr>
              <a:t>LHeC</a:t>
            </a:r>
            <a:endParaRPr lang="en-US" sz="1600" i="1" dirty="0" smtClean="0">
              <a:latin typeface="Baskerville"/>
              <a:cs typeface="Baskerville"/>
            </a:endParaRPr>
          </a:p>
          <a:p>
            <a:r>
              <a:rPr lang="en-US" sz="1600" i="1" dirty="0">
                <a:latin typeface="Baskerville"/>
                <a:cs typeface="Baskerville"/>
              </a:rPr>
              <a:t>a</a:t>
            </a:r>
            <a:r>
              <a:rPr lang="en-US" sz="1600" i="1" dirty="0" smtClean="0">
                <a:latin typeface="Baskerville"/>
                <a:cs typeface="Baskerville"/>
              </a:rPr>
              <a:t>nd HL-LHC operation 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i="1" dirty="0" smtClean="0">
                <a:latin typeface="Baskerville"/>
                <a:cs typeface="Baskerville"/>
                <a:sym typeface="Wingdings"/>
              </a:rPr>
              <a:t>Upgrade of the LHC</a:t>
            </a:r>
            <a:r>
              <a:rPr lang="en-US" sz="1600" i="1" dirty="0" smtClean="0">
                <a:latin typeface="Baskerville"/>
                <a:cs typeface="Baskerville"/>
              </a:rPr>
              <a:t> </a:t>
            </a:r>
          </a:p>
          <a:p>
            <a:endParaRPr lang="en-US" sz="1600" i="1" dirty="0">
              <a:latin typeface="Baskerville"/>
              <a:cs typeface="Baskerville"/>
            </a:endParaRPr>
          </a:p>
          <a:p>
            <a:r>
              <a:rPr lang="en-US" sz="1600" i="1" dirty="0" smtClean="0">
                <a:latin typeface="Baskerville"/>
                <a:cs typeface="Baskerville"/>
                <a:hlinkClick r:id="rId3"/>
              </a:rPr>
              <a:t>http://cern.ch/lhec</a:t>
            </a:r>
            <a:endParaRPr lang="en-US" sz="1600" i="1" dirty="0" smtClean="0">
              <a:latin typeface="Baskerville"/>
              <a:cs typeface="Baskerville"/>
            </a:endParaRPr>
          </a:p>
          <a:p>
            <a:r>
              <a:rPr lang="en-US" sz="1600" i="1" dirty="0" smtClean="0">
                <a:latin typeface="Baskerville"/>
                <a:cs typeface="Baskerville"/>
              </a:rPr>
              <a:t>DIS12 at Bonn</a:t>
            </a:r>
          </a:p>
          <a:p>
            <a:r>
              <a:rPr lang="en-US" sz="1600" i="1" dirty="0" smtClean="0">
                <a:latin typeface="Baskerville"/>
                <a:cs typeface="Baskerville"/>
              </a:rPr>
              <a:t>Workshop 14/15.6.12</a:t>
            </a:r>
            <a:endParaRPr lang="en-US" sz="1600" i="1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18" y="6503691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600" y="6472913"/>
            <a:ext cx="346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skerville"/>
                <a:cs typeface="Baskerville"/>
              </a:rPr>
              <a:t>Q</a:t>
            </a:r>
            <a:r>
              <a:rPr lang="en-US" sz="1400" baseline="30000" dirty="0">
                <a:latin typeface="Baskerville"/>
                <a:cs typeface="Baskerville"/>
              </a:rPr>
              <a:t>2</a:t>
            </a:r>
            <a:r>
              <a:rPr lang="en-US" sz="1400" dirty="0">
                <a:latin typeface="Baskerville"/>
                <a:cs typeface="Baskerville"/>
              </a:rPr>
              <a:t>  ≈ 100 - 5 10</a:t>
            </a:r>
            <a:r>
              <a:rPr lang="en-US" sz="1400" baseline="30000" dirty="0">
                <a:latin typeface="Baskerville"/>
                <a:cs typeface="Baskerville"/>
              </a:rPr>
              <a:t>4</a:t>
            </a:r>
            <a:r>
              <a:rPr lang="en-US" sz="1400" dirty="0">
                <a:latin typeface="Baskerville"/>
                <a:cs typeface="Baskerville"/>
              </a:rPr>
              <a:t> </a:t>
            </a:r>
            <a:r>
              <a:rPr lang="en-US" sz="1400" dirty="0" smtClean="0">
                <a:latin typeface="Baskerville"/>
                <a:cs typeface="Baskerville"/>
              </a:rPr>
              <a:t>GeV</a:t>
            </a:r>
            <a:r>
              <a:rPr lang="en-US" sz="1400" baseline="30000" dirty="0" smtClean="0">
                <a:latin typeface="Baskerville"/>
                <a:cs typeface="Baskerville"/>
              </a:rPr>
              <a:t>2</a:t>
            </a:r>
            <a:r>
              <a:rPr lang="en-US" sz="1400" dirty="0" smtClean="0">
                <a:latin typeface="Baskerville"/>
                <a:cs typeface="Baskerville"/>
              </a:rPr>
              <a:t>    x </a:t>
            </a:r>
            <a:r>
              <a:rPr lang="en-US" sz="1400" dirty="0">
                <a:latin typeface="Baskerville"/>
                <a:cs typeface="Baskerville"/>
              </a:rPr>
              <a:t>≈  0.0001 – </a:t>
            </a:r>
            <a:r>
              <a:rPr lang="en-US" sz="1400" dirty="0" smtClean="0">
                <a:latin typeface="Baskerville"/>
                <a:cs typeface="Baskerville"/>
              </a:rPr>
              <a:t>0.1</a:t>
            </a:r>
            <a:endParaRPr lang="en-US" sz="1400" dirty="0">
              <a:latin typeface="Baskerville"/>
              <a:cs typeface="Baskervill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00" y="1956282"/>
            <a:ext cx="882490" cy="54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2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75"/>
            <a:ext cx="7772400" cy="538124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Baskerville"/>
                <a:cs typeface="Baskerville"/>
              </a:rPr>
              <a:t>Drell</a:t>
            </a:r>
            <a:r>
              <a:rPr lang="en-US" sz="3200" dirty="0" smtClean="0">
                <a:latin typeface="Baskerville"/>
                <a:cs typeface="Baskerville"/>
              </a:rPr>
              <a:t>-Yan and Deep Inelastic Scattering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 descr="kinplane4a_7TeV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3" y="853010"/>
            <a:ext cx="4802214" cy="47288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92750" y="1045235"/>
          <a:ext cx="1262567" cy="98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4" imgW="863600" imgH="673100" progId="Equation.3">
                  <p:embed/>
                </p:oleObj>
              </mc:Choice>
              <mc:Fallback>
                <p:oleObj name="Equation" r:id="rId4" imgW="863600" imgH="673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1045235"/>
                        <a:ext cx="1262567" cy="982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4975" y="1312333"/>
            <a:ext cx="2005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for W use </a:t>
            </a:r>
            <a:r>
              <a:rPr lang="en-US" sz="1400" dirty="0" err="1" smtClean="0">
                <a:latin typeface="Baskerville"/>
                <a:cs typeface="Baskerville"/>
              </a:rPr>
              <a:t>pseudorapidity</a:t>
            </a:r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 err="1" smtClean="0">
                <a:latin typeface="Baskerville"/>
                <a:cs typeface="Baskerville"/>
              </a:rPr>
              <a:t>η</a:t>
            </a:r>
            <a:r>
              <a:rPr lang="en-US" sz="1400" baseline="-25000" dirty="0" err="1" smtClean="0">
                <a:latin typeface="Baskerville"/>
                <a:cs typeface="Baskerville"/>
              </a:rPr>
              <a:t>l</a:t>
            </a:r>
            <a:r>
              <a:rPr lang="en-US" sz="1400" dirty="0" smtClean="0">
                <a:latin typeface="Baskerville"/>
                <a:cs typeface="Baskerville"/>
              </a:rPr>
              <a:t>=-</a:t>
            </a:r>
            <a:r>
              <a:rPr lang="en-US" sz="1400" dirty="0" err="1" smtClean="0">
                <a:latin typeface="Baskerville"/>
                <a:cs typeface="Baskerville"/>
              </a:rPr>
              <a:t>ln</a:t>
            </a:r>
            <a:r>
              <a:rPr lang="en-US" sz="1400" dirty="0" smtClean="0">
                <a:latin typeface="Baskerville"/>
                <a:cs typeface="Baskerville"/>
              </a:rPr>
              <a:t> tanθ</a:t>
            </a:r>
            <a:r>
              <a:rPr lang="en-US" sz="1400" baseline="-25000" dirty="0" smtClean="0">
                <a:latin typeface="Baskerville"/>
                <a:cs typeface="Baskerville"/>
              </a:rPr>
              <a:t>l</a:t>
            </a:r>
            <a:r>
              <a:rPr lang="en-US" sz="1400" dirty="0" smtClean="0">
                <a:latin typeface="Baskerville"/>
                <a:cs typeface="Baskerville"/>
              </a:rPr>
              <a:t>/2</a:t>
            </a:r>
            <a:endParaRPr lang="en-US" sz="1400" dirty="0">
              <a:latin typeface="Baskerville"/>
              <a:cs typeface="Baskervil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126" y="4733198"/>
            <a:ext cx="1273074" cy="363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903" y="5217392"/>
            <a:ext cx="2934859" cy="240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0900" y="4733198"/>
            <a:ext cx="126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Z (NC) channel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726" y="5943601"/>
            <a:ext cx="5942733" cy="458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605" y="3852890"/>
            <a:ext cx="3065157" cy="4935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748969" y="4346432"/>
            <a:ext cx="999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P:propagator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903" y="5581909"/>
            <a:ext cx="137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F7F7F"/>
                </a:solidFill>
              </a:rPr>
              <a:t>W</a:t>
            </a:r>
            <a:r>
              <a:rPr lang="en-US" sz="1400" b="1" baseline="30000" dirty="0" smtClean="0">
                <a:solidFill>
                  <a:srgbClr val="7F7F7F"/>
                </a:solidFill>
              </a:rPr>
              <a:t>±</a:t>
            </a:r>
            <a:r>
              <a:rPr lang="en-US" sz="1400" b="1" dirty="0" smtClean="0">
                <a:solidFill>
                  <a:srgbClr val="7F7F7F"/>
                </a:solidFill>
              </a:rPr>
              <a:t> (CC) channel</a:t>
            </a:r>
            <a:endParaRPr lang="en-US" sz="1400" b="1" dirty="0">
              <a:solidFill>
                <a:srgbClr val="7F7F7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4729" y="1832083"/>
            <a:ext cx="2410730" cy="1719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853" y="5848067"/>
            <a:ext cx="2326278" cy="769441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New constraints to </a:t>
            </a:r>
            <a:r>
              <a:rPr lang="en-US" sz="1600" dirty="0" err="1" smtClean="0">
                <a:latin typeface="Baskerville"/>
                <a:cs typeface="Baskerville"/>
              </a:rPr>
              <a:t>PDFs</a:t>
            </a:r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400" dirty="0" smtClean="0">
                <a:latin typeface="Baskerville"/>
                <a:cs typeface="Baskerville"/>
              </a:rPr>
              <a:t> lo/</a:t>
            </a:r>
            <a:r>
              <a:rPr lang="en-US" sz="1400" dirty="0">
                <a:latin typeface="Baskerville"/>
                <a:cs typeface="Baskerville"/>
              </a:rPr>
              <a:t>h</a:t>
            </a:r>
            <a:r>
              <a:rPr lang="en-US" sz="1400" dirty="0" smtClean="0">
                <a:latin typeface="Baskerville"/>
                <a:cs typeface="Baskerville"/>
              </a:rPr>
              <a:t>i mass to access lo/hi x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No nuclear corrections in </a:t>
            </a:r>
            <a:r>
              <a:rPr lang="en-US" sz="1400" dirty="0" err="1" smtClean="0">
                <a:latin typeface="Baskerville"/>
                <a:cs typeface="Baskerville"/>
              </a:rPr>
              <a:t>pp</a:t>
            </a:r>
            <a:endParaRPr lang="en-US" sz="1400" dirty="0">
              <a:latin typeface="Baskerville"/>
              <a:cs typeface="Baskerville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89300" y="2946400"/>
            <a:ext cx="1701800" cy="12700"/>
          </a:xfrm>
          <a:prstGeom prst="line">
            <a:avLst/>
          </a:prstGeom>
          <a:ln w="50800">
            <a:solidFill>
              <a:srgbClr val="0000FF">
                <a:alpha val="58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8331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0900" y="355600"/>
            <a:ext cx="460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F</a:t>
            </a:r>
            <a:r>
              <a:rPr lang="en-US" sz="2800" baseline="-25000" dirty="0" smtClean="0">
                <a:latin typeface="Baskerville"/>
                <a:cs typeface="Baskerville"/>
              </a:rPr>
              <a:t>2</a:t>
            </a:r>
            <a:r>
              <a:rPr lang="en-US" sz="2800" baseline="30000" dirty="0" smtClean="0">
                <a:latin typeface="Baskerville"/>
                <a:cs typeface="Baskerville"/>
              </a:rPr>
              <a:t>charm</a:t>
            </a:r>
            <a:r>
              <a:rPr lang="en-US" sz="2800" dirty="0" smtClean="0">
                <a:latin typeface="Baskerville"/>
                <a:cs typeface="Baskerville"/>
              </a:rPr>
              <a:t> and F</a:t>
            </a:r>
            <a:r>
              <a:rPr lang="en-US" sz="2800" baseline="-25000" dirty="0" smtClean="0">
                <a:latin typeface="Baskerville"/>
                <a:cs typeface="Baskerville"/>
              </a:rPr>
              <a:t>2</a:t>
            </a:r>
            <a:r>
              <a:rPr lang="en-US" sz="2800" baseline="30000" dirty="0" smtClean="0">
                <a:latin typeface="Baskerville"/>
                <a:cs typeface="Baskerville"/>
              </a:rPr>
              <a:t>beauty</a:t>
            </a:r>
            <a:r>
              <a:rPr lang="en-US" sz="2800" dirty="0" smtClean="0">
                <a:latin typeface="Baskerville"/>
                <a:cs typeface="Baskerville"/>
              </a:rPr>
              <a:t> from </a:t>
            </a:r>
            <a:r>
              <a:rPr lang="en-US" sz="2800" dirty="0" err="1" smtClean="0">
                <a:latin typeface="Baskerville"/>
                <a:cs typeface="Baskerville"/>
              </a:rPr>
              <a:t>LHeC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7300"/>
            <a:ext cx="4252964" cy="496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64" y="1254161"/>
            <a:ext cx="4539594" cy="4968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00" y="6223000"/>
            <a:ext cx="5284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Hugely extended range and much improved precision will pin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down heavy quark </a:t>
            </a:r>
            <a:r>
              <a:rPr lang="en-US" sz="1600" dirty="0" err="1" smtClean="0">
                <a:latin typeface="Baskerville"/>
                <a:cs typeface="Baskerville"/>
              </a:rPr>
              <a:t>behaviour</a:t>
            </a:r>
            <a:r>
              <a:rPr lang="en-US" sz="1600" dirty="0" smtClean="0">
                <a:latin typeface="Baskerville"/>
                <a:cs typeface="Baskerville"/>
              </a:rPr>
              <a:t> at and away from thresholds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4026" y="6223000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LHeC</a:t>
            </a:r>
            <a:r>
              <a:rPr lang="en-US" sz="1200" dirty="0" smtClean="0">
                <a:latin typeface="Baskerville"/>
                <a:cs typeface="Baskerville"/>
              </a:rPr>
              <a:t> CDR 1.0 (2011)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04739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 </a:t>
            </a:r>
            <a:r>
              <a:rPr lang="en-US" sz="3200" dirty="0" err="1" smtClean="0">
                <a:latin typeface="Baskerville"/>
                <a:cs typeface="Baskerville"/>
              </a:rPr>
              <a:t>polarisation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736" y="1079500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New measurements by CMS and ATLAS on the </a:t>
            </a:r>
            <a:r>
              <a:rPr lang="en-US" dirty="0" err="1" smtClean="0">
                <a:latin typeface="Baskerville"/>
                <a:cs typeface="Baskerville"/>
              </a:rPr>
              <a:t>polarisation</a:t>
            </a:r>
            <a:r>
              <a:rPr lang="en-US" dirty="0" smtClean="0">
                <a:latin typeface="Baskerville"/>
                <a:cs typeface="Baskerville"/>
              </a:rPr>
              <a:t> of W’s.</a:t>
            </a:r>
          </a:p>
          <a:p>
            <a:r>
              <a:rPr lang="en-US" dirty="0" smtClean="0">
                <a:latin typeface="Baskerville"/>
                <a:cs typeface="Baskerville"/>
              </a:rPr>
              <a:t>Production in L, R or 0 state. At large </a:t>
            </a:r>
            <a:r>
              <a:rPr lang="en-US" dirty="0" err="1" smtClean="0">
                <a:latin typeface="Baskerville"/>
                <a:cs typeface="Baskerville"/>
              </a:rPr>
              <a:t>rapidities</a:t>
            </a:r>
            <a:r>
              <a:rPr lang="en-US" dirty="0" smtClean="0">
                <a:latin typeface="Baskerville"/>
                <a:cs typeface="Baskerville"/>
              </a:rPr>
              <a:t> predominantly L following</a:t>
            </a:r>
          </a:p>
          <a:p>
            <a:r>
              <a:rPr lang="en-US" dirty="0">
                <a:latin typeface="Baskerville"/>
                <a:cs typeface="Baskerville"/>
              </a:rPr>
              <a:t>i</a:t>
            </a:r>
            <a:r>
              <a:rPr lang="en-US" dirty="0" smtClean="0">
                <a:latin typeface="Baskerville"/>
                <a:cs typeface="Baskerville"/>
              </a:rPr>
              <a:t>nfluence of valence quarks. Three coefficients f</a:t>
            </a:r>
            <a:r>
              <a:rPr lang="en-US" baseline="-25000" dirty="0" smtClean="0">
                <a:latin typeface="Baskerville"/>
                <a:cs typeface="Baskerville"/>
              </a:rPr>
              <a:t>L</a:t>
            </a:r>
            <a:r>
              <a:rPr lang="en-US" dirty="0" smtClean="0">
                <a:latin typeface="Baskerville"/>
                <a:cs typeface="Baskerville"/>
              </a:rPr>
              <a:t>+f</a:t>
            </a:r>
            <a:r>
              <a:rPr lang="en-US" baseline="-25000" dirty="0" smtClean="0">
                <a:latin typeface="Baskerville"/>
                <a:cs typeface="Baskerville"/>
              </a:rPr>
              <a:t>R</a:t>
            </a:r>
            <a:r>
              <a:rPr lang="en-US" dirty="0" smtClean="0">
                <a:latin typeface="Baskerville"/>
                <a:cs typeface="Baskerville"/>
              </a:rPr>
              <a:t>+f</a:t>
            </a:r>
            <a:r>
              <a:rPr lang="en-US" baseline="-25000" dirty="0" smtClean="0">
                <a:latin typeface="Baskerville"/>
                <a:cs typeface="Baskerville"/>
              </a:rPr>
              <a:t>0</a:t>
            </a:r>
            <a:r>
              <a:rPr lang="en-US" dirty="0" smtClean="0">
                <a:latin typeface="Baskerville"/>
                <a:cs typeface="Baskerville"/>
              </a:rPr>
              <a:t>=1. Measure angular</a:t>
            </a:r>
          </a:p>
          <a:p>
            <a:r>
              <a:rPr lang="en-US" dirty="0">
                <a:latin typeface="Baskerville"/>
                <a:cs typeface="Baskerville"/>
              </a:rPr>
              <a:t>d</a:t>
            </a:r>
            <a:r>
              <a:rPr lang="en-US" dirty="0" smtClean="0">
                <a:latin typeface="Baskerville"/>
                <a:cs typeface="Baskerville"/>
              </a:rPr>
              <a:t>istribution as with                                                     L: L</a:t>
            </a:r>
            <a:r>
              <a:rPr lang="en-US" baseline="-25000" dirty="0" smtClean="0">
                <a:latin typeface="Baskerville"/>
                <a:cs typeface="Baskerville"/>
              </a:rPr>
              <a:t>p</a:t>
            </a:r>
            <a:r>
              <a:rPr lang="en-US" dirty="0" smtClean="0">
                <a:latin typeface="Baskerville"/>
                <a:cs typeface="Baskerville"/>
              </a:rPr>
              <a:t>~0, R: L</a:t>
            </a:r>
            <a:r>
              <a:rPr lang="en-US" baseline="-25000" dirty="0" smtClean="0">
                <a:latin typeface="Baskerville"/>
                <a:cs typeface="Baskerville"/>
              </a:rPr>
              <a:t>p</a:t>
            </a:r>
            <a:r>
              <a:rPr lang="en-US" dirty="0" smtClean="0">
                <a:latin typeface="Baskerville"/>
                <a:cs typeface="Baskerville"/>
              </a:rPr>
              <a:t>~1, 0: flat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71363"/>
            <a:ext cx="2794000" cy="307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988" y="2565400"/>
            <a:ext cx="4394375" cy="3828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6900" y="6393720"/>
            <a:ext cx="1864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arXiv:1203.2165 </a:t>
            </a:r>
            <a:r>
              <a:rPr lang="en-US" sz="1400" dirty="0" smtClean="0">
                <a:sym typeface="Wingdings"/>
              </a:rPr>
              <a:t> EPJ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1" y="2279830"/>
            <a:ext cx="4105688" cy="4193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1300" y="6419119"/>
            <a:ext cx="1908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PRL 107, 021802 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29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277155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Smaller Cross Sections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4" y="1473819"/>
            <a:ext cx="6808126" cy="4597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2396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5255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Di-Bosons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03300"/>
            <a:ext cx="76454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6813676" y="3468132"/>
            <a:ext cx="340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Cf</a:t>
            </a:r>
            <a:r>
              <a:rPr lang="en-US" sz="1400" dirty="0" smtClean="0"/>
              <a:t> </a:t>
            </a:r>
            <a:r>
              <a:rPr lang="en-US" sz="1400" dirty="0" err="1" smtClean="0"/>
              <a:t>J.Kretzschmar</a:t>
            </a:r>
            <a:r>
              <a:rPr lang="en-US" sz="1400" dirty="0" smtClean="0"/>
              <a:t> </a:t>
            </a:r>
            <a:r>
              <a:rPr lang="en-US" sz="1400" dirty="0" err="1" smtClean="0"/>
              <a:t>Moriond</a:t>
            </a:r>
            <a:r>
              <a:rPr lang="en-US" sz="1400" dirty="0" smtClean="0"/>
              <a:t> Electroweak 2012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00" y="6172200"/>
            <a:ext cx="576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The di-boson ATLAS and CMS cross section measurements</a:t>
            </a:r>
          </a:p>
          <a:p>
            <a:r>
              <a:rPr lang="en-US" dirty="0" smtClean="0">
                <a:latin typeface="Baskerville"/>
                <a:cs typeface="Baskerville"/>
              </a:rPr>
              <a:t>are in good agreement with each other, and with theory.</a:t>
            </a:r>
            <a:endParaRPr lang="en-US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63246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55"/>
            <a:ext cx="7772400" cy="7769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 and top Masses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238410"/>
            <a:ext cx="3868268" cy="4564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80" y="2116353"/>
            <a:ext cx="3996019" cy="35859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0080" y="1264166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Moriond</a:t>
            </a:r>
            <a:r>
              <a:rPr lang="en-US" dirty="0" smtClean="0">
                <a:latin typeface="Baskerville"/>
                <a:cs typeface="Baskerville"/>
              </a:rPr>
              <a:t>: D0 and CDF: 23, 19 MeV error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4664" y="5847290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CMS and ATLAS with consistent M</a:t>
            </a:r>
            <a:r>
              <a:rPr lang="en-US" baseline="-25000" dirty="0" smtClean="0">
                <a:latin typeface="Baskerville"/>
                <a:cs typeface="Baskerville"/>
              </a:rPr>
              <a:t>t</a:t>
            </a: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Interesting measurements of </a:t>
            </a:r>
            <a:r>
              <a:rPr lang="en-US" dirty="0" err="1" smtClean="0">
                <a:latin typeface="Baskerville"/>
                <a:cs typeface="Baskerville"/>
              </a:rPr>
              <a:t>σ</a:t>
            </a:r>
            <a:r>
              <a:rPr lang="en-US" baseline="-25000" dirty="0" err="1" smtClean="0">
                <a:latin typeface="Baskerville"/>
                <a:cs typeface="Baskerville"/>
              </a:rPr>
              <a:t>tt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52322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Precision </a:t>
            </a:r>
            <a:r>
              <a:rPr lang="en-US" sz="3200" dirty="0" err="1" smtClean="0">
                <a:latin typeface="Baskerville"/>
                <a:cs typeface="Baskerville"/>
              </a:rPr>
              <a:t>vs</a:t>
            </a:r>
            <a:r>
              <a:rPr lang="en-US" sz="3200" dirty="0" smtClean="0">
                <a:latin typeface="Baskerville"/>
                <a:cs typeface="Baskerville"/>
              </a:rPr>
              <a:t> Time/Luminosity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43000"/>
            <a:ext cx="8187461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943600"/>
            <a:ext cx="85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askerville"/>
                <a:cs typeface="Baskerville"/>
              </a:rPr>
              <a:t>Tevatron</a:t>
            </a:r>
            <a:r>
              <a:rPr lang="en-US" dirty="0" smtClean="0">
                <a:latin typeface="Baskerville"/>
                <a:cs typeface="Baskerville"/>
              </a:rPr>
              <a:t> W mass measurement may reach 10 </a:t>
            </a:r>
            <a:r>
              <a:rPr lang="en-US" dirty="0" err="1" smtClean="0">
                <a:latin typeface="Baskerville"/>
                <a:cs typeface="Baskerville"/>
              </a:rPr>
              <a:t>MeV</a:t>
            </a:r>
            <a:r>
              <a:rPr lang="en-US" dirty="0" smtClean="0">
                <a:latin typeface="Baskerville"/>
                <a:cs typeface="Baskerville"/>
              </a:rPr>
              <a:t> uncertainty. A big challenge for LHC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738538" y="4264162"/>
            <a:ext cx="1896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 </a:t>
            </a:r>
            <a:r>
              <a:rPr lang="en-US" sz="1200" dirty="0" err="1" smtClean="0"/>
              <a:t>Jayatilaka</a:t>
            </a:r>
            <a:r>
              <a:rPr lang="en-US" sz="1200" dirty="0" smtClean="0"/>
              <a:t>, </a:t>
            </a:r>
            <a:r>
              <a:rPr lang="en-US" sz="1200" dirty="0" err="1" smtClean="0"/>
              <a:t>Moriond</a:t>
            </a:r>
            <a:r>
              <a:rPr lang="en-US" sz="1200" dirty="0" smtClean="0"/>
              <a:t> </a:t>
            </a:r>
            <a:r>
              <a:rPr lang="en-US" sz="1200" dirty="0" err="1" smtClean="0"/>
              <a:t>Ewk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55"/>
            <a:ext cx="7772400" cy="7769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W and top Masses and the “SM BEH Scalar”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244601"/>
            <a:ext cx="4902200" cy="4801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489700" y="3983412"/>
            <a:ext cx="2217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R.Lopes</a:t>
            </a:r>
            <a:r>
              <a:rPr lang="en-US" sz="1200" dirty="0" smtClean="0"/>
              <a:t> de Sa (</a:t>
            </a:r>
            <a:r>
              <a:rPr lang="en-US" sz="1200" dirty="0" err="1" smtClean="0"/>
              <a:t>Moriond</a:t>
            </a:r>
            <a:r>
              <a:rPr lang="en-US" sz="1200" dirty="0" smtClean="0"/>
              <a:t> 11.3.12)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316000"/>
            <a:ext cx="4940300" cy="400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19821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55"/>
            <a:ext cx="7772400" cy="599145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Summary</a:t>
            </a:r>
            <a:endParaRPr lang="en-US" sz="2800" dirty="0"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36600"/>
            <a:ext cx="8071240" cy="5786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The LHC and its experiments have had an extremely successful start into the </a:t>
            </a:r>
            <a:r>
              <a:rPr lang="en-US" sz="1600" dirty="0" err="1" smtClean="0">
                <a:latin typeface="Baskerville"/>
                <a:cs typeface="Baskerville"/>
              </a:rPr>
              <a:t>TeV</a:t>
            </a:r>
            <a:r>
              <a:rPr lang="en-US" sz="1600" dirty="0" smtClean="0">
                <a:latin typeface="Baskerville"/>
                <a:cs typeface="Baskerville"/>
              </a:rPr>
              <a:t> range.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ATLAS and CMS have made inclusive W,Z measurements of high precision at an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absolute luminosity precision significantly better than expected (and prospects to ~2%).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 novel W charge asymmetry result from CMS, based on ~1fb</a:t>
            </a:r>
            <a:r>
              <a:rPr lang="en-US" sz="1600" baseline="30000" dirty="0" smtClean="0">
                <a:latin typeface="Baskerville"/>
                <a:cs typeface="Baskerville"/>
              </a:rPr>
              <a:t>-1</a:t>
            </a:r>
            <a:r>
              <a:rPr lang="en-US" sz="1600" dirty="0" smtClean="0">
                <a:latin typeface="Baskerville"/>
                <a:cs typeface="Baskerville"/>
              </a:rPr>
              <a:t>, underlines PDF sensitivity.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The first differential W</a:t>
            </a:r>
            <a:r>
              <a:rPr lang="en-US" sz="1600" baseline="30000" dirty="0" smtClean="0">
                <a:latin typeface="Baskerville"/>
                <a:cs typeface="Baskerville"/>
              </a:rPr>
              <a:t>±</a:t>
            </a:r>
            <a:r>
              <a:rPr lang="en-US" sz="1600" dirty="0" smtClean="0">
                <a:latin typeface="Baskerville"/>
                <a:cs typeface="Baskerville"/>
              </a:rPr>
              <a:t>, Z cross section data of ATLAS, jointly </a:t>
            </a:r>
            <a:r>
              <a:rPr lang="en-US" sz="1600" dirty="0" err="1" smtClean="0">
                <a:latin typeface="Baskerville"/>
                <a:cs typeface="Baskerville"/>
              </a:rPr>
              <a:t>analysed</a:t>
            </a:r>
            <a:r>
              <a:rPr lang="en-US" sz="1600" dirty="0" smtClean="0">
                <a:latin typeface="Baskerville"/>
                <a:cs typeface="Baskerville"/>
              </a:rPr>
              <a:t> with </a:t>
            </a:r>
            <a:r>
              <a:rPr lang="en-US" sz="1600" dirty="0" err="1" smtClean="0">
                <a:latin typeface="Baskerville"/>
                <a:cs typeface="Baskerville"/>
              </a:rPr>
              <a:t>e</a:t>
            </a:r>
            <a:r>
              <a:rPr lang="en-US" sz="1600" baseline="30000" dirty="0" err="1" smtClean="0">
                <a:latin typeface="Baskerville"/>
                <a:cs typeface="Baskerville"/>
              </a:rPr>
              <a:t>±</a:t>
            </a:r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dirty="0" smtClean="0">
                <a:latin typeface="Baskerville"/>
                <a:cs typeface="Baskerville"/>
              </a:rPr>
              <a:t> cross sections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from HERA, suggest that the light quark sea is </a:t>
            </a:r>
            <a:r>
              <a:rPr lang="en-US" sz="1600" dirty="0" err="1" smtClean="0">
                <a:latin typeface="Baskerville"/>
                <a:cs typeface="Baskerville"/>
              </a:rPr>
              <a:t>flavour</a:t>
            </a:r>
            <a:r>
              <a:rPr lang="en-US" sz="1600" dirty="0" smtClean="0">
                <a:latin typeface="Baskerville"/>
                <a:cs typeface="Baskerville"/>
              </a:rPr>
              <a:t> symmetric and increased by ~8%.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This result is consistent with the large </a:t>
            </a:r>
            <a:r>
              <a:rPr lang="en-US" sz="1600" dirty="0" err="1" smtClean="0">
                <a:latin typeface="Baskerville"/>
                <a:cs typeface="Baskerville"/>
              </a:rPr>
              <a:t>W+c</a:t>
            </a:r>
            <a:r>
              <a:rPr lang="en-US" sz="1600" dirty="0" smtClean="0">
                <a:latin typeface="Baskerville"/>
                <a:cs typeface="Baskerville"/>
              </a:rPr>
              <a:t>/</a:t>
            </a:r>
            <a:r>
              <a:rPr lang="en-US" sz="1600" dirty="0" err="1" smtClean="0">
                <a:latin typeface="Baskerville"/>
                <a:cs typeface="Baskerville"/>
              </a:rPr>
              <a:t>W+jet</a:t>
            </a:r>
            <a:r>
              <a:rPr lang="en-US" sz="1600" dirty="0" smtClean="0">
                <a:latin typeface="Baskerville"/>
                <a:cs typeface="Baskerville"/>
              </a:rPr>
              <a:t> ratio as measured by CMS.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The strange quark density is an example for a symbiosis of precision </a:t>
            </a:r>
            <a:r>
              <a:rPr lang="en-US" sz="1600" dirty="0" err="1" smtClean="0">
                <a:latin typeface="Baskerville"/>
                <a:cs typeface="Baskerville"/>
              </a:rPr>
              <a:t>pp</a:t>
            </a:r>
            <a:r>
              <a:rPr lang="en-US" sz="1600" dirty="0" smtClean="0">
                <a:latin typeface="Baskerville"/>
                <a:cs typeface="Baskerville"/>
              </a:rPr>
              <a:t> and </a:t>
            </a:r>
            <a:r>
              <a:rPr lang="en-US" sz="1600" dirty="0" err="1" smtClean="0">
                <a:latin typeface="Baskerville"/>
                <a:cs typeface="Baskerville"/>
              </a:rPr>
              <a:t>ep</a:t>
            </a:r>
            <a:r>
              <a:rPr lang="en-US" sz="1600" dirty="0" smtClean="0">
                <a:latin typeface="Baskerville"/>
                <a:cs typeface="Baskerville"/>
              </a:rPr>
              <a:t> measurements,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which may be established when the HL-LHC and the </a:t>
            </a:r>
            <a:r>
              <a:rPr lang="en-US" sz="1600" dirty="0" err="1" smtClean="0">
                <a:latin typeface="Baskerville"/>
                <a:cs typeface="Baskerville"/>
              </a:rPr>
              <a:t>LHeC</a:t>
            </a:r>
            <a:r>
              <a:rPr lang="en-US" sz="1600" dirty="0" smtClean="0">
                <a:latin typeface="Baskerville"/>
                <a:cs typeface="Baskerville"/>
              </a:rPr>
              <a:t> ran synchronously in the 20ies. 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A wealth of more analyses, as of all di-boson channels, has been performed and good</a:t>
            </a:r>
          </a:p>
          <a:p>
            <a:r>
              <a:rPr lang="en-US" sz="1600" dirty="0">
                <a:latin typeface="Baskerville"/>
                <a:cs typeface="Baskerville"/>
              </a:rPr>
              <a:t>a</a:t>
            </a:r>
            <a:r>
              <a:rPr lang="en-US" sz="1600" dirty="0" smtClean="0">
                <a:latin typeface="Baskerville"/>
                <a:cs typeface="Baskerville"/>
              </a:rPr>
              <a:t>greement with </a:t>
            </a:r>
            <a:r>
              <a:rPr lang="en-US" sz="1600" dirty="0" err="1" smtClean="0">
                <a:latin typeface="Baskerville"/>
                <a:cs typeface="Baskerville"/>
              </a:rPr>
              <a:t>pQCD</a:t>
            </a:r>
            <a:r>
              <a:rPr lang="en-US" sz="1600" dirty="0" smtClean="0">
                <a:latin typeface="Baskerville"/>
                <a:cs typeface="Baskerville"/>
              </a:rPr>
              <a:t> been observed. Not covered here are </a:t>
            </a:r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(Z,W) measurements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as are important for approaching an M</a:t>
            </a:r>
            <a:r>
              <a:rPr lang="en-US" sz="1600" baseline="-25000" dirty="0" smtClean="0">
                <a:latin typeface="Baskerville"/>
                <a:cs typeface="Baskerville"/>
              </a:rPr>
              <a:t>W</a:t>
            </a:r>
            <a:r>
              <a:rPr lang="en-US" sz="1600" dirty="0" smtClean="0">
                <a:latin typeface="Baskerville"/>
                <a:cs typeface="Baskerville"/>
              </a:rPr>
              <a:t> mass measurement precision of interest. 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The top mass measurements of CMS and ATLAS approach the </a:t>
            </a:r>
            <a:r>
              <a:rPr lang="en-US" sz="1600" dirty="0" err="1" smtClean="0">
                <a:latin typeface="Baskerville"/>
                <a:cs typeface="Baskerville"/>
              </a:rPr>
              <a:t>Tevatron</a:t>
            </a:r>
            <a:r>
              <a:rPr lang="en-US" sz="1600" dirty="0" smtClean="0">
                <a:latin typeface="Baskerville"/>
                <a:cs typeface="Baskerville"/>
              </a:rPr>
              <a:t> precision.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The new CDF and D0 W mass measurements have 20 MeV precision. This predicts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the SM ‘Higgs’ particle to be lighter but just consistent with a possible 125GeV mass.</a:t>
            </a:r>
          </a:p>
          <a:p>
            <a:endParaRPr lang="en-US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The ATLAS and CMS results presented here are initial observations 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… more is to come,  and the W </a:t>
            </a:r>
            <a:r>
              <a:rPr lang="en-US" sz="1600" dirty="0" err="1" smtClean="0">
                <a:latin typeface="Baskerville"/>
                <a:cs typeface="Baskerville"/>
              </a:rPr>
              <a:t>polarisation</a:t>
            </a:r>
            <a:r>
              <a:rPr lang="en-US" sz="1600" dirty="0" smtClean="0">
                <a:latin typeface="Baskerville"/>
                <a:cs typeface="Baskerville"/>
              </a:rPr>
              <a:t> a good example. 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2247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why W+Z at the LHC?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501" y="1849967"/>
            <a:ext cx="7341999" cy="25853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latin typeface="Baskerville"/>
                <a:cs typeface="Baskerville"/>
              </a:rPr>
              <a:t>.   Energy Calibration and Lepton Identification [~1% reached]</a:t>
            </a:r>
          </a:p>
          <a:p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2.   Constrain Parton Densities [</a:t>
            </a:r>
            <a:r>
              <a:rPr lang="en-US" dirty="0" err="1" smtClean="0">
                <a:latin typeface="Baskerville"/>
                <a:cs typeface="Baskerville"/>
              </a:rPr>
              <a:t>dσ</a:t>
            </a:r>
            <a:r>
              <a:rPr lang="en-US" dirty="0" smtClean="0">
                <a:latin typeface="Baskerville"/>
                <a:cs typeface="Baskerville"/>
              </a:rPr>
              <a:t>/</a:t>
            </a:r>
            <a:r>
              <a:rPr lang="en-US" dirty="0" err="1" smtClean="0">
                <a:latin typeface="Baskerville"/>
                <a:cs typeface="Baskerville"/>
              </a:rPr>
              <a:t>dy,η,W,Z+c,b</a:t>
            </a:r>
            <a:r>
              <a:rPr lang="en-US" dirty="0" smtClean="0">
                <a:latin typeface="Baskerville"/>
                <a:cs typeface="Baskerville"/>
              </a:rPr>
              <a:t>]</a:t>
            </a:r>
          </a:p>
          <a:p>
            <a:pPr marL="342900" indent="-342900">
              <a:buAutoNum type="arabicPeriod"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3.   Explore QCD in new kinematic domain [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Baskerville"/>
                <a:cs typeface="Baskerville"/>
              </a:rPr>
              <a:t>p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  <a:latin typeface="Baskerville"/>
                <a:cs typeface="Baskerville"/>
              </a:rPr>
              <a:t>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Baskerville"/>
                <a:cs typeface="Baskerville"/>
              </a:rPr>
              <a:t>(W,Z),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Baskerville"/>
                <a:cs typeface="Baskerville"/>
              </a:rPr>
              <a:t>W,Z+jets</a:t>
            </a:r>
            <a:r>
              <a:rPr lang="en-US" dirty="0" smtClean="0">
                <a:latin typeface="Baskerville"/>
                <a:cs typeface="Baskerville"/>
              </a:rPr>
              <a:t>]</a:t>
            </a:r>
          </a:p>
          <a:p>
            <a:pPr marL="342900" indent="-342900">
              <a:buAutoNum type="arabicPeriod"/>
            </a:pPr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4.   Perform precision electroweak measurements [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Pol(W)</a:t>
            </a:r>
            <a:r>
              <a:rPr lang="en-US" dirty="0" smtClean="0">
                <a:solidFill>
                  <a:srgbClr val="BFBFBF"/>
                </a:solidFill>
                <a:latin typeface="Baskerville"/>
                <a:cs typeface="Baskerville"/>
              </a:rPr>
              <a:t>,sin</a:t>
            </a:r>
            <a:r>
              <a:rPr lang="en-US" baseline="30000" dirty="0" smtClean="0">
                <a:solidFill>
                  <a:srgbClr val="BFBFBF"/>
                </a:solidFill>
                <a:latin typeface="Baskerville"/>
                <a:cs typeface="Baskerville"/>
              </a:rPr>
              <a:t>2</a:t>
            </a:r>
            <a:r>
              <a:rPr lang="en-US" dirty="0" smtClean="0">
                <a:solidFill>
                  <a:srgbClr val="BFBFBF"/>
                </a:solidFill>
                <a:latin typeface="Baskerville"/>
                <a:cs typeface="Baskerville"/>
              </a:rPr>
              <a:t>Θ,</a:t>
            </a:r>
            <a:r>
              <a:rPr lang="en-US" dirty="0" smtClean="0">
                <a:latin typeface="Baskerville"/>
                <a:cs typeface="Baskerville"/>
              </a:rPr>
              <a:t>TGC]</a:t>
            </a:r>
          </a:p>
          <a:p>
            <a:pPr marL="342900" indent="-342900"/>
            <a:endParaRPr lang="en-US" dirty="0" smtClean="0">
              <a:latin typeface="Baskerville"/>
              <a:cs typeface="Baskerville"/>
            </a:endParaRPr>
          </a:p>
          <a:p>
            <a:r>
              <a:rPr lang="en-US" dirty="0" smtClean="0">
                <a:latin typeface="Baskerville"/>
                <a:cs typeface="Baskerville"/>
              </a:rPr>
              <a:t>5.   Relation to Higgs: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</a:rPr>
              <a:t> H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 WW and 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 ZZ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 4l  and 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 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ττ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 as Z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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Baskerville"/>
                <a:cs typeface="Baskerville"/>
                <a:sym typeface="Wingdings"/>
              </a:rPr>
              <a:t>ττ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501" y="5130800"/>
            <a:ext cx="74052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                       Recent overview on ATLAS and CMS electroweak results:</a:t>
            </a:r>
          </a:p>
          <a:p>
            <a:r>
              <a:rPr lang="en-US" sz="1600" dirty="0" err="1" smtClean="0">
                <a:latin typeface="Baskerville"/>
                <a:cs typeface="Baskerville"/>
              </a:rPr>
              <a:t>J.Kretzschmar</a:t>
            </a:r>
            <a:r>
              <a:rPr lang="en-US" sz="1600" dirty="0" smtClean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Moriond</a:t>
            </a:r>
            <a:r>
              <a:rPr lang="en-US" sz="1600" dirty="0" smtClean="0">
                <a:latin typeface="Baskerville"/>
                <a:cs typeface="Baskerville"/>
              </a:rPr>
              <a:t> Electroweak and further talks at La </a:t>
            </a:r>
            <a:r>
              <a:rPr lang="en-US" sz="1600" dirty="0" err="1" smtClean="0">
                <a:latin typeface="Baskerville"/>
                <a:cs typeface="Baskerville"/>
              </a:rPr>
              <a:t>Thuile</a:t>
            </a:r>
            <a:r>
              <a:rPr lang="en-US" sz="1600" dirty="0" smtClean="0">
                <a:latin typeface="Baskerville"/>
                <a:cs typeface="Baskerville"/>
              </a:rPr>
              <a:t> and </a:t>
            </a:r>
            <a:r>
              <a:rPr lang="en-US" sz="1600" dirty="0" err="1" smtClean="0">
                <a:latin typeface="Baskerville"/>
                <a:cs typeface="Baskerville"/>
              </a:rPr>
              <a:t>Moriond</a:t>
            </a:r>
            <a:r>
              <a:rPr lang="en-US" sz="1600" dirty="0" smtClean="0">
                <a:latin typeface="Baskerville"/>
                <a:cs typeface="Baskerville"/>
              </a:rPr>
              <a:t> QCD 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0461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62987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 and Z events in ATLAS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" y="1810492"/>
            <a:ext cx="3944094" cy="291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51" y="1810492"/>
            <a:ext cx="4954050" cy="2914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2415" y="5103336"/>
            <a:ext cx="7524691" cy="369332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Clear signature, copious: about 10M W</a:t>
            </a:r>
            <a:r>
              <a:rPr lang="en-US" baseline="30000" dirty="0" smtClean="0">
                <a:latin typeface="Baskerville"/>
                <a:cs typeface="Baskerville"/>
              </a:rPr>
              <a:t>± </a:t>
            </a:r>
            <a:r>
              <a:rPr lang="en-US" dirty="0" smtClean="0">
                <a:latin typeface="Baskerville"/>
                <a:cs typeface="Baskerville"/>
              </a:rPr>
              <a:t>and 1M Z in </a:t>
            </a:r>
            <a:r>
              <a:rPr lang="en-US" dirty="0" err="1" smtClean="0">
                <a:latin typeface="Baskerville"/>
                <a:cs typeface="Baskerville"/>
              </a:rPr>
              <a:t>e+</a:t>
            </a:r>
            <a:r>
              <a:rPr lang="en-US" sz="1600" dirty="0" err="1" smtClean="0">
                <a:latin typeface="Baskerville"/>
                <a:cs typeface="Baskerville"/>
              </a:rPr>
              <a:t>μ</a:t>
            </a:r>
            <a:r>
              <a:rPr lang="en-US" dirty="0" smtClean="0">
                <a:latin typeface="Baskerville"/>
                <a:cs typeface="Baskerville"/>
              </a:rPr>
              <a:t> per 1fb</a:t>
            </a:r>
            <a:r>
              <a:rPr lang="en-US" baseline="30000" dirty="0" smtClean="0">
                <a:latin typeface="Baskerville"/>
                <a:cs typeface="Baskerville"/>
              </a:rPr>
              <a:t>-1 </a:t>
            </a:r>
            <a:r>
              <a:rPr lang="en-US" dirty="0" smtClean="0">
                <a:latin typeface="Baskerville"/>
                <a:cs typeface="Baskerville"/>
              </a:rPr>
              <a:t>luminosity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91" y="5894917"/>
            <a:ext cx="8972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baseline="30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 &gt; 20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baseline="30000" dirty="0" err="1" smtClean="0">
                <a:latin typeface="Baskerville"/>
                <a:cs typeface="Baskerville"/>
              </a:rPr>
              <a:t>ν</a:t>
            </a:r>
            <a:r>
              <a:rPr lang="en-US" sz="1600" baseline="30000" dirty="0" smtClean="0">
                <a:latin typeface="Baskerville"/>
                <a:cs typeface="Baskerville"/>
              </a:rPr>
              <a:t> </a:t>
            </a:r>
            <a:r>
              <a:rPr lang="en-US" sz="1600" dirty="0" smtClean="0">
                <a:latin typeface="Baskerville"/>
                <a:cs typeface="Baskerville"/>
              </a:rPr>
              <a:t>&gt;25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m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&gt;40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       </a:t>
            </a:r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baseline="30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 &gt; 20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66&lt; </a:t>
            </a:r>
            <a:r>
              <a:rPr lang="en-US" sz="1600" dirty="0" err="1" smtClean="0">
                <a:latin typeface="Baskerville"/>
                <a:cs typeface="Baskerville"/>
              </a:rPr>
              <a:t>M</a:t>
            </a:r>
            <a:r>
              <a:rPr lang="en-US" sz="1600" baseline="-25000" dirty="0" err="1" smtClean="0">
                <a:latin typeface="Baskerville"/>
                <a:cs typeface="Baskerville"/>
              </a:rPr>
              <a:t>ll</a:t>
            </a:r>
            <a:r>
              <a:rPr lang="en-US" sz="1600" dirty="0" smtClean="0">
                <a:latin typeface="Baskerville"/>
                <a:cs typeface="Baskerville"/>
              </a:rPr>
              <a:t>&lt; 116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    |</a:t>
            </a:r>
            <a:r>
              <a:rPr lang="en-US" sz="1600" dirty="0" err="1" smtClean="0">
                <a:latin typeface="Baskerville"/>
                <a:cs typeface="Baskerville"/>
              </a:rPr>
              <a:t>η</a:t>
            </a:r>
            <a:r>
              <a:rPr lang="en-US" sz="1600" baseline="-25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|&lt;2.5  (</a:t>
            </a:r>
            <a:r>
              <a:rPr lang="en-US" sz="1600" b="1" dirty="0" smtClean="0">
                <a:latin typeface="Baskerville"/>
                <a:cs typeface="Baskerville"/>
              </a:rPr>
              <a:t>|</a:t>
            </a:r>
            <a:r>
              <a:rPr lang="en-US" sz="1600" b="1" dirty="0" err="1" smtClean="0">
                <a:latin typeface="Baskerville"/>
                <a:cs typeface="Baskerville"/>
              </a:rPr>
              <a:t>η</a:t>
            </a:r>
            <a:r>
              <a:rPr lang="en-US" sz="1600" b="1" baseline="-25000" dirty="0" err="1" smtClean="0">
                <a:latin typeface="Baskerville"/>
                <a:cs typeface="Baskerville"/>
              </a:rPr>
              <a:t>e</a:t>
            </a:r>
            <a:r>
              <a:rPr lang="en-US" sz="1600" b="1" dirty="0" smtClean="0">
                <a:latin typeface="Baskerville"/>
                <a:cs typeface="Baskerville"/>
              </a:rPr>
              <a:t>|&lt;4.9</a:t>
            </a:r>
            <a:r>
              <a:rPr lang="en-US" sz="1600" dirty="0" smtClean="0">
                <a:latin typeface="Baskerville"/>
                <a:cs typeface="Baskerville"/>
              </a:rPr>
              <a:t>)            </a:t>
            </a:r>
            <a:endParaRPr lang="en-US" sz="1600" baseline="30000" dirty="0">
              <a:latin typeface="Baskerville"/>
              <a:cs typeface="Baskerville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676782" y="6140602"/>
            <a:ext cx="497416" cy="1588"/>
          </a:xfrm>
          <a:prstGeom prst="line">
            <a:avLst/>
          </a:prstGeom>
          <a:ln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473" y="1338306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W </a:t>
            </a:r>
            <a:r>
              <a:rPr lang="en-US" sz="16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16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2000" dirty="0" err="1" smtClean="0">
                <a:latin typeface="Baskerville"/>
                <a:cs typeface="Baskerville"/>
                <a:sym typeface="Wingdings"/>
              </a:rPr>
              <a:t>μν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5229" y="133830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Z </a:t>
            </a:r>
            <a:r>
              <a:rPr lang="en-US" sz="16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16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2000" dirty="0" err="1" smtClean="0">
                <a:latin typeface="Baskerville"/>
                <a:cs typeface="Baskerville"/>
                <a:sym typeface="Wingdings"/>
              </a:rPr>
              <a:t>ee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89065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3"/>
            <a:ext cx="7772400" cy="75212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W and Z events in CMS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2" y="1717953"/>
            <a:ext cx="4172997" cy="3290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176" y="1495703"/>
            <a:ext cx="4274786" cy="3340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6176" y="1495703"/>
            <a:ext cx="4517824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819" y="5894917"/>
            <a:ext cx="8444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baseline="30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 &gt; 25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</a:t>
            </a:r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baseline="30000" dirty="0" err="1" smtClean="0">
                <a:latin typeface="Baskerville"/>
                <a:cs typeface="Baskerville"/>
              </a:rPr>
              <a:t>ν</a:t>
            </a:r>
            <a:r>
              <a:rPr lang="en-US" sz="1600" baseline="30000" dirty="0" smtClean="0">
                <a:latin typeface="Baskerville"/>
                <a:cs typeface="Baskerville"/>
              </a:rPr>
              <a:t> </a:t>
            </a:r>
            <a:r>
              <a:rPr lang="en-US" sz="1600" dirty="0" smtClean="0">
                <a:latin typeface="Baskerville"/>
                <a:cs typeface="Baskerville"/>
              </a:rPr>
              <a:t>&gt;25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|</a:t>
            </a:r>
            <a:r>
              <a:rPr lang="en-US" sz="1600" dirty="0" err="1" smtClean="0">
                <a:latin typeface="Baskerville"/>
                <a:cs typeface="Baskerville"/>
              </a:rPr>
              <a:t>η</a:t>
            </a:r>
            <a:r>
              <a:rPr lang="en-US" sz="1600" baseline="-25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|&lt;2.1, </a:t>
            </a:r>
            <a:r>
              <a:rPr lang="en-US" sz="1600" dirty="0" err="1" smtClean="0">
                <a:latin typeface="Baskerville"/>
                <a:cs typeface="Baskerville"/>
              </a:rPr>
              <a:t>m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&gt;40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        </a:t>
            </a:r>
            <a:r>
              <a:rPr lang="en-US" sz="1600" dirty="0" err="1" smtClean="0">
                <a:latin typeface="Baskerville"/>
                <a:cs typeface="Baskerville"/>
              </a:rPr>
              <a:t>p</a:t>
            </a:r>
            <a:r>
              <a:rPr lang="en-US" sz="1600" baseline="-25000" dirty="0" err="1" smtClean="0">
                <a:latin typeface="Baskerville"/>
                <a:cs typeface="Baskerville"/>
              </a:rPr>
              <a:t>T</a:t>
            </a:r>
            <a:r>
              <a:rPr lang="en-US" sz="1600" baseline="30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 &gt; 25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60&lt; </a:t>
            </a:r>
            <a:r>
              <a:rPr lang="en-US" sz="1600" dirty="0" err="1" smtClean="0">
                <a:latin typeface="Baskerville"/>
                <a:cs typeface="Baskerville"/>
              </a:rPr>
              <a:t>M</a:t>
            </a:r>
            <a:r>
              <a:rPr lang="en-US" sz="1600" baseline="-25000" dirty="0" err="1" smtClean="0">
                <a:latin typeface="Baskerville"/>
                <a:cs typeface="Baskerville"/>
              </a:rPr>
              <a:t>ll</a:t>
            </a:r>
            <a:r>
              <a:rPr lang="en-US" sz="1600" dirty="0" smtClean="0">
                <a:latin typeface="Baskerville"/>
                <a:cs typeface="Baskerville"/>
              </a:rPr>
              <a:t>&lt; 120 </a:t>
            </a:r>
            <a:r>
              <a:rPr lang="en-US" sz="1600" dirty="0" err="1" smtClean="0">
                <a:latin typeface="Baskerville"/>
                <a:cs typeface="Baskerville"/>
              </a:rPr>
              <a:t>GeV</a:t>
            </a:r>
            <a:r>
              <a:rPr lang="en-US" sz="1600" dirty="0" smtClean="0">
                <a:latin typeface="Baskerville"/>
                <a:cs typeface="Baskerville"/>
              </a:rPr>
              <a:t>, |</a:t>
            </a:r>
            <a:r>
              <a:rPr lang="en-US" sz="1600" dirty="0" err="1" smtClean="0">
                <a:latin typeface="Baskerville"/>
                <a:cs typeface="Baskerville"/>
              </a:rPr>
              <a:t>η</a:t>
            </a:r>
            <a:r>
              <a:rPr lang="en-US" sz="1600" baseline="-25000" dirty="0" err="1" smtClean="0">
                <a:latin typeface="Baskerville"/>
                <a:cs typeface="Baskerville"/>
              </a:rPr>
              <a:t>l</a:t>
            </a:r>
            <a:r>
              <a:rPr lang="en-US" sz="1600" dirty="0" smtClean="0">
                <a:latin typeface="Baskerville"/>
                <a:cs typeface="Baskerville"/>
              </a:rPr>
              <a:t>|&lt;2.1</a:t>
            </a:r>
            <a:endParaRPr lang="en-US" sz="1600" baseline="30000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1255" y="5103336"/>
            <a:ext cx="6129841" cy="369332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Clear signature and as copious as in ATLAS [even a bit more?]..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652" y="1138251"/>
            <a:ext cx="98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W </a:t>
            </a:r>
            <a:r>
              <a:rPr lang="en-US" sz="16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16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2000" dirty="0" err="1" smtClean="0">
                <a:latin typeface="Baskerville"/>
                <a:cs typeface="Baskerville"/>
                <a:sym typeface="Wingdings"/>
              </a:rPr>
              <a:t>μν</a:t>
            </a:r>
            <a:endParaRPr lang="en-US" sz="2000" dirty="0"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5229" y="133830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Z </a:t>
            </a:r>
            <a:r>
              <a:rPr lang="en-US" sz="16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1600" dirty="0" smtClean="0">
                <a:latin typeface="Baskerville"/>
                <a:cs typeface="Baskerville"/>
                <a:sym typeface="Wingdings"/>
              </a:rPr>
              <a:t> </a:t>
            </a:r>
            <a:r>
              <a:rPr lang="en-US" sz="2000" dirty="0" err="1" smtClean="0">
                <a:latin typeface="Baskerville"/>
                <a:cs typeface="Baskerville"/>
                <a:sym typeface="Wingdings"/>
              </a:rPr>
              <a:t>ee</a:t>
            </a:r>
            <a:endParaRPr lang="en-US" sz="2000" dirty="0">
              <a:latin typeface="Baskerville"/>
              <a:cs typeface="Baskerville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588669" y="6144419"/>
            <a:ext cx="497416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49626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518" y="254000"/>
            <a:ext cx="6997666" cy="53812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askerville"/>
                <a:cs typeface="Baskerville"/>
              </a:rPr>
              <a:t>Drell</a:t>
            </a:r>
            <a:r>
              <a:rPr lang="en-US" sz="2800" dirty="0">
                <a:latin typeface="Baskerville"/>
                <a:cs typeface="Baskerville"/>
              </a:rPr>
              <a:t>-</a:t>
            </a:r>
            <a:r>
              <a:rPr lang="en-US" sz="2800" dirty="0" smtClean="0">
                <a:latin typeface="Baskerville"/>
                <a:cs typeface="Baskerville"/>
              </a:rPr>
              <a:t>Yan Spectrum in Neutral Currents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4" name="Picture 3" descr="sigDY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368" y="1943290"/>
            <a:ext cx="4556651" cy="3247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176" y="6083606"/>
            <a:ext cx="37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Low and high mass dominated by Z production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γZ interference +- 5% left and right from Z peak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8699" y="5016152"/>
            <a:ext cx="40524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CMS: arXiv:1108.0566 (August 2011) JHEP P10 (2011) 007 </a:t>
            </a:r>
          </a:p>
          <a:p>
            <a:endParaRPr lang="en-US" sz="1200" dirty="0" smtClean="0"/>
          </a:p>
          <a:p>
            <a:r>
              <a:rPr lang="en-US" sz="1400" dirty="0" err="1" smtClean="0">
                <a:latin typeface="Baskerville"/>
                <a:cs typeface="Baskerville"/>
              </a:rPr>
              <a:t>Normalised</a:t>
            </a:r>
            <a:r>
              <a:rPr lang="en-US" sz="1400" dirty="0" smtClean="0">
                <a:latin typeface="Baskerville"/>
                <a:cs typeface="Baskerville"/>
              </a:rPr>
              <a:t> DY spectrum measured with 2010 data</a:t>
            </a:r>
          </a:p>
          <a:p>
            <a:r>
              <a:rPr lang="en-US" sz="1400" dirty="0">
                <a:latin typeface="Baskerville"/>
                <a:cs typeface="Baskerville"/>
              </a:rPr>
              <a:t>t</a:t>
            </a:r>
            <a:r>
              <a:rPr lang="en-US" sz="1400" dirty="0" smtClean="0">
                <a:latin typeface="Baskerville"/>
                <a:cs typeface="Baskerville"/>
              </a:rPr>
              <a:t>o 6% (~20GeV), 3% (Z peak) and  20% at highest 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407384" y="5087613"/>
            <a:ext cx="518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MK911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599351" y="6076440"/>
            <a:ext cx="377095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M</a:t>
            </a:r>
            <a:r>
              <a:rPr lang="en-US" sz="1600" baseline="-25000" dirty="0" smtClean="0">
                <a:latin typeface="Baskerville"/>
                <a:cs typeface="Baskerville"/>
              </a:rPr>
              <a:t>Z’</a:t>
            </a:r>
            <a:r>
              <a:rPr lang="en-US" sz="1600" dirty="0" smtClean="0">
                <a:latin typeface="Baskerville"/>
                <a:cs typeface="Baskerville"/>
              </a:rPr>
              <a:t> &gt; 2.21 </a:t>
            </a:r>
            <a:r>
              <a:rPr lang="en-US" sz="1600" dirty="0" err="1" smtClean="0">
                <a:latin typeface="Baskerville"/>
                <a:cs typeface="Baskerville"/>
              </a:rPr>
              <a:t>TeV</a:t>
            </a:r>
            <a:r>
              <a:rPr lang="en-US" sz="1600" dirty="0" smtClean="0">
                <a:latin typeface="Baskerville"/>
                <a:cs typeface="Baskerville"/>
              </a:rPr>
              <a:t> (ATLAS), 1.94 </a:t>
            </a:r>
            <a:r>
              <a:rPr lang="en-US" sz="1600" dirty="0" err="1" smtClean="0">
                <a:latin typeface="Baskerville"/>
                <a:cs typeface="Baskerville"/>
              </a:rPr>
              <a:t>TeV</a:t>
            </a:r>
            <a:r>
              <a:rPr lang="en-US" sz="1600" dirty="0" smtClean="0">
                <a:latin typeface="Baskerville"/>
                <a:cs typeface="Baskerville"/>
              </a:rPr>
              <a:t> (CMS) </a:t>
            </a:r>
          </a:p>
          <a:p>
            <a:r>
              <a:rPr lang="en-US" sz="1200" dirty="0" smtClean="0">
                <a:latin typeface="Baskerville"/>
                <a:cs typeface="Baskerville"/>
              </a:rPr>
              <a:t>       ATLAS-CONF-2012-007             CMS-EXO-11-019 </a:t>
            </a:r>
            <a:endParaRPr lang="en-US" sz="1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88" y="952499"/>
            <a:ext cx="4654642" cy="39911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2155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916" y="386124"/>
            <a:ext cx="7389283" cy="5381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Total </a:t>
            </a:r>
            <a:r>
              <a:rPr lang="en-US" sz="2800" dirty="0" err="1" smtClean="0">
                <a:latin typeface="Baskerville"/>
                <a:cs typeface="Baskerville"/>
              </a:rPr>
              <a:t>Z</a:t>
            </a:r>
            <a:r>
              <a:rPr lang="en-US" sz="18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2800" dirty="0" err="1" smtClean="0">
                <a:latin typeface="Baskerville"/>
                <a:cs typeface="Baskerville"/>
                <a:sym typeface="Wingdings"/>
              </a:rPr>
              <a:t>ll</a:t>
            </a:r>
            <a:r>
              <a:rPr lang="en-US" sz="2800" dirty="0" smtClean="0">
                <a:latin typeface="Baskerville"/>
                <a:cs typeface="Baskerville"/>
              </a:rPr>
              <a:t> Cross Sections </a:t>
            </a:r>
            <a:r>
              <a:rPr lang="en-US" sz="2800" dirty="0" err="1" smtClean="0">
                <a:latin typeface="Baskerville"/>
                <a:cs typeface="Baskerville"/>
              </a:rPr>
              <a:t>vs</a:t>
            </a:r>
            <a:r>
              <a:rPr lang="en-US" sz="2800" dirty="0" smtClean="0">
                <a:latin typeface="Baskerville"/>
                <a:cs typeface="Baskerville"/>
              </a:rPr>
              <a:t> √</a:t>
            </a:r>
            <a:r>
              <a:rPr lang="en-US" sz="2800" dirty="0" err="1" smtClean="0">
                <a:latin typeface="Baskerville"/>
                <a:cs typeface="Baskerville"/>
              </a:rPr>
              <a:t>s</a:t>
            </a:r>
            <a:r>
              <a:rPr lang="en-US" sz="2800" dirty="0" smtClean="0">
                <a:latin typeface="Baskerville"/>
                <a:cs typeface="Baskerville"/>
              </a:rPr>
              <a:t>=2E</a:t>
            </a:r>
            <a:r>
              <a:rPr lang="en-US" sz="2800" baseline="-25000" dirty="0" smtClean="0">
                <a:latin typeface="Baskerville"/>
                <a:cs typeface="Baskerville"/>
              </a:rPr>
              <a:t>p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4" y="924249"/>
            <a:ext cx="7255354" cy="5289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624" y="6214175"/>
            <a:ext cx="6958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Good agreement between ATLAS and CMS within few % measurement precision.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2861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"/>
                <a:cs typeface="Baskerville"/>
              </a:rPr>
              <a:t>Total </a:t>
            </a:r>
            <a:r>
              <a:rPr lang="en-US" sz="2800" dirty="0" err="1" smtClean="0">
                <a:latin typeface="Baskerville"/>
                <a:cs typeface="Baskerville"/>
              </a:rPr>
              <a:t>W</a:t>
            </a:r>
            <a:r>
              <a:rPr lang="en-US" sz="1800" dirty="0" err="1" smtClean="0">
                <a:latin typeface="Baskerville"/>
                <a:cs typeface="Baskerville"/>
                <a:sym typeface="Wingdings"/>
              </a:rPr>
              <a:t></a:t>
            </a:r>
            <a:r>
              <a:rPr lang="en-US" sz="2800" dirty="0" err="1" smtClean="0">
                <a:latin typeface="Baskerville"/>
                <a:cs typeface="Baskerville"/>
                <a:sym typeface="Wingdings"/>
              </a:rPr>
              <a:t>l</a:t>
            </a:r>
            <a:r>
              <a:rPr lang="en-US" sz="2400" dirty="0" err="1" smtClean="0">
                <a:latin typeface="Baskerville"/>
                <a:cs typeface="Baskerville"/>
                <a:sym typeface="Wingdings"/>
              </a:rPr>
              <a:t>ν</a:t>
            </a:r>
            <a:r>
              <a:rPr lang="en-US" sz="2800" dirty="0" smtClean="0">
                <a:latin typeface="Baskerville"/>
                <a:cs typeface="Baskerville"/>
              </a:rPr>
              <a:t> Cross Sections </a:t>
            </a:r>
            <a:r>
              <a:rPr lang="en-US" sz="2800" dirty="0" err="1" smtClean="0">
                <a:latin typeface="Baskerville"/>
                <a:cs typeface="Baskerville"/>
              </a:rPr>
              <a:t>vs</a:t>
            </a:r>
            <a:r>
              <a:rPr lang="en-US" sz="2800" dirty="0" smtClean="0">
                <a:latin typeface="Baskerville"/>
                <a:cs typeface="Baskerville"/>
              </a:rPr>
              <a:t> √</a:t>
            </a:r>
            <a:r>
              <a:rPr lang="en-US" sz="2800" dirty="0" err="1" smtClean="0">
                <a:latin typeface="Baskerville"/>
                <a:cs typeface="Baskerville"/>
              </a:rPr>
              <a:t>s</a:t>
            </a:r>
            <a:r>
              <a:rPr lang="en-US" sz="2800" dirty="0" smtClean="0">
                <a:latin typeface="Baskerville"/>
                <a:cs typeface="Baskerville"/>
              </a:rPr>
              <a:t>=2E</a:t>
            </a:r>
            <a:r>
              <a:rPr lang="en-US" sz="2800" baseline="-25000" dirty="0" smtClean="0">
                <a:latin typeface="Baskerville"/>
                <a:cs typeface="Baskerville"/>
              </a:rPr>
              <a:t>p</a:t>
            </a:r>
            <a:endParaRPr lang="en-US" sz="2800" dirty="0">
              <a:latin typeface="Baskerville"/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1191705"/>
            <a:ext cx="7281334" cy="5110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8624" y="6214175"/>
            <a:ext cx="6958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Good agreement between ATLAS and CMS within few % measurement precision.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093" y="6578600"/>
            <a:ext cx="194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Baskerville"/>
                <a:cs typeface="Baskerville"/>
              </a:rPr>
              <a:t>M.Klein</a:t>
            </a:r>
            <a:r>
              <a:rPr lang="en-US" sz="1200" dirty="0" smtClean="0">
                <a:latin typeface="Baskerville"/>
                <a:cs typeface="Baskerville"/>
              </a:rPr>
              <a:t>, Karlsruhe 19.3.12</a:t>
            </a:r>
            <a:endParaRPr lang="en-US" sz="12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16499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71"/>
            <a:ext cx="7772400" cy="9585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Integrated Cross Section Uncertainties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1522631"/>
            <a:ext cx="4152211" cy="511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0" y="1422110"/>
            <a:ext cx="4057650" cy="5218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" y="876300"/>
            <a:ext cx="8278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1-2% precise </a:t>
            </a:r>
            <a:r>
              <a:rPr lang="en-US" dirty="0" err="1" smtClean="0">
                <a:latin typeface="Baskerville"/>
                <a:cs typeface="Baskerville"/>
              </a:rPr>
              <a:t>fiducial</a:t>
            </a:r>
            <a:r>
              <a:rPr lang="en-US" dirty="0" smtClean="0">
                <a:latin typeface="Baskerville"/>
                <a:cs typeface="Baskerville"/>
              </a:rPr>
              <a:t> cross sections + 3.4% from luminosity.                                ATLAS</a:t>
            </a:r>
          </a:p>
          <a:p>
            <a:r>
              <a:rPr lang="en-US" dirty="0" smtClean="0">
                <a:latin typeface="Baskerville"/>
                <a:cs typeface="Baskerville"/>
              </a:rPr>
              <a:t>Data averaged with account for correlations.</a:t>
            </a:r>
            <a:endParaRPr lang="en-US" dirty="0">
              <a:latin typeface="Baskerville"/>
              <a:cs typeface="Baskerville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3200" y="4978400"/>
            <a:ext cx="4343400" cy="1270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46600" y="4483100"/>
            <a:ext cx="4146550" cy="0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7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1879</Words>
  <Application>Microsoft Macintosh PowerPoint</Application>
  <PresentationFormat>On-screen Show (4:3)</PresentationFormat>
  <Paragraphs>264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W+Z Physics with ATLAS and CMS</vt:lpstr>
      <vt:lpstr>Drell-Yan and Deep Inelastic Scattering</vt:lpstr>
      <vt:lpstr>why W+Z at the LHC?</vt:lpstr>
      <vt:lpstr>W and Z events in ATLAS</vt:lpstr>
      <vt:lpstr>W and Z events in CMS</vt:lpstr>
      <vt:lpstr>Drell-Yan Spectrum in Neutral Currents</vt:lpstr>
      <vt:lpstr>Total Zll Cross Sections vs √s=2Ep</vt:lpstr>
      <vt:lpstr>Total Wlν Cross Sections vs √s=2Ep</vt:lpstr>
      <vt:lpstr>Integrated Cross Section Uncertainties</vt:lpstr>
      <vt:lpstr>   Integrated W-Z Cross Sections (in fiducial regions)</vt:lpstr>
      <vt:lpstr>W Charge Asymmetry</vt:lpstr>
      <vt:lpstr>Strange Quark Density</vt:lpstr>
      <vt:lpstr>WZ</vt:lpstr>
      <vt:lpstr>W± Pseudorapidity Cross Sections</vt:lpstr>
      <vt:lpstr>Z Rapidity Cross Section and rs</vt:lpstr>
      <vt:lpstr>Strange Distribution and s/d Ratio (x)</vt:lpstr>
      <vt:lpstr>Light Quark Sea and W±/Z Ratio</vt:lpstr>
      <vt:lpstr>Associated W,Z + c,b Production</vt:lpstr>
      <vt:lpstr>Strange Quark Density from Wsc in ep  νcX</vt:lpstr>
      <vt:lpstr>PowerPoint Presentation</vt:lpstr>
      <vt:lpstr>W polarisation</vt:lpstr>
      <vt:lpstr>Smaller Cross Sections</vt:lpstr>
      <vt:lpstr>Di-Bosons</vt:lpstr>
      <vt:lpstr>W and top Masses</vt:lpstr>
      <vt:lpstr>Precision vs Time/Luminosity</vt:lpstr>
      <vt:lpstr>W and top Masses and the “SM BEH Scalar”</vt:lpstr>
      <vt:lpstr>Summary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W± and Z</dc:title>
  <dc:creator>max klein</dc:creator>
  <cp:lastModifiedBy>max klein</cp:lastModifiedBy>
  <cp:revision>58</cp:revision>
  <dcterms:created xsi:type="dcterms:W3CDTF">2012-03-19T08:01:22Z</dcterms:created>
  <dcterms:modified xsi:type="dcterms:W3CDTF">2012-03-19T14:35:23Z</dcterms:modified>
</cp:coreProperties>
</file>