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15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D4073-FA22-524D-8518-BDDA31151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0A41BD-937D-9F44-A745-87A3CE021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CB3CE-7571-6147-A05C-0AB7F6417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076B4-10B0-6641-B0EA-6CCFE3196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146CA-BC44-344C-8F65-5444DF3F4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1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2351-5603-0549-9409-6AB36ACE0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B87F66-D729-6D4F-87BA-064C0E4C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79A6-690F-D34C-90E1-DBD33A52B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4C11-CCD9-AA47-BB98-84312DEAF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683BA-247A-6F42-A898-6A55932A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94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1FB2F2-B9A5-064C-B12C-1F36C3607F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BDE2F0-9649-BC4D-A067-CA1CBC016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F036A-CF0D-2A4A-A530-7298B6475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D27D4-CBF0-2144-ACF5-4470E1DAE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101E5-56FD-434B-A7C0-080A0C520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51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EFE04-A4C3-5D42-9D6A-A725E961F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4BD62-C798-5347-A645-04EFAF49A6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71405-C4F9-1043-B7FA-2E0C1F3A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2CB15-7062-2247-9C1D-1D5891EBD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FA6F-AE3D-8E4D-B68E-C10B4227C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2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BF42-F74C-9C4C-A1D6-06C84203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DE38-E862-ED4F-8AC0-04DEB1134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5F2D92-6D86-C548-AA77-31D3D0F9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50D03-51F9-C94E-8F6A-A7999F2A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63EF2-49BF-6548-9F45-8688C78B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5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46B33-E86E-374B-AA80-47198C103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50E61-F29F-E649-8641-62803B167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6F663-A1D1-E249-8E87-0335E88198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5BE41-502A-9C4F-8F86-85C93400D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612A1-BC7A-E841-B350-8C24824A5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FE218-CA18-F146-A5EE-C79CEF4C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0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8E0C4-8B94-CE4F-A7B2-70EECA9F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E2A2C-2364-9E41-AB56-33A7908B2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F5AA7F-0165-2D43-A332-479010B17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13FF10-AD83-DD43-AE09-A888551B47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0E2894-08B5-614A-83F3-3585B5BDC5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01FC5B-C175-0A49-A873-0F4A740B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CEBAFA-43C2-3848-83C5-0A1A91C0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F97A2-EC12-DD40-BE31-E811CD5BC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33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D537E-2EC5-9646-BACB-F1B951BF3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783073-F38E-5D4E-82AA-CA20D2C6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6EC35-C89B-6148-ACF9-221013987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09C52A-953D-784D-8033-408271A7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31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C39CF-F86D-E845-BD40-E7A9499BC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F1473-91C2-3A4D-B6A5-9694F33EE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E98418-50B4-F444-8176-C4B78C82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45B33-A80A-7A4A-B3AD-C8D97530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DDACE-440F-A740-B9BC-5960FB730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B0872-0C35-E342-80A0-7CF781875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90B763-E96A-B74F-8E85-02A4F5B6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F40AF-E846-A041-80B9-7A5C2EB9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BF203-D52D-F24D-A26E-90E363E1F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069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47B09-92E0-C346-B56E-BFDF179DA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F1495-7740-E548-8505-904AD7E6B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8C939-51B1-E742-9DF1-494C9F28A2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4D1621-1B9B-DE4D-B1F2-0559BBD91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578C6-7D54-7C49-8ABE-8DCA68D13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2185F-E2C1-CA4E-940B-F7EA7A877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BFA906-D045-8E4B-B03A-21551DA42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A6C28-B8D1-3A4F-BA95-7640F4B8F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6380B-E5E9-F948-93A1-64C73C4A7D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C5076-C812-0942-9D3C-6CCF182E6D8B}" type="datetimeFigureOut">
              <a:rPr lang="en-US" smtClean="0"/>
              <a:t>7/9/20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D558A-FE59-7B4F-BA8B-CF6FAB7FB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8368C-D8C4-8348-9C07-A605330B8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D363D-2FC7-4F43-84BF-D4D032196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hyperlink" Target="https://indico.cern.ch/event/923021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7935" y="94922"/>
            <a:ext cx="4245797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chemeClr val="accent2"/>
                </a:solidFill>
                <a:highlight>
                  <a:srgbClr val="C0C0C0"/>
                </a:highlight>
              </a:rPr>
              <a:t>LHeC</a:t>
            </a:r>
            <a:r>
              <a:rPr lang="en-US" sz="3600" b="1" dirty="0">
                <a:solidFill>
                  <a:schemeClr val="accent2"/>
                </a:solidFill>
                <a:highlight>
                  <a:srgbClr val="C0C0C0"/>
                </a:highlight>
              </a:rPr>
              <a:t>,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7030A0"/>
                </a:solidFill>
                <a:highlight>
                  <a:srgbClr val="C0C0C0"/>
                </a:highlight>
              </a:rPr>
              <a:t>PERLE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2700" b="1" dirty="0">
                <a:highlight>
                  <a:srgbClr val="C0C0C0"/>
                </a:highlight>
              </a:rPr>
              <a:t>and</a:t>
            </a:r>
            <a:r>
              <a:rPr lang="en-US" sz="3600" b="1" dirty="0">
                <a:solidFill>
                  <a:srgbClr val="002060"/>
                </a:solidFill>
                <a:highlight>
                  <a:srgbClr val="C0C0C0"/>
                </a:highlight>
              </a:rPr>
              <a:t> </a:t>
            </a:r>
            <a:r>
              <a:rPr lang="en-US" sz="3600" b="1" dirty="0">
                <a:solidFill>
                  <a:srgbClr val="FFFF00"/>
                </a:solidFill>
                <a:highlight>
                  <a:srgbClr val="C0C0C0"/>
                </a:highlight>
              </a:rPr>
              <a:t>FCC-eh</a:t>
            </a:r>
            <a:endParaRPr lang="en-US" sz="3600" b="1" dirty="0">
              <a:highlight>
                <a:srgbClr val="C0C0C0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5754B1-BF8C-6647-9B9B-8B5A341D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1" y="854009"/>
            <a:ext cx="3832163" cy="26991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AA415F-D81B-354D-BABD-22B0DBAE0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97" y="182018"/>
            <a:ext cx="3750050" cy="3460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06F26-F9F9-964D-B885-E6847751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593" y="3856624"/>
            <a:ext cx="4130100" cy="27238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2B3E7-DA86-844F-A2B1-E10C0E09D1B4}"/>
              </a:ext>
            </a:extLst>
          </p:cNvPr>
          <p:cNvSpPr txBox="1"/>
          <p:nvPr/>
        </p:nvSpPr>
        <p:spPr>
          <a:xfrm>
            <a:off x="0" y="3659570"/>
            <a:ext cx="38609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7000 GeV</a:t>
            </a:r>
            <a:r>
              <a:rPr lang="en-US" baseline="30000" dirty="0"/>
              <a:t>2</a:t>
            </a:r>
            <a:r>
              <a:rPr lang="en-US" dirty="0"/>
              <a:t>: 1.2 </a:t>
            </a:r>
            <a:r>
              <a:rPr lang="en-US" dirty="0" err="1"/>
              <a:t>TeV</a:t>
            </a:r>
            <a:r>
              <a:rPr lang="en-US" dirty="0"/>
              <a:t>  ep collider</a:t>
            </a:r>
          </a:p>
          <a:p>
            <a:endParaRPr lang="en-US" baseline="30000" dirty="0"/>
          </a:p>
          <a:p>
            <a:r>
              <a:rPr lang="en-US" dirty="0"/>
              <a:t>Operation: 2035+, Cost: O(1) BCHF</a:t>
            </a:r>
          </a:p>
          <a:p>
            <a:endParaRPr lang="en-US" dirty="0"/>
          </a:p>
          <a:p>
            <a:r>
              <a:rPr lang="en-US" dirty="0"/>
              <a:t>CDR: 1206.2913 </a:t>
            </a:r>
            <a:r>
              <a:rPr lang="en-US" dirty="0" err="1"/>
              <a:t>J.Phys.G</a:t>
            </a:r>
            <a:r>
              <a:rPr lang="en-US" dirty="0"/>
              <a:t> </a:t>
            </a:r>
            <a:r>
              <a:rPr lang="en-US" sz="1200" dirty="0"/>
              <a:t>(550 citations)</a:t>
            </a:r>
          </a:p>
          <a:p>
            <a:endParaRPr lang="en-US" dirty="0"/>
          </a:p>
          <a:p>
            <a:r>
              <a:rPr lang="en-US" dirty="0"/>
              <a:t>Upgrade to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, for Higgs, BSM</a:t>
            </a:r>
          </a:p>
          <a:p>
            <a:endParaRPr lang="en-US" dirty="0"/>
          </a:p>
          <a:p>
            <a:r>
              <a:rPr lang="en-US" dirty="0"/>
              <a:t>CERN-ACC-Note-2018-0084 (ESSP)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CERN-ACC-Note-2020-0002 </a:t>
            </a:r>
            <a:r>
              <a:rPr lang="en-US" sz="1200" dirty="0">
                <a:solidFill>
                  <a:srgbClr val="C00000"/>
                </a:solidFill>
                <a:sym typeface="Wingdings" pitchFamily="2" charset="2"/>
              </a:rPr>
              <a:t></a:t>
            </a:r>
            <a:r>
              <a:rPr lang="en-US" dirty="0" err="1">
                <a:solidFill>
                  <a:srgbClr val="C00000"/>
                </a:solidFill>
              </a:rPr>
              <a:t>arXiv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400" dirty="0">
                <a:solidFill>
                  <a:srgbClr val="C00000"/>
                </a:solidFill>
              </a:rPr>
              <a:t>(July)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B78A8-ECFA-4348-8E1E-AE028EB5F087}"/>
              </a:ext>
            </a:extLst>
          </p:cNvPr>
          <p:cNvSpPr txBox="1"/>
          <p:nvPr/>
        </p:nvSpPr>
        <p:spPr>
          <a:xfrm>
            <a:off x="3985593" y="791285"/>
            <a:ext cx="3966342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</a:t>
            </a:r>
            <a:r>
              <a:rPr lang="en-US" dirty="0"/>
              <a:t>owerful</a:t>
            </a:r>
            <a:r>
              <a:rPr lang="en-US" dirty="0">
                <a:solidFill>
                  <a:srgbClr val="7030A0"/>
                </a:solidFill>
              </a:rPr>
              <a:t> ERL </a:t>
            </a:r>
            <a:r>
              <a:rPr lang="en-US" dirty="0"/>
              <a:t>for </a:t>
            </a:r>
            <a:r>
              <a:rPr lang="en-US" dirty="0">
                <a:solidFill>
                  <a:srgbClr val="7030A0"/>
                </a:solidFill>
              </a:rPr>
              <a:t>E</a:t>
            </a:r>
            <a:r>
              <a:rPr lang="en-US" dirty="0"/>
              <a:t>xperiments @ Orsay</a:t>
            </a:r>
          </a:p>
          <a:p>
            <a:r>
              <a:rPr lang="en-US" dirty="0"/>
              <a:t>CDR: 1705.08783 </a:t>
            </a:r>
            <a:r>
              <a:rPr lang="en-US" dirty="0" err="1"/>
              <a:t>J.Phys.G</a:t>
            </a:r>
            <a:endParaRPr lang="en-US" dirty="0"/>
          </a:p>
          <a:p>
            <a:r>
              <a:rPr lang="en-US" dirty="0"/>
              <a:t>CERN-ACC-Note-2018-0086 (ESSP)</a:t>
            </a:r>
          </a:p>
          <a:p>
            <a:endParaRPr lang="en-US" dirty="0"/>
          </a:p>
          <a:p>
            <a:r>
              <a:rPr lang="en-US" dirty="0"/>
              <a:t>Operation: 2025+, Cost: O(20) </a:t>
            </a:r>
            <a:r>
              <a:rPr lang="en-US" dirty="0" err="1"/>
              <a:t>MEuro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ERL Parameters and Configuration</a:t>
            </a:r>
          </a:p>
          <a:p>
            <a:r>
              <a:rPr lang="en-US" dirty="0" err="1"/>
              <a:t>I</a:t>
            </a:r>
            <a:r>
              <a:rPr lang="en-US" baseline="-25000" dirty="0" err="1"/>
              <a:t>e</a:t>
            </a:r>
            <a:r>
              <a:rPr lang="en-US" dirty="0"/>
              <a:t>=20mA, 802 MHz SRF, 3 turns </a:t>
            </a:r>
            <a:r>
              <a:rPr lang="en-US" sz="1400" dirty="0">
                <a:sym typeface="Wingdings" pitchFamily="2" charset="2"/>
              </a:rPr>
              <a:t></a:t>
            </a:r>
          </a:p>
          <a:p>
            <a:r>
              <a:rPr lang="en-US" dirty="0" err="1">
                <a:sym typeface="Wingdings" pitchFamily="2" charset="2"/>
              </a:rPr>
              <a:t>E</a:t>
            </a:r>
            <a:r>
              <a:rPr lang="en-US" baseline="-25000" dirty="0" err="1"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=500 MeV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first 10 MW ERL facility</a:t>
            </a:r>
            <a:endParaRPr lang="en-US" dirty="0"/>
          </a:p>
          <a:p>
            <a:endParaRPr lang="en-US" dirty="0"/>
          </a:p>
          <a:p>
            <a:r>
              <a:rPr lang="en-US" sz="1400" dirty="0"/>
              <a:t>BINP, CERN, Daresbury, </a:t>
            </a:r>
            <a:r>
              <a:rPr lang="en-US" sz="1400" dirty="0" err="1"/>
              <a:t>Jlab</a:t>
            </a:r>
            <a:r>
              <a:rPr lang="en-US" sz="1400" dirty="0"/>
              <a:t>, Liverpool, Orsay (IJC), +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0F87BF-8D6E-B640-921E-796A98463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852" y="3915249"/>
            <a:ext cx="778921" cy="498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5C32D4-1D8B-9D48-98DB-10A18F295695}"/>
              </a:ext>
            </a:extLst>
          </p:cNvPr>
          <p:cNvSpPr txBox="1"/>
          <p:nvPr/>
        </p:nvSpPr>
        <p:spPr>
          <a:xfrm>
            <a:off x="241014" y="34465"/>
            <a:ext cx="32129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u="sng" dirty="0"/>
              <a:t>M Klein</a:t>
            </a:r>
            <a:r>
              <a:rPr lang="en-US" sz="1400" dirty="0"/>
              <a:t>, O </a:t>
            </a:r>
            <a:r>
              <a:rPr lang="en-US" sz="1400" dirty="0" err="1"/>
              <a:t>Bruening</a:t>
            </a:r>
            <a:r>
              <a:rPr lang="en-US" sz="1400" dirty="0"/>
              <a:t> on </a:t>
            </a:r>
            <a:r>
              <a:rPr lang="en-US" sz="1400" dirty="0" err="1"/>
              <a:t>LoIs</a:t>
            </a:r>
            <a:r>
              <a:rPr lang="en-US" sz="1400" dirty="0"/>
              <a:t> for future ep:</a:t>
            </a:r>
          </a:p>
          <a:p>
            <a:r>
              <a:rPr lang="en-US" sz="1400" dirty="0"/>
              <a:t>Snowmass Meeting on </a:t>
            </a:r>
            <a:r>
              <a:rPr lang="en-US" sz="1400" dirty="0" err="1"/>
              <a:t>TeV</a:t>
            </a:r>
            <a:r>
              <a:rPr lang="en-US" sz="1400" dirty="0"/>
              <a:t> Colliders</a:t>
            </a:r>
          </a:p>
          <a:p>
            <a:r>
              <a:rPr lang="en-US" sz="1400" dirty="0"/>
              <a:t>8 July 2020, for the </a:t>
            </a:r>
            <a:r>
              <a:rPr lang="en-US" sz="1400" dirty="0" err="1"/>
              <a:t>LHeC+PERLE+FCCeh</a:t>
            </a:r>
            <a:r>
              <a:rPr lang="en-US" sz="14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821FD-B39E-7240-8070-227D5CD8E99F}"/>
              </a:ext>
            </a:extLst>
          </p:cNvPr>
          <p:cNvSpPr txBox="1"/>
          <p:nvPr/>
        </p:nvSpPr>
        <p:spPr>
          <a:xfrm>
            <a:off x="8172697" y="3716469"/>
            <a:ext cx="425212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 x 50000 GeV</a:t>
            </a:r>
            <a:r>
              <a:rPr lang="en-US" baseline="30000" dirty="0"/>
              <a:t>2</a:t>
            </a:r>
            <a:r>
              <a:rPr lang="en-US" dirty="0"/>
              <a:t>: 3.5 </a:t>
            </a:r>
            <a:r>
              <a:rPr lang="en-US" dirty="0" err="1"/>
              <a:t>TeV</a:t>
            </a:r>
            <a:r>
              <a:rPr lang="en-US" dirty="0"/>
              <a:t> ep collider</a:t>
            </a:r>
          </a:p>
          <a:p>
            <a:endParaRPr lang="en-US" dirty="0"/>
          </a:p>
          <a:p>
            <a:r>
              <a:rPr lang="en-US" dirty="0"/>
              <a:t>Operation: 2050+, Cost </a:t>
            </a:r>
            <a:r>
              <a:rPr lang="en-US" sz="1200" dirty="0"/>
              <a:t>(of ep) </a:t>
            </a:r>
            <a:r>
              <a:rPr lang="en-US" dirty="0"/>
              <a:t>O(1-2) BCHF</a:t>
            </a:r>
          </a:p>
          <a:p>
            <a:endParaRPr lang="en-US" dirty="0"/>
          </a:p>
          <a:p>
            <a:r>
              <a:rPr lang="en-US" dirty="0"/>
              <a:t>Concurrent Operation with FCC-</a:t>
            </a:r>
            <a:r>
              <a:rPr lang="en-US" dirty="0" err="1"/>
              <a:t>hh</a:t>
            </a:r>
            <a:endParaRPr lang="en-US" dirty="0"/>
          </a:p>
          <a:p>
            <a:endParaRPr lang="en-US" dirty="0"/>
          </a:p>
          <a:p>
            <a:r>
              <a:rPr lang="en-US" dirty="0"/>
              <a:t>FCC CDR: </a:t>
            </a:r>
          </a:p>
          <a:p>
            <a:r>
              <a:rPr lang="en-GB" i="1" dirty="0" err="1"/>
              <a:t>Eur.Phys.J.ST</a:t>
            </a:r>
            <a:r>
              <a:rPr lang="en-GB" dirty="0"/>
              <a:t> 228 (2019) 6, 474 Physics</a:t>
            </a:r>
            <a:endParaRPr lang="en-US" i="1" dirty="0"/>
          </a:p>
          <a:p>
            <a:r>
              <a:rPr lang="en-GB" i="1" dirty="0" err="1"/>
              <a:t>Eur.Phys.J.ST</a:t>
            </a:r>
            <a:r>
              <a:rPr lang="en-GB" dirty="0"/>
              <a:t> 228 (2019) 4, 755 FCC-</a:t>
            </a:r>
            <a:r>
              <a:rPr lang="en-GB" dirty="0" err="1"/>
              <a:t>hh</a:t>
            </a:r>
            <a:r>
              <a:rPr lang="en-GB" dirty="0"/>
              <a:t>/eh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Future CERN Colliders: 1810.13022 </a:t>
            </a:r>
            <a:r>
              <a:rPr lang="en-GB" sz="1400" dirty="0" err="1">
                <a:solidFill>
                  <a:srgbClr val="C00000"/>
                </a:solidFill>
              </a:rPr>
              <a:t>Bordry</a:t>
            </a:r>
            <a:r>
              <a:rPr lang="en-GB" sz="1400" dirty="0">
                <a:solidFill>
                  <a:srgbClr val="C00000"/>
                </a:solidFill>
              </a:rPr>
              <a:t>+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81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5E7AD-29E2-7E4A-81C4-D04BB993D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6863"/>
            <a:ext cx="9144000" cy="884237"/>
          </a:xfrm>
        </p:spPr>
        <p:txBody>
          <a:bodyPr>
            <a:normAutofit/>
          </a:bodyPr>
          <a:lstStyle/>
          <a:p>
            <a:r>
              <a:rPr lang="de-DE" sz="3600" dirty="0"/>
              <a:t>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90FEC-BEFB-8748-A4B3-EBDF430AE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25" y="124736"/>
            <a:ext cx="8270471" cy="6365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C4AA4-8A16-234C-A6E7-0F8117FF8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911" y="1879818"/>
            <a:ext cx="2543579" cy="2722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589E97-76A6-F04F-BD09-8DC8BF59B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950" y="4657525"/>
            <a:ext cx="2489263" cy="18141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DF86A-45B2-604D-9441-C18C889E13CE}"/>
              </a:ext>
            </a:extLst>
          </p:cNvPr>
          <p:cNvSpPr txBox="1"/>
          <p:nvPr/>
        </p:nvSpPr>
        <p:spPr>
          <a:xfrm>
            <a:off x="9298307" y="347729"/>
            <a:ext cx="2453426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dirty="0"/>
              <a:t>DIS: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cleanest</a:t>
            </a:r>
            <a:r>
              <a:rPr lang="de-DE" dirty="0"/>
              <a:t> high </a:t>
            </a:r>
          </a:p>
          <a:p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microscope</a:t>
            </a:r>
            <a:endParaRPr lang="de-DE" dirty="0"/>
          </a:p>
          <a:p>
            <a:r>
              <a:rPr lang="de-DE" dirty="0" err="1"/>
              <a:t>and</a:t>
            </a:r>
            <a:r>
              <a:rPr lang="de-DE" dirty="0"/>
              <a:t> a </a:t>
            </a:r>
            <a:r>
              <a:rPr lang="de-DE" dirty="0" err="1"/>
              <a:t>laboratory</a:t>
            </a:r>
            <a:r>
              <a:rPr lang="de-DE" dirty="0"/>
              <a:t> </a:t>
            </a:r>
            <a:r>
              <a:rPr lang="de-DE" dirty="0" err="1"/>
              <a:t>for</a:t>
            </a:r>
            <a:endParaRPr lang="de-DE" dirty="0"/>
          </a:p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particles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</a:p>
          <a:p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dynamics</a:t>
            </a:r>
            <a:r>
              <a:rPr lang="de-DE" dirty="0"/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2FBAD-1D11-C948-AF19-B6499A259ACC}"/>
              </a:ext>
            </a:extLst>
          </p:cNvPr>
          <p:cNvSpPr/>
          <p:nvPr/>
        </p:nvSpPr>
        <p:spPr>
          <a:xfrm>
            <a:off x="418147" y="2081369"/>
            <a:ext cx="3793066" cy="14054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95D23C-5E66-D646-BE79-6830F50A65AF}"/>
              </a:ext>
            </a:extLst>
          </p:cNvPr>
          <p:cNvSpPr txBox="1"/>
          <p:nvPr/>
        </p:nvSpPr>
        <p:spPr>
          <a:xfrm>
            <a:off x="466025" y="6562448"/>
            <a:ext cx="505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2060"/>
                </a:solidFill>
              </a:rPr>
              <a:t>Taken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from</a:t>
            </a:r>
            <a:r>
              <a:rPr lang="de-DE" sz="1200" dirty="0">
                <a:solidFill>
                  <a:srgbClr val="002060"/>
                </a:solidFill>
              </a:rPr>
              <a:t> a </a:t>
            </a:r>
            <a:r>
              <a:rPr lang="de-DE" sz="1200" dirty="0" err="1">
                <a:solidFill>
                  <a:srgbClr val="002060"/>
                </a:solidFill>
              </a:rPr>
              <a:t>poster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to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r>
              <a:rPr lang="de-DE" sz="1200" dirty="0" err="1">
                <a:solidFill>
                  <a:srgbClr val="002060"/>
                </a:solidFill>
              </a:rPr>
              <a:t>Lepton</a:t>
            </a:r>
            <a:r>
              <a:rPr lang="de-DE" sz="1200" dirty="0">
                <a:solidFill>
                  <a:srgbClr val="002060"/>
                </a:solidFill>
              </a:rPr>
              <a:t>-Photon 2019 MK. See also arXiv:1802.04317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0CE4D-00D4-0243-92EF-BF1B6D8C61E5}"/>
              </a:ext>
            </a:extLst>
          </p:cNvPr>
          <p:cNvSpPr txBox="1"/>
          <p:nvPr/>
        </p:nvSpPr>
        <p:spPr>
          <a:xfrm>
            <a:off x="11771290" y="6463289"/>
            <a:ext cx="28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3643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Machine Parameters and Operation - 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DA8C5-356B-8348-AEDA-46444278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145" y="1058793"/>
            <a:ext cx="10019241" cy="4099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198B78-CD7C-294D-AEC0-257ED669A8F9}"/>
              </a:ext>
            </a:extLst>
          </p:cNvPr>
          <p:cNvSpPr txBox="1"/>
          <p:nvPr/>
        </p:nvSpPr>
        <p:spPr>
          <a:xfrm>
            <a:off x="1033410" y="5243167"/>
            <a:ext cx="97687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For comparison, HERA I operated at 10</a:t>
            </a:r>
            <a:r>
              <a:rPr lang="en-US" baseline="30000" dirty="0">
                <a:solidFill>
                  <a:srgbClr val="002060"/>
                </a:solidFill>
              </a:rPr>
              <a:t>31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-2</a:t>
            </a:r>
            <a:r>
              <a:rPr lang="en-US" dirty="0">
                <a:solidFill>
                  <a:srgbClr val="002060"/>
                </a:solidFill>
              </a:rPr>
              <a:t>s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, and was upgraded by a factor of up to 4 for HERA II</a:t>
            </a:r>
          </a:p>
          <a:p>
            <a:r>
              <a:rPr lang="en-US" dirty="0">
                <a:solidFill>
                  <a:srgbClr val="002060"/>
                </a:solidFill>
              </a:rPr>
              <a:t>The total luminosity delivered was 1 fb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 over a running period of 15 years, including shutdowns.</a:t>
            </a:r>
          </a:p>
          <a:p>
            <a:r>
              <a:rPr lang="en-US" dirty="0" err="1">
                <a:solidFill>
                  <a:srgbClr val="002060"/>
                </a:solidFill>
              </a:rPr>
              <a:t>LHeC</a:t>
            </a:r>
            <a:r>
              <a:rPr lang="en-US" dirty="0">
                <a:solidFill>
                  <a:srgbClr val="002060"/>
                </a:solidFill>
              </a:rPr>
              <a:t> may operate at 20 x 1000 GeV</a:t>
            </a:r>
            <a:r>
              <a:rPr lang="en-US" baseline="30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 and ”repeat” all of HERA in a short running period.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The updated CDR considers a Ring-Ring ep collider as a back-up solution. May be revived for HE-LHC.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11B4BA-0616-ED46-BA11-7B9CDE56EF70}"/>
              </a:ext>
            </a:extLst>
          </p:cNvPr>
          <p:cNvSpPr txBox="1"/>
          <p:nvPr/>
        </p:nvSpPr>
        <p:spPr>
          <a:xfrm>
            <a:off x="8044239" y="781794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A0A95A-F640-A847-B034-6AB5B6A6F873}"/>
              </a:ext>
            </a:extLst>
          </p:cNvPr>
          <p:cNvSpPr/>
          <p:nvPr/>
        </p:nvSpPr>
        <p:spPr>
          <a:xfrm>
            <a:off x="5754756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959102-4DF5-E04B-9664-BBC9435A5E07}"/>
              </a:ext>
            </a:extLst>
          </p:cNvPr>
          <p:cNvSpPr/>
          <p:nvPr/>
        </p:nvSpPr>
        <p:spPr>
          <a:xfrm>
            <a:off x="9496059" y="2037522"/>
            <a:ext cx="556591" cy="17890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284357-8535-AB44-8263-6792FC619D54}"/>
              </a:ext>
            </a:extLst>
          </p:cNvPr>
          <p:cNvSpPr txBox="1"/>
          <p:nvPr/>
        </p:nvSpPr>
        <p:spPr>
          <a:xfrm>
            <a:off x="10875386" y="464679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pileup</a:t>
            </a:r>
          </a:p>
        </p:txBody>
      </p:sp>
    </p:spTree>
    <p:extLst>
      <p:ext uri="{BB962C8B-B14F-4D97-AF65-F5344CB8AC3E}">
        <p14:creationId xmlns:p14="http://schemas.microsoft.com/office/powerpoint/2010/main" val="1615980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3863008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LHeC</a:t>
            </a:r>
            <a:r>
              <a:rPr lang="en-US" sz="3600" b="1" dirty="0">
                <a:solidFill>
                  <a:srgbClr val="002060"/>
                </a:solidFill>
              </a:rPr>
              <a:t> in more Detail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1381B-DBA5-9944-8B3E-4524D40A7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13" y="834887"/>
            <a:ext cx="5896148" cy="4840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8C72C-4221-F442-9E39-11DED7862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349" y="427382"/>
            <a:ext cx="5447638" cy="37569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951890-7968-E54E-8789-C8B6DAB73F4A}"/>
              </a:ext>
            </a:extLst>
          </p:cNvPr>
          <p:cNvSpPr txBox="1"/>
          <p:nvPr/>
        </p:nvSpPr>
        <p:spPr>
          <a:xfrm>
            <a:off x="6588987" y="4153334"/>
            <a:ext cx="4987712" cy="230832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- </a:t>
            </a:r>
            <a:r>
              <a:rPr lang="en-US" dirty="0" err="1"/>
              <a:t>LHeC</a:t>
            </a:r>
            <a:r>
              <a:rPr lang="en-US" dirty="0"/>
              <a:t> Configuration reduced from 60 to 50 GeV.</a:t>
            </a:r>
          </a:p>
          <a:p>
            <a:r>
              <a:rPr lang="en-US" dirty="0"/>
              <a:t>- LINAC: 112 cryomodules with 4 cavities each</a:t>
            </a:r>
          </a:p>
          <a:p>
            <a:r>
              <a:rPr lang="en-US" sz="1400" dirty="0">
                <a:sym typeface="Wingdings" pitchFamily="2" charset="2"/>
              </a:rPr>
              <a:t>  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Total number of cavities: 896 [ILC: O(10</a:t>
            </a:r>
            <a:r>
              <a:rPr lang="en-US" baseline="30000" dirty="0">
                <a:sym typeface="Wingdings" pitchFamily="2" charset="2"/>
              </a:rPr>
              <a:t>4</a:t>
            </a:r>
            <a:r>
              <a:rPr lang="en-US" dirty="0">
                <a:sym typeface="Wingdings" pitchFamily="2" charset="2"/>
              </a:rPr>
              <a:t>)]</a:t>
            </a:r>
          </a:p>
          <a:p>
            <a:r>
              <a:rPr lang="en-US" dirty="0">
                <a:sym typeface="Wingdings" pitchFamily="2" charset="2"/>
              </a:rPr>
              <a:t>- Configuration may be staged with less RF</a:t>
            </a:r>
          </a:p>
          <a:p>
            <a:r>
              <a:rPr lang="en-US" dirty="0">
                <a:sym typeface="Wingdings" pitchFamily="2" charset="2"/>
              </a:rPr>
              <a:t>- Tunnel is small part of cost and better not </a:t>
            </a:r>
          </a:p>
          <a:p>
            <a:r>
              <a:rPr lang="en-US" dirty="0">
                <a:sym typeface="Wingdings" pitchFamily="2" charset="2"/>
              </a:rPr>
              <a:t>   reduced further, synchrotron loss, upgrades.. </a:t>
            </a:r>
          </a:p>
          <a:p>
            <a:r>
              <a:rPr lang="en-US" dirty="0">
                <a:sym typeface="Wingdings" pitchFamily="2" charset="2"/>
              </a:rPr>
              <a:t>- 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ERL reduces power to &lt;&lt; GW and dumps at &lt; GeV</a:t>
            </a:r>
          </a:p>
          <a:p>
            <a:r>
              <a:rPr lang="en-US" sz="1400" dirty="0">
                <a:solidFill>
                  <a:srgbClr val="002060"/>
                </a:solidFill>
                <a:sym typeface="Wingdings" pitchFamily="2" charset="2"/>
              </a:rPr>
              <a:t>    </a:t>
            </a:r>
            <a:r>
              <a:rPr lang="en-US" sz="1200" dirty="0">
                <a:solidFill>
                  <a:srgbClr val="00206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2060"/>
                </a:solidFill>
                <a:sym typeface="Wingdings" pitchFamily="2" charset="2"/>
              </a:rPr>
              <a:t> novel, “green” accelerator technology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F441F-0961-2440-8D03-212064EC86FC}"/>
              </a:ext>
            </a:extLst>
          </p:cNvPr>
          <p:cNvSpPr txBox="1"/>
          <p:nvPr/>
        </p:nvSpPr>
        <p:spPr>
          <a:xfrm>
            <a:off x="8818828" y="150383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1D3707-58CE-C949-B2C0-5E76817732D0}"/>
              </a:ext>
            </a:extLst>
          </p:cNvPr>
          <p:cNvSpPr txBox="1"/>
          <p:nvPr/>
        </p:nvSpPr>
        <p:spPr>
          <a:xfrm>
            <a:off x="708772" y="5662004"/>
            <a:ext cx="5260630" cy="11079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Positrons: </a:t>
            </a:r>
            <a:r>
              <a:rPr lang="en-US" sz="1600" dirty="0"/>
              <a:t>500pC is 3 10</a:t>
            </a:r>
            <a:r>
              <a:rPr lang="en-US" sz="1600" baseline="30000" dirty="0"/>
              <a:t>9</a:t>
            </a:r>
            <a:r>
              <a:rPr lang="en-US" sz="1600" dirty="0"/>
              <a:t>e</a:t>
            </a:r>
            <a:r>
              <a:rPr lang="en-US" sz="1600" baseline="30000" dirty="0"/>
              <a:t>-</a:t>
            </a:r>
            <a:r>
              <a:rPr lang="en-US" sz="1600" dirty="0"/>
              <a:t>/bunch </a:t>
            </a:r>
            <a:r>
              <a:rPr lang="en-US" sz="1200" dirty="0">
                <a:sym typeface="Wingdings" pitchFamily="2" charset="2"/>
              </a:rPr>
              <a:t></a:t>
            </a:r>
            <a:r>
              <a:rPr lang="en-US" sz="1600" dirty="0">
                <a:sym typeface="Wingdings" pitchFamily="2" charset="2"/>
              </a:rPr>
              <a:t> 20mA and 1.2 10</a:t>
            </a:r>
            <a:r>
              <a:rPr lang="en-US" sz="1600" baseline="30000" dirty="0">
                <a:sym typeface="Wingdings" pitchFamily="2" charset="2"/>
              </a:rPr>
              <a:t>17</a:t>
            </a:r>
            <a:r>
              <a:rPr lang="en-US" sz="1600" dirty="0">
                <a:sym typeface="Wingdings" pitchFamily="2" charset="2"/>
              </a:rPr>
              <a:t> e</a:t>
            </a:r>
            <a:r>
              <a:rPr lang="en-US" sz="1600" baseline="30000" dirty="0">
                <a:sym typeface="Wingdings" pitchFamily="2" charset="2"/>
              </a:rPr>
              <a:t>-</a:t>
            </a:r>
            <a:r>
              <a:rPr lang="en-US" sz="1600" dirty="0">
                <a:sym typeface="Wingdings" pitchFamily="2" charset="2"/>
              </a:rPr>
              <a:t>/s</a:t>
            </a:r>
            <a:r>
              <a:rPr lang="en-US" sz="1600" dirty="0"/>
              <a:t> </a:t>
            </a:r>
          </a:p>
          <a:p>
            <a:r>
              <a:rPr lang="en-US" sz="1600" dirty="0" err="1"/>
              <a:t>LHeC</a:t>
            </a:r>
            <a:r>
              <a:rPr lang="en-US" sz="1600" dirty="0"/>
              <a:t> </a:t>
            </a:r>
            <a:r>
              <a:rPr lang="en-US" sz="1600" dirty="0" err="1"/>
              <a:t>programme</a:t>
            </a:r>
            <a:r>
              <a:rPr lang="en-US" sz="1600" dirty="0"/>
              <a:t> needs e</a:t>
            </a:r>
            <a:r>
              <a:rPr lang="en-US" sz="1600" baseline="30000" dirty="0"/>
              <a:t>-</a:t>
            </a:r>
            <a:r>
              <a:rPr lang="en-US" sz="1600" dirty="0"/>
              <a:t>p predominantly (Higgs) and only </a:t>
            </a:r>
          </a:p>
          <a:p>
            <a:r>
              <a:rPr lang="en-US" sz="1600" dirty="0"/>
              <a:t>smaller </a:t>
            </a:r>
            <a:r>
              <a:rPr lang="en-US" sz="1600" dirty="0" err="1"/>
              <a:t>e</a:t>
            </a:r>
            <a:r>
              <a:rPr lang="en-US" sz="1600" baseline="30000" dirty="0" err="1"/>
              <a:t>+</a:t>
            </a:r>
            <a:r>
              <a:rPr lang="en-US" sz="1600" dirty="0" err="1"/>
              <a:t>p</a:t>
            </a:r>
            <a:r>
              <a:rPr lang="en-US" sz="1600" dirty="0"/>
              <a:t> sample, </a:t>
            </a:r>
            <a:r>
              <a:rPr lang="en-US" sz="1400" dirty="0"/>
              <a:t>~</a:t>
            </a:r>
            <a:r>
              <a:rPr lang="en-US" sz="1600" dirty="0"/>
              <a:t>fb</a:t>
            </a:r>
            <a:r>
              <a:rPr lang="en-US" sz="1600" baseline="30000" dirty="0"/>
              <a:t>-1</a:t>
            </a:r>
            <a:r>
              <a:rPr lang="en-US" sz="1200" dirty="0"/>
              <a:t> </a:t>
            </a:r>
            <a:r>
              <a:rPr lang="en-US" sz="1200" dirty="0">
                <a:sym typeface="Wingdings" pitchFamily="2" charset="2"/>
              </a:rPr>
              <a:t> </a:t>
            </a:r>
            <a:r>
              <a:rPr lang="en-US" sz="1600" dirty="0">
                <a:sym typeface="Wingdings" pitchFamily="2" charset="2"/>
              </a:rPr>
              <a:t>O(10</a:t>
            </a:r>
            <a:r>
              <a:rPr lang="en-US" sz="1600" baseline="30000" dirty="0">
                <a:sym typeface="Wingdings" pitchFamily="2" charset="2"/>
              </a:rPr>
              <a:t>15</a:t>
            </a:r>
            <a:r>
              <a:rPr lang="en-US" sz="1600" dirty="0">
                <a:sym typeface="Wingdings" pitchFamily="2" charset="2"/>
              </a:rPr>
              <a:t>) e</a:t>
            </a:r>
            <a:r>
              <a:rPr lang="en-US" sz="1600" baseline="30000" dirty="0">
                <a:sym typeface="Wingdings" pitchFamily="2" charset="2"/>
              </a:rPr>
              <a:t>+</a:t>
            </a:r>
            <a:r>
              <a:rPr lang="en-US" sz="1600" dirty="0">
                <a:sym typeface="Wingdings" pitchFamily="2" charset="2"/>
              </a:rPr>
              <a:t>/s, still demanding!</a:t>
            </a:r>
          </a:p>
          <a:p>
            <a:r>
              <a:rPr lang="en-US" sz="1600" dirty="0">
                <a:sym typeface="Wingdings" pitchFamily="2" charset="2"/>
              </a:rPr>
              <a:t>High intensity with </a:t>
            </a:r>
            <a:r>
              <a:rPr lang="en-US" sz="1600" dirty="0" err="1">
                <a:sym typeface="Wingdings" pitchFamily="2" charset="2"/>
              </a:rPr>
              <a:t>yy</a:t>
            </a:r>
            <a:r>
              <a:rPr lang="en-US" sz="1600" dirty="0">
                <a:sym typeface="Wingdings" pitchFamily="2" charset="2"/>
              </a:rPr>
              <a:t> or FEL options of </a:t>
            </a:r>
            <a:r>
              <a:rPr lang="en-US" sz="1600" dirty="0" err="1">
                <a:sym typeface="Wingdings" pitchFamily="2" charset="2"/>
              </a:rPr>
              <a:t>LHeC</a:t>
            </a:r>
            <a:r>
              <a:rPr lang="en-US" sz="1600" dirty="0">
                <a:sym typeface="Wingdings" pitchFamily="2" charset="2"/>
              </a:rPr>
              <a:t>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sym typeface="Wingdings" pitchFamily="2" charset="2"/>
              </a:rPr>
              <a:t>(Frank Z)</a:t>
            </a:r>
            <a:endParaRPr 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186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4914" y="267598"/>
            <a:ext cx="9144000" cy="567289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Machine Parameters - </a:t>
            </a:r>
            <a:r>
              <a:rPr lang="en-US" sz="3600" b="1" dirty="0" err="1"/>
              <a:t>eA</a:t>
            </a: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C7D1C-F7E7-054D-95F4-B1ED38C16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014" y="940074"/>
            <a:ext cx="8417794" cy="472523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6429B8-70D0-5D4E-BB2B-C08C9336A1D6}"/>
              </a:ext>
            </a:extLst>
          </p:cNvPr>
          <p:cNvSpPr txBox="1"/>
          <p:nvPr/>
        </p:nvSpPr>
        <p:spPr>
          <a:xfrm>
            <a:off x="7484164" y="5665304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4BB76-7262-F242-8E1B-5E9D47F4C023}"/>
              </a:ext>
            </a:extLst>
          </p:cNvPr>
          <p:cNvSpPr txBox="1"/>
          <p:nvPr/>
        </p:nvSpPr>
        <p:spPr>
          <a:xfrm>
            <a:off x="1059550" y="6112565"/>
            <a:ext cx="982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LHeC</a:t>
            </a:r>
            <a:r>
              <a:rPr lang="en-US" dirty="0"/>
              <a:t> and FCC-eh are the highest energy, most powerful electron-ion colliders the world may build.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1965E7-F300-7849-991A-FAE932B8A6E4}"/>
              </a:ext>
            </a:extLst>
          </p:cNvPr>
          <p:cNvSpPr/>
          <p:nvPr/>
        </p:nvSpPr>
        <p:spPr>
          <a:xfrm>
            <a:off x="6096000" y="1808922"/>
            <a:ext cx="2869096" cy="8945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47DAB-660E-784C-9AC1-FAD541550B9B}"/>
              </a:ext>
            </a:extLst>
          </p:cNvPr>
          <p:cNvSpPr/>
          <p:nvPr/>
        </p:nvSpPr>
        <p:spPr>
          <a:xfrm>
            <a:off x="6172200" y="4144617"/>
            <a:ext cx="2792896" cy="2882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02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B09AB-8989-1C4E-9947-75DF8D36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417" y="117291"/>
            <a:ext cx="3704091" cy="567289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highlight>
                  <a:srgbClr val="C0C0C0"/>
                </a:highlight>
              </a:rPr>
              <a:t>Developments </a:t>
            </a:r>
            <a:r>
              <a:rPr lang="en-US" sz="2200" dirty="0">
                <a:solidFill>
                  <a:srgbClr val="FF0000"/>
                </a:solidFill>
                <a:highlight>
                  <a:srgbClr val="C0C0C0"/>
                </a:highlight>
              </a:rPr>
              <a:t>+Partners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81C53-1151-E24C-8D5A-00FA6D8795FF}"/>
              </a:ext>
            </a:extLst>
          </p:cNvPr>
          <p:cNvSpPr txBox="1"/>
          <p:nvPr/>
        </p:nvSpPr>
        <p:spPr>
          <a:xfrm>
            <a:off x="306589" y="752402"/>
            <a:ext cx="370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SCRF: High Q</a:t>
            </a:r>
            <a:r>
              <a:rPr lang="en-US" b="1" baseline="-25000" dirty="0"/>
              <a:t>0</a:t>
            </a:r>
            <a:r>
              <a:rPr lang="en-US" b="1" dirty="0"/>
              <a:t>, complete Cryomodule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CD9C14-B011-7940-B701-74EC8A59F70D}"/>
              </a:ext>
            </a:extLst>
          </p:cNvPr>
          <p:cNvSpPr txBox="1"/>
          <p:nvPr/>
        </p:nvSpPr>
        <p:spPr>
          <a:xfrm>
            <a:off x="4597358" y="216269"/>
            <a:ext cx="303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Current Source (e</a:t>
            </a:r>
            <a:r>
              <a:rPr lang="en-US" b="1" baseline="30000" dirty="0"/>
              <a:t>-</a:t>
            </a:r>
            <a:r>
              <a:rPr lang="en-US" b="1" dirty="0"/>
              <a:t>, P, e</a:t>
            </a:r>
            <a:r>
              <a:rPr lang="en-US" b="1" baseline="30000" dirty="0"/>
              <a:t>+</a:t>
            </a:r>
            <a:r>
              <a:rPr lang="en-US" b="1" dirty="0"/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C3A29-BA3D-D843-BB1D-00252ADD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67" y="639898"/>
            <a:ext cx="5802492" cy="2478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BC97D-EE88-6F4A-ADD1-D628AB8F31DC}"/>
              </a:ext>
            </a:extLst>
          </p:cNvPr>
          <p:cNvSpPr txBox="1"/>
          <p:nvPr/>
        </p:nvSpPr>
        <p:spPr>
          <a:xfrm>
            <a:off x="4622073" y="3656725"/>
            <a:ext cx="4444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Interaction Region Design and Q</a:t>
            </a:r>
            <a:r>
              <a:rPr lang="en-US" b="1" baseline="-25000" dirty="0"/>
              <a:t>1</a:t>
            </a:r>
            <a:r>
              <a:rPr lang="en-US" b="1" dirty="0"/>
              <a:t> Prototype: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EBB8CE-FB47-4147-B68A-29AFAC772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3" y="1281638"/>
            <a:ext cx="3381684" cy="18901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072465-9C9F-A146-95FB-0E5F57644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61" y="3171838"/>
            <a:ext cx="3916232" cy="28361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998A6C-1201-3948-812E-118316C45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075" y="4026057"/>
            <a:ext cx="4935949" cy="26178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B03C42-6A23-A345-8ECB-D9D3C2FC2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265" y="3874575"/>
            <a:ext cx="2730604" cy="24739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DCFAF9-3A1D-3F4B-B112-84884FE90CF4}"/>
              </a:ext>
            </a:extLst>
          </p:cNvPr>
          <p:cNvSpPr txBox="1"/>
          <p:nvPr/>
        </p:nvSpPr>
        <p:spPr>
          <a:xfrm>
            <a:off x="556591" y="6423524"/>
            <a:ext cx="197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CERN,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Orsay 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C6FE6-5FF9-9349-8505-65A00096DF4D}"/>
              </a:ext>
            </a:extLst>
          </p:cNvPr>
          <p:cNvSpPr txBox="1"/>
          <p:nvPr/>
        </p:nvSpPr>
        <p:spPr>
          <a:xfrm>
            <a:off x="4622073" y="3201275"/>
            <a:ext cx="4775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BINP, BNL/Cornell (</a:t>
            </a:r>
            <a:r>
              <a:rPr lang="en-US" dirty="0" err="1">
                <a:solidFill>
                  <a:srgbClr val="FF0000"/>
                </a:solidFill>
              </a:rPr>
              <a:t>cBETA</a:t>
            </a:r>
            <a:r>
              <a:rPr lang="en-US" dirty="0">
                <a:solidFill>
                  <a:srgbClr val="FF0000"/>
                </a:solidFill>
              </a:rPr>
              <a:t>), Daresbury, IJC, </a:t>
            </a:r>
            <a:r>
              <a:rPr lang="en-US" dirty="0" err="1">
                <a:solidFill>
                  <a:srgbClr val="FF0000"/>
                </a:solidFill>
              </a:rPr>
              <a:t>Jlab</a:t>
            </a:r>
            <a:r>
              <a:rPr lang="en-US" dirty="0">
                <a:solidFill>
                  <a:srgbClr val="FF0000"/>
                </a:solidFill>
              </a:rPr>
              <a:t>, +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B3052F-6139-4F4C-A29E-05309E92860E}"/>
              </a:ext>
            </a:extLst>
          </p:cNvPr>
          <p:cNvSpPr txBox="1"/>
          <p:nvPr/>
        </p:nvSpPr>
        <p:spPr>
          <a:xfrm>
            <a:off x="9372775" y="6348543"/>
            <a:ext cx="1404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BNL, CERN, 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A46258-AB39-0F4B-B90C-115C38945755}"/>
              </a:ext>
            </a:extLst>
          </p:cNvPr>
          <p:cNvSpPr txBox="1"/>
          <p:nvPr/>
        </p:nvSpPr>
        <p:spPr>
          <a:xfrm>
            <a:off x="483842" y="5838749"/>
            <a:ext cx="3303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Next: dressed cavity (</a:t>
            </a:r>
            <a:r>
              <a:rPr lang="en-US" sz="1600"/>
              <a:t>HOMs), 100mA</a:t>
            </a:r>
            <a:endParaRPr lang="en-US" sz="1600" dirty="0"/>
          </a:p>
          <a:p>
            <a:r>
              <a:rPr lang="en-US" sz="1600" dirty="0"/>
              <a:t>Adapt SPL Cryomodule for PERLE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4D31D-EC59-F447-9C0B-EC99140F20F3}"/>
              </a:ext>
            </a:extLst>
          </p:cNvPr>
          <p:cNvSpPr txBox="1"/>
          <p:nvPr/>
        </p:nvSpPr>
        <p:spPr>
          <a:xfrm>
            <a:off x="2347008" y="5111559"/>
            <a:ext cx="1280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F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Marhauser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F2049C-3D6C-5F46-B1BB-53042DF21025}"/>
              </a:ext>
            </a:extLst>
          </p:cNvPr>
          <p:cNvSpPr txBox="1"/>
          <p:nvPr/>
        </p:nvSpPr>
        <p:spPr>
          <a:xfrm>
            <a:off x="8811147" y="1451113"/>
            <a:ext cx="1264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Militsyn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09205D-1FF5-1544-B22A-53D719638666}"/>
              </a:ext>
            </a:extLst>
          </p:cNvPr>
          <p:cNvSpPr txBox="1"/>
          <p:nvPr/>
        </p:nvSpPr>
        <p:spPr>
          <a:xfrm>
            <a:off x="9066688" y="3656725"/>
            <a:ext cx="3022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B Holzer, B Parker, S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Russenschuck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132956-2BA1-364B-93E9-98FD0D81BA58}"/>
              </a:ext>
            </a:extLst>
          </p:cNvPr>
          <p:cNvSpPr/>
          <p:nvPr/>
        </p:nvSpPr>
        <p:spPr>
          <a:xfrm>
            <a:off x="2266122" y="4313583"/>
            <a:ext cx="80886" cy="13119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CA647E1-1958-3748-84B1-B4A20B3BA855}"/>
              </a:ext>
            </a:extLst>
          </p:cNvPr>
          <p:cNvSpPr txBox="1"/>
          <p:nvPr/>
        </p:nvSpPr>
        <p:spPr>
          <a:xfrm rot="16200000">
            <a:off x="1588426" y="4744158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2"/>
                </a:solidFill>
              </a:rPr>
              <a:t>PERLE/</a:t>
            </a:r>
            <a:r>
              <a:rPr lang="en-US" sz="1400" dirty="0" err="1">
                <a:solidFill>
                  <a:schemeClr val="accent2"/>
                </a:solidFill>
              </a:rPr>
              <a:t>LHeC</a:t>
            </a:r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2B23A7-0418-134A-A544-8C511843692A}"/>
              </a:ext>
            </a:extLst>
          </p:cNvPr>
          <p:cNvSpPr txBox="1"/>
          <p:nvPr/>
        </p:nvSpPr>
        <p:spPr>
          <a:xfrm>
            <a:off x="1798097" y="3102583"/>
            <a:ext cx="1366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Jointly with FCC-</a:t>
            </a:r>
            <a:r>
              <a:rPr lang="en-US" sz="1200" dirty="0" err="1">
                <a:solidFill>
                  <a:srgbClr val="FF0000"/>
                </a:solidFill>
              </a:rPr>
              <a:t>ee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25A6C-AD4D-8F4B-83C6-6282E59E9E47}"/>
              </a:ext>
            </a:extLst>
          </p:cNvPr>
          <p:cNvSpPr txBox="1"/>
          <p:nvPr/>
        </p:nvSpPr>
        <p:spPr>
          <a:xfrm>
            <a:off x="10392887" y="730652"/>
            <a:ext cx="1492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PERLE will</a:t>
            </a:r>
          </a:p>
          <a:p>
            <a:r>
              <a:rPr lang="en-US" sz="1600" dirty="0"/>
              <a:t>begin with </a:t>
            </a:r>
          </a:p>
          <a:p>
            <a:r>
              <a:rPr lang="en-US" sz="1600" dirty="0"/>
              <a:t>5mA ALICE</a:t>
            </a:r>
          </a:p>
          <a:p>
            <a:r>
              <a:rPr lang="en-US" sz="1600" dirty="0"/>
              <a:t>source, which</a:t>
            </a:r>
          </a:p>
          <a:p>
            <a:r>
              <a:rPr lang="en-US" sz="1600" dirty="0"/>
              <a:t>has been </a:t>
            </a:r>
          </a:p>
          <a:p>
            <a:r>
              <a:rPr lang="en-US" sz="1600" dirty="0"/>
              <a:t>transferred</a:t>
            </a:r>
          </a:p>
          <a:p>
            <a:r>
              <a:rPr lang="en-US" sz="1600" dirty="0"/>
              <a:t>from Daresbury</a:t>
            </a:r>
          </a:p>
          <a:p>
            <a:r>
              <a:rPr lang="en-US" sz="1600" dirty="0"/>
              <a:t>to Orsay while</a:t>
            </a:r>
          </a:p>
          <a:p>
            <a:r>
              <a:rPr lang="en-US" sz="1600" dirty="0"/>
              <a:t>UK was in EU..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6333A0-1EBA-4948-A590-F8AF2773722D}"/>
              </a:ext>
            </a:extLst>
          </p:cNvPr>
          <p:cNvSpPr txBox="1"/>
          <p:nvPr/>
        </p:nvSpPr>
        <p:spPr>
          <a:xfrm>
            <a:off x="7560124" y="41272"/>
            <a:ext cx="43252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Cf</a:t>
            </a:r>
            <a:r>
              <a:rPr lang="en-US" sz="1400" dirty="0"/>
              <a:t> recent meeting: </a:t>
            </a:r>
            <a:r>
              <a:rPr lang="en-US" sz="1400" dirty="0">
                <a:hlinkClick r:id="rId7"/>
              </a:rPr>
              <a:t>https://indico.cern.ch/event/923021/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52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29439E9-DF72-1C47-8401-EB64C884857C}"/>
              </a:ext>
            </a:extLst>
          </p:cNvPr>
          <p:cNvSpPr txBox="1"/>
          <p:nvPr/>
        </p:nvSpPr>
        <p:spPr>
          <a:xfrm>
            <a:off x="189331" y="553718"/>
            <a:ext cx="5489226" cy="59093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TeVatron</a:t>
            </a:r>
            <a:r>
              <a:rPr lang="en-US" dirty="0"/>
              <a:t>-LEP/SLC-HERA eventually established the SM.</a:t>
            </a:r>
          </a:p>
          <a:p>
            <a:endParaRPr lang="en-US" dirty="0"/>
          </a:p>
          <a:p>
            <a:r>
              <a:rPr lang="en-US" dirty="0" err="1"/>
              <a:t>LHeC</a:t>
            </a:r>
            <a:r>
              <a:rPr lang="en-US" dirty="0"/>
              <a:t> and FCC-eh Developments have the aim to</a:t>
            </a:r>
          </a:p>
          <a:p>
            <a:r>
              <a:rPr lang="en-US" dirty="0"/>
              <a:t>to restore the </a:t>
            </a:r>
            <a:r>
              <a:rPr lang="en-US" dirty="0" err="1"/>
              <a:t>hh</a:t>
            </a:r>
            <a:r>
              <a:rPr lang="en-US" dirty="0"/>
              <a:t>-eh-</a:t>
            </a:r>
            <a:r>
              <a:rPr lang="en-US" dirty="0" err="1"/>
              <a:t>ll</a:t>
            </a:r>
            <a:r>
              <a:rPr lang="en-US" dirty="0"/>
              <a:t> symmetry as is particularly </a:t>
            </a:r>
          </a:p>
          <a:p>
            <a:r>
              <a:rPr lang="en-US" dirty="0"/>
              <a:t>important for the current situation of particle physics.</a:t>
            </a:r>
          </a:p>
          <a:p>
            <a:endParaRPr lang="en-US" dirty="0"/>
          </a:p>
          <a:p>
            <a:r>
              <a:rPr lang="en-US" dirty="0"/>
              <a:t>The baseline of the </a:t>
            </a:r>
            <a:r>
              <a:rPr lang="en-US" dirty="0" err="1"/>
              <a:t>LHeC</a:t>
            </a:r>
            <a:r>
              <a:rPr lang="en-US" dirty="0"/>
              <a:t>/FCC-eh is a multi-turn, large current energy recovery </a:t>
            </a:r>
            <a:r>
              <a:rPr lang="en-US" dirty="0" err="1"/>
              <a:t>linac</a:t>
            </a:r>
            <a:r>
              <a:rPr lang="en-US" dirty="0"/>
              <a:t> in racetrack configuration. </a:t>
            </a:r>
          </a:p>
          <a:p>
            <a:endParaRPr lang="en-US" dirty="0"/>
          </a:p>
          <a:p>
            <a:r>
              <a:rPr lang="en-US" dirty="0"/>
              <a:t>The luminosity reach is 10</a:t>
            </a:r>
            <a:r>
              <a:rPr lang="en-US" baseline="30000" dirty="0"/>
              <a:t>34</a:t>
            </a:r>
            <a:r>
              <a:rPr lang="en-US" dirty="0"/>
              <a:t> cm</a:t>
            </a:r>
            <a:r>
              <a:rPr lang="en-US" baseline="30000" dirty="0"/>
              <a:t>-2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leading to O(1) ab</a:t>
            </a:r>
            <a:r>
              <a:rPr lang="en-US" baseline="30000" dirty="0"/>
              <a:t>-1</a:t>
            </a:r>
            <a:r>
              <a:rPr lang="en-US" dirty="0"/>
              <a:t> owing to the intense hadron beams of the LHC/FCC.</a:t>
            </a:r>
          </a:p>
          <a:p>
            <a:endParaRPr lang="en-US" dirty="0"/>
          </a:p>
          <a:p>
            <a:r>
              <a:rPr lang="en-US" dirty="0"/>
              <a:t>An ERL demonstrator has been designed and is being </a:t>
            </a:r>
          </a:p>
          <a:p>
            <a:r>
              <a:rPr lang="en-US" dirty="0"/>
              <a:t>developed for built at IJC laboratory at Orsay, by an</a:t>
            </a:r>
          </a:p>
          <a:p>
            <a:r>
              <a:rPr lang="en-US" dirty="0"/>
              <a:t>international collaboration, open for partners.</a:t>
            </a:r>
          </a:p>
          <a:p>
            <a:endParaRPr lang="en-US" dirty="0"/>
          </a:p>
          <a:p>
            <a:r>
              <a:rPr lang="en-US" dirty="0"/>
              <a:t>ERL has been recognized by the ESSP as one of the far</a:t>
            </a:r>
          </a:p>
          <a:p>
            <a:r>
              <a:rPr lang="en-US" dirty="0"/>
              <a:t>reaching new accelerator technologies to be developed.</a:t>
            </a:r>
          </a:p>
          <a:p>
            <a:endParaRPr lang="en-US" dirty="0"/>
          </a:p>
          <a:p>
            <a:r>
              <a:rPr lang="en-US" dirty="0"/>
              <a:t>An informative network exists for exchange of expertise</a:t>
            </a:r>
          </a:p>
          <a:p>
            <a:r>
              <a:rPr lang="en-US" dirty="0"/>
              <a:t>between several ERL facilities, not least CEBAF and </a:t>
            </a:r>
            <a:r>
              <a:rPr lang="en-US" dirty="0" err="1"/>
              <a:t>CBeta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9D402-CEBB-BF49-B1D9-AA57DBDA6E48}"/>
              </a:ext>
            </a:extLst>
          </p:cNvPr>
          <p:cNvSpPr txBox="1"/>
          <p:nvPr/>
        </p:nvSpPr>
        <p:spPr>
          <a:xfrm>
            <a:off x="6096000" y="553718"/>
            <a:ext cx="5441811" cy="59093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Specific ep tasks for the next year development are: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High quality SRF, towards a complete cryomodule</a:t>
            </a:r>
          </a:p>
          <a:p>
            <a:r>
              <a:rPr lang="en-US" dirty="0"/>
              <a:t>      [4 cavities of 802 MHz frequency, with FRT possibly]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High current electron sources (with polarization, e</a:t>
            </a:r>
            <a:r>
              <a:rPr lang="en-US" baseline="30000" dirty="0"/>
              <a:t>+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ep 3-beam interaction region for concurrent </a:t>
            </a:r>
          </a:p>
          <a:p>
            <a:r>
              <a:rPr lang="en-US" dirty="0"/>
              <a:t>     ep and pp operation and head-on ep collision, </a:t>
            </a:r>
          </a:p>
          <a:p>
            <a:r>
              <a:rPr lang="en-US" dirty="0"/>
              <a:t>     with special demands on the focusing magnets</a:t>
            </a:r>
          </a:p>
          <a:p>
            <a:endParaRPr lang="en-US" dirty="0"/>
          </a:p>
          <a:p>
            <a:r>
              <a:rPr lang="en-US" dirty="0"/>
              <a:t>We are presenting to EF, QCD and other physics working</a:t>
            </a:r>
          </a:p>
          <a:p>
            <a:r>
              <a:rPr lang="en-US" dirty="0"/>
              <a:t>groups. 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LoI</a:t>
            </a:r>
            <a:r>
              <a:rPr lang="en-US" dirty="0"/>
              <a:t> process on accelerator, detector and physics</a:t>
            </a:r>
          </a:p>
          <a:p>
            <a:r>
              <a:rPr lang="en-US" dirty="0"/>
              <a:t>is being discussed for submission end of August, glad</a:t>
            </a:r>
          </a:p>
          <a:p>
            <a:r>
              <a:rPr lang="en-US" dirty="0"/>
              <a:t>to have your input, especially on synergies.</a:t>
            </a:r>
          </a:p>
          <a:p>
            <a:endParaRPr lang="en-US" dirty="0"/>
          </a:p>
          <a:p>
            <a:r>
              <a:rPr lang="en-US" dirty="0"/>
              <a:t>For ep and </a:t>
            </a:r>
            <a:r>
              <a:rPr lang="en-US" dirty="0" err="1"/>
              <a:t>eA</a:t>
            </a:r>
            <a:r>
              <a:rPr lang="en-US" dirty="0"/>
              <a:t> it is of interest to be in contact with the</a:t>
            </a:r>
          </a:p>
          <a:p>
            <a:r>
              <a:rPr lang="en-US" dirty="0"/>
              <a:t>American community and assist in the Snowmass </a:t>
            </a:r>
          </a:p>
          <a:p>
            <a:r>
              <a:rPr lang="en-US" dirty="0"/>
              <a:t>evaluation of its physics and technology.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18333E-0F4E-C544-BD3C-5173CF37A948}"/>
              </a:ext>
            </a:extLst>
          </p:cNvPr>
          <p:cNvSpPr txBox="1"/>
          <p:nvPr/>
        </p:nvSpPr>
        <p:spPr>
          <a:xfrm>
            <a:off x="4104861" y="6463028"/>
            <a:ext cx="3682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Thank you for inviting to this process.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DC34D-EA60-C949-94F7-397B0EEC09CB}"/>
              </a:ext>
            </a:extLst>
          </p:cNvPr>
          <p:cNvSpPr txBox="1"/>
          <p:nvPr/>
        </p:nvSpPr>
        <p:spPr>
          <a:xfrm>
            <a:off x="4150065" y="82114"/>
            <a:ext cx="363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 few </a:t>
            </a:r>
            <a:r>
              <a:rPr lang="en-US" sz="2400" dirty="0" err="1">
                <a:solidFill>
                  <a:srgbClr val="002060"/>
                </a:solidFill>
              </a:rPr>
              <a:t>summarising</a:t>
            </a:r>
            <a:r>
              <a:rPr lang="en-US" sz="2400" dirty="0">
                <a:solidFill>
                  <a:srgbClr val="002060"/>
                </a:solidFill>
              </a:rPr>
              <a:t> remarks</a:t>
            </a:r>
          </a:p>
        </p:txBody>
      </p:sp>
    </p:spTree>
    <p:extLst>
      <p:ext uri="{BB962C8B-B14F-4D97-AF65-F5344CB8AC3E}">
        <p14:creationId xmlns:p14="http://schemas.microsoft.com/office/powerpoint/2010/main" val="2294486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7568BB1-99C9-CC4C-93EA-F8697588B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1" y="1417782"/>
            <a:ext cx="6845300" cy="481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6233C-0D04-564A-8EA9-7FABD548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5147" y="99253"/>
            <a:ext cx="6144795" cy="655637"/>
          </a:xfrm>
        </p:spPr>
        <p:txBody>
          <a:bodyPr>
            <a:normAutofit/>
          </a:bodyPr>
          <a:lstStyle/>
          <a:p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LHeC</a:t>
            </a:r>
            <a:r>
              <a:rPr lang="de-DE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de-DE" sz="3200" b="1" dirty="0" err="1">
                <a:solidFill>
                  <a:schemeClr val="accent1">
                    <a:lumMod val="50000"/>
                  </a:schemeClr>
                </a:solidFill>
              </a:rPr>
              <a:t>Detector</a:t>
            </a:r>
            <a:endParaRPr lang="de-DE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26CF4-6A17-4647-9C72-3DB7D7AB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163" y="3768052"/>
            <a:ext cx="3819349" cy="2394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7D2D66-D4B9-C94A-B524-70D739633C71}"/>
              </a:ext>
            </a:extLst>
          </p:cNvPr>
          <p:cNvSpPr txBox="1"/>
          <p:nvPr/>
        </p:nvSpPr>
        <p:spPr>
          <a:xfrm>
            <a:off x="8187703" y="2129978"/>
            <a:ext cx="38780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C00000"/>
                </a:solidFill>
              </a:rPr>
              <a:t>Study </a:t>
            </a:r>
            <a:r>
              <a:rPr lang="de-DE" dirty="0" err="1">
                <a:solidFill>
                  <a:srgbClr val="C00000"/>
                </a:solidFill>
              </a:rPr>
              <a:t>of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 err="1">
                <a:solidFill>
                  <a:srgbClr val="C00000"/>
                </a:solidFill>
              </a:rPr>
              <a:t>installation</a:t>
            </a:r>
            <a:r>
              <a:rPr lang="de-DE" dirty="0">
                <a:solidFill>
                  <a:srgbClr val="C00000"/>
                </a:solidFill>
              </a:rPr>
              <a:t> </a:t>
            </a:r>
            <a:r>
              <a:rPr lang="de-DE" dirty="0"/>
              <a:t>(</a:t>
            </a:r>
            <a:r>
              <a:rPr lang="de-DE" dirty="0" err="1"/>
              <a:t>sequence</a:t>
            </a:r>
            <a:r>
              <a:rPr lang="de-DE" dirty="0"/>
              <a:t>)</a:t>
            </a:r>
          </a:p>
          <a:p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LHeC</a:t>
            </a:r>
            <a:r>
              <a:rPr lang="de-DE" dirty="0"/>
              <a:t> </a:t>
            </a:r>
            <a:r>
              <a:rPr lang="de-DE" dirty="0" err="1"/>
              <a:t>detector</a:t>
            </a:r>
            <a:r>
              <a:rPr lang="de-DE" dirty="0"/>
              <a:t> in IP2 </a:t>
            </a:r>
            <a:r>
              <a:rPr lang="de-DE" dirty="0" err="1"/>
              <a:t>cavern</a:t>
            </a:r>
            <a:endParaRPr lang="de-DE" dirty="0"/>
          </a:p>
          <a:p>
            <a:r>
              <a:rPr lang="de-DE" dirty="0" err="1"/>
              <a:t>using</a:t>
            </a:r>
            <a:r>
              <a:rPr lang="de-DE" dirty="0"/>
              <a:t> L3 </a:t>
            </a:r>
            <a:r>
              <a:rPr lang="de-DE" dirty="0" err="1"/>
              <a:t>magnet</a:t>
            </a:r>
            <a:r>
              <a:rPr lang="de-DE" dirty="0"/>
              <a:t> </a:t>
            </a:r>
            <a:r>
              <a:rPr lang="de-DE" dirty="0" err="1"/>
              <a:t>support</a:t>
            </a:r>
            <a:r>
              <a:rPr lang="de-DE" dirty="0"/>
              <a:t> </a:t>
            </a:r>
            <a:r>
              <a:rPr lang="de-DE" dirty="0" err="1"/>
              <a:t>structure</a:t>
            </a:r>
            <a:endParaRPr lang="de-DE" dirty="0"/>
          </a:p>
          <a:p>
            <a:r>
              <a:rPr lang="de-DE" dirty="0"/>
              <a:t>[</a:t>
            </a:r>
            <a:r>
              <a:rPr lang="de-DE" dirty="0" err="1"/>
              <a:t>commensurate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]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01E4A1-AE7E-8E4C-B335-F14EE13B3277}"/>
              </a:ext>
            </a:extLst>
          </p:cNvPr>
          <p:cNvSpPr txBox="1"/>
          <p:nvPr/>
        </p:nvSpPr>
        <p:spPr>
          <a:xfrm>
            <a:off x="1588168" y="1116966"/>
            <a:ext cx="390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L=13.2 m [FCCeh:19.3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about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CMS </a:t>
            </a:r>
            <a:r>
              <a:rPr lang="de-DE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size</a:t>
            </a:r>
            <a:r>
              <a:rPr lang="de-DE" dirty="0"/>
              <a:t>]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92B7D7-ED46-5B41-81CD-D99D9AE44CAB}"/>
              </a:ext>
            </a:extLst>
          </p:cNvPr>
          <p:cNvSpPr txBox="1"/>
          <p:nvPr/>
        </p:nvSpPr>
        <p:spPr>
          <a:xfrm>
            <a:off x="179146" y="1486298"/>
            <a:ext cx="1258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R=4.8 m</a:t>
            </a:r>
          </a:p>
          <a:p>
            <a:r>
              <a:rPr lang="de-DE" dirty="0"/>
              <a:t>[6.2 </a:t>
            </a:r>
            <a:r>
              <a:rPr lang="de-DE" dirty="0" err="1"/>
              <a:t>FCCeh</a:t>
            </a:r>
            <a:r>
              <a:rPr lang="de-DE" dirty="0"/>
              <a:t>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53FBB0-F4DF-2645-A4EB-7BB208A4D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916" y="266699"/>
            <a:ext cx="2898286" cy="16302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C0C487-74E1-7F43-87D2-6D3D166F2A57}"/>
              </a:ext>
            </a:extLst>
          </p:cNvPr>
          <p:cNvSpPr txBox="1"/>
          <p:nvPr/>
        </p:nvSpPr>
        <p:spPr>
          <a:xfrm>
            <a:off x="2888975" y="6162566"/>
            <a:ext cx="2757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CERN-ACC-Note-2020-0002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arXiv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(July)</a:t>
            </a:r>
          </a:p>
        </p:txBody>
      </p:sp>
    </p:spTree>
    <p:extLst>
      <p:ext uri="{BB962C8B-B14F-4D97-AF65-F5344CB8AC3E}">
        <p14:creationId xmlns:p14="http://schemas.microsoft.com/office/powerpoint/2010/main" val="3277568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997</Words>
  <Application>Microsoft Macintosh PowerPoint</Application>
  <PresentationFormat>Widescreen</PresentationFormat>
  <Paragraphs>145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LHeC, PERLE and FCC-eh</vt:lpstr>
      <vt:lpstr>title</vt:lpstr>
      <vt:lpstr>Machine Parameters and Operation - ep</vt:lpstr>
      <vt:lpstr>LHeC in more Detail</vt:lpstr>
      <vt:lpstr>Machine Parameters - eA</vt:lpstr>
      <vt:lpstr>Developments +Partners</vt:lpstr>
      <vt:lpstr>PowerPoint Presentation</vt:lpstr>
      <vt:lpstr>LHeC Detector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LHeC, PERLE and FCC-eh</dc:title>
  <dc:creator>Klein, Max</dc:creator>
  <cp:lastModifiedBy>Klein, Max</cp:lastModifiedBy>
  <cp:revision>32</cp:revision>
  <dcterms:created xsi:type="dcterms:W3CDTF">2020-07-07T20:20:39Z</dcterms:created>
  <dcterms:modified xsi:type="dcterms:W3CDTF">2020-07-09T11:39:34Z</dcterms:modified>
</cp:coreProperties>
</file>