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565" r:id="rId2"/>
    <p:sldId id="1573" r:id="rId3"/>
    <p:sldId id="272" r:id="rId4"/>
    <p:sldId id="286" r:id="rId5"/>
    <p:sldId id="1572" r:id="rId6"/>
    <p:sldId id="283" r:id="rId7"/>
    <p:sldId id="270" r:id="rId8"/>
    <p:sldId id="1564" r:id="rId9"/>
    <p:sldId id="1574" r:id="rId10"/>
    <p:sldId id="1568" r:id="rId11"/>
    <p:sldId id="1566" r:id="rId12"/>
    <p:sldId id="1567" r:id="rId13"/>
    <p:sldId id="1571" r:id="rId14"/>
    <p:sldId id="1096" r:id="rId15"/>
    <p:sldId id="263" r:id="rId16"/>
    <p:sldId id="265" r:id="rId17"/>
    <p:sldId id="256" r:id="rId18"/>
    <p:sldId id="1569" r:id="rId19"/>
    <p:sldId id="1576" r:id="rId20"/>
    <p:sldId id="1577" r:id="rId21"/>
    <p:sldId id="1575" r:id="rId22"/>
    <p:sldId id="1578" r:id="rId23"/>
    <p:sldId id="1570" r:id="rId2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248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41CB-FA0B-7F49-BD2E-0F7475202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4B71C-9EEE-C14A-8746-3AA0318BD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4A26-75ED-D445-9377-191CC825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190C-F73F-3441-9097-28DD2579A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68EB0-3E42-3546-BB6B-0667E7CA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2329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91E6-CDFF-A344-95F6-C9CCC562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9A707-7689-BA49-9BC2-4B59394AC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0E706-D3DA-614D-8DA7-EADBBEA1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D03A-5337-5846-A5E2-BDE37213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06BCB-8DBB-9A4A-80EF-A8E8243A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2465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5D0FE-DE52-4C40-8603-6083E81DE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7D541-3C21-A647-BFA5-97BE1E8FF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C290-5447-3946-9F53-DC0F0316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E0513-70E3-7E41-96BB-39BD3612D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BFF12-D630-F24D-935C-9315804A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284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A5E2-367E-F146-ADF6-681D07DC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FAB23-7005-D949-9ED9-92AD7FA18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4AA6-4DE3-B049-9B1E-71A91542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0B50-36BB-A142-A55F-FDB2B75D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BA25-4C96-FD4F-ABE5-670EBE04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4995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69C9-0FC2-7944-BEC4-7FB0AAB4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B19B2-4368-7241-A0B7-16C038F85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CAC96-A85A-5446-B270-6117579A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FA826-EEA6-8247-8FD6-7BF6E586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7738B-37FC-EB4A-8E68-1A4107A5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894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DC1B-AF8A-B649-982A-3D847F82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97983-3403-9E4A-83FA-DC937C832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18BEE-A08F-3F44-95A3-E8547B56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1376-6810-5C4F-A64B-3009A01A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829C4-B549-9C4B-9E9A-A40D7E4E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F4902-FF74-0B4C-93D7-D9BD39A3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524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E660-679A-4C45-ADE5-CB8682DB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DB446-E0DE-D44B-BE90-B2D0A6213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6DB82-BF60-D04A-BDB1-800FE856F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2D2D4-14FE-2C48-B0DD-0F8D12541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33CC70-9C56-CB4F-97B9-082BF4FDA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457177-C4C3-704B-92FC-5896F066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DF8EDE-67C0-6C49-8FE9-85F6B50A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5DD8F-33A3-7F43-9640-37242668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3379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1183-82D0-E24F-9AAC-F5BFC877C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570D9-4F87-834B-8B13-5DA2A528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BDF22-4B0A-7040-ABF6-15685C1D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B9E67-397E-3640-B3E7-DDCFAC2A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1666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0D2FB-692D-8040-8D04-B012A1AA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29C59-9EFB-BF4C-A304-14C4454B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80B57-E7C6-1C4C-8A84-B51B0D35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935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81B7-D115-A94B-88D1-016A4711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E9E1-8364-3F42-A61A-A3C0AF4F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8842B-EAFD-8E4E-8B27-FBBC1E45E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1B701-E47B-0841-AF62-EA1C11E0C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1932C-B9C5-3A41-827B-27260E16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0A4DD-4F19-C444-8EB6-A9B9C00E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0570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0B4C2-89A9-3943-9FF2-DB2971B5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591A74-6491-8047-A015-C1634DF99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7BA62-9C47-A346-8574-387ABFE54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B7EA7-0665-C446-AB1F-D71456E6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4C0A1-BF48-054D-BCF8-8B7EEF311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04A16-9852-B346-9CA2-C615AEFF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914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6BB725-675F-CE4D-B972-0239A3E84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A1D71-7705-A048-AA18-F2B6F3ADC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D498F-EE1D-F944-A253-BD629F282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38003-7888-684A-BE41-C5EEF0697219}" type="datetimeFigureOut">
              <a:rPr lang="en-DE" smtClean="0"/>
              <a:t>25.10.20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41CB-E3D6-6C4D-A4B3-B51C2B5C7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D8A3B-6AAC-1846-B35A-9F2CD47A3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0149A-6782-8A4E-90B8-9D783231B407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208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hec.web.cern.ch/" TargetMode="External"/><Relationship Id="rId4" Type="http://schemas.openxmlformats.org/officeDocument/2006/relationships/hyperlink" Target="https://indico.cern.ch/event/789349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ihep.ac.cn/event/1144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108E5-9815-4547-B1A3-68A6297B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2" y="1170671"/>
            <a:ext cx="3905845" cy="4600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606E3-8262-3849-9BD3-4341C25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904" y="1291193"/>
            <a:ext cx="3392295" cy="440153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9E6AD-CF5C-924D-ACD9-423A782A84B3}"/>
              </a:ext>
            </a:extLst>
          </p:cNvPr>
          <p:cNvSpPr txBox="1"/>
          <p:nvPr/>
        </p:nvSpPr>
        <p:spPr>
          <a:xfrm>
            <a:off x="412124" y="6130344"/>
            <a:ext cx="1135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FCC Workshops: CDR  March 2019: </a:t>
            </a:r>
            <a:r>
              <a:rPr lang="en-GB" dirty="0">
                <a:hlinkClick r:id="rId4"/>
              </a:rPr>
              <a:t>https://indico.cern.ch/event/789349/</a:t>
            </a:r>
            <a:r>
              <a:rPr lang="en-GB" dirty="0"/>
              <a:t>            see: </a:t>
            </a:r>
            <a:r>
              <a:rPr lang="en-GB" dirty="0">
                <a:hlinkClick r:id="rId5"/>
              </a:rPr>
              <a:t>http://lhec.web.cern.ch</a:t>
            </a:r>
            <a:r>
              <a:rPr lang="en-GB" dirty="0"/>
              <a:t> </a:t>
            </a:r>
            <a:r>
              <a:rPr lang="en-GB" sz="1200" dirty="0"/>
              <a:t>(to be updated)</a:t>
            </a:r>
            <a:endParaRPr lang="en-DE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EEEA2-A880-B14B-8FEF-6F8F512D3A7B}"/>
              </a:ext>
            </a:extLst>
          </p:cNvPr>
          <p:cNvSpPr txBox="1"/>
          <p:nvPr/>
        </p:nvSpPr>
        <p:spPr>
          <a:xfrm>
            <a:off x="7112009" y="5103367"/>
            <a:ext cx="3317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arXiv:2007:14491 (400 pages, 300 authors)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20018-4ACD-FF43-B0CB-E866FDCF4256}"/>
              </a:ext>
            </a:extLst>
          </p:cNvPr>
          <p:cNvSpPr/>
          <p:nvPr/>
        </p:nvSpPr>
        <p:spPr>
          <a:xfrm>
            <a:off x="7740203" y="5411144"/>
            <a:ext cx="270456" cy="17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7CC1E-F810-9B4E-81CC-DA4C981424B4}"/>
              </a:ext>
            </a:extLst>
          </p:cNvPr>
          <p:cNvSpPr txBox="1"/>
          <p:nvPr/>
        </p:nvSpPr>
        <p:spPr>
          <a:xfrm>
            <a:off x="715618" y="109019"/>
            <a:ext cx="10215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accent6">
                    <a:lumMod val="50000"/>
                  </a:schemeClr>
                </a:solidFill>
              </a:rPr>
              <a:t>Where do we stand in t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he</a:t>
            </a:r>
            <a:r>
              <a:rPr lang="en-DE" sz="2000" b="1" dirty="0">
                <a:solidFill>
                  <a:schemeClr val="accent6">
                    <a:lumMod val="50000"/>
                  </a:schemeClr>
                </a:solidFill>
              </a:rPr>
              <a:t> development of energy frontier DIS and how to / shall we move 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47253-7870-C94B-9122-FE077408B69E}"/>
              </a:ext>
            </a:extLst>
          </p:cNvPr>
          <p:cNvSpPr txBox="1"/>
          <p:nvPr/>
        </p:nvSpPr>
        <p:spPr>
          <a:xfrm>
            <a:off x="2087217" y="594973"/>
            <a:ext cx="707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Oliver Bruening and Max Klein, Coordination Meeting, ZOOM, 26.10.2020</a:t>
            </a:r>
          </a:p>
        </p:txBody>
      </p:sp>
    </p:spTree>
    <p:extLst>
      <p:ext uri="{BB962C8B-B14F-4D97-AF65-F5344CB8AC3E}">
        <p14:creationId xmlns:p14="http://schemas.microsoft.com/office/powerpoint/2010/main" val="100844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rgbClr val="C00000"/>
                </a:solidFill>
              </a:rPr>
              <a:t>Statement of the IAC to DG</a:t>
            </a:r>
            <a:r>
              <a:rPr lang="en-DE" sz="3200" dirty="0"/>
              <a:t>, </a:t>
            </a:r>
            <a:r>
              <a:rPr lang="en-DE" sz="2000" dirty="0"/>
              <a:t>published in 2007.14491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E5768-9BDC-DB45-B633-929FE05F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0" y="1199661"/>
            <a:ext cx="6527800" cy="40132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B0099-E58A-D74D-AC0D-14890B179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9" y="4927112"/>
            <a:ext cx="11176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883F1-506D-8A4E-ACF7-FC49CA9F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997" y="1199661"/>
            <a:ext cx="5300833" cy="411089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95CBF6-F100-3044-9BD0-B5973A2671E1}"/>
              </a:ext>
            </a:extLst>
          </p:cNvPr>
          <p:cNvSpPr/>
          <p:nvPr/>
        </p:nvSpPr>
        <p:spPr>
          <a:xfrm>
            <a:off x="6728997" y="1535723"/>
            <a:ext cx="5300833" cy="2567354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6105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99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>
                <a:solidFill>
                  <a:srgbClr val="C00000"/>
                </a:solidFill>
              </a:rPr>
              <a:t>Developments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4E4C4-BEEE-3B49-A86B-6F6EE6855798}"/>
              </a:ext>
            </a:extLst>
          </p:cNvPr>
          <p:cNvSpPr txBox="1"/>
          <p:nvPr/>
        </p:nvSpPr>
        <p:spPr>
          <a:xfrm>
            <a:off x="843008" y="661529"/>
            <a:ext cx="10721974" cy="59093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L</a:t>
            </a:r>
            <a:r>
              <a:rPr lang="en-GB" dirty="0" err="1"/>
              <a:t>HeC</a:t>
            </a:r>
            <a:r>
              <a:rPr lang="en-GB" dirty="0"/>
              <a:t>: 2007.14491 submitted to </a:t>
            </a:r>
            <a:r>
              <a:rPr lang="en-GB" dirty="0" err="1"/>
              <a:t>J.Phys</a:t>
            </a:r>
            <a:r>
              <a:rPr lang="en-GB" dirty="0"/>
              <a:t> G (final corrections still possible)</a:t>
            </a:r>
          </a:p>
          <a:p>
            <a:endParaRPr lang="en-GB" dirty="0"/>
          </a:p>
          <a:p>
            <a:r>
              <a:rPr lang="en-GB" dirty="0"/>
              <a:t>ECFA Newsletter (OB/MK). Idea to combine “ALICE3” and </a:t>
            </a:r>
            <a:r>
              <a:rPr lang="en-GB" dirty="0" err="1"/>
              <a:t>LHeC</a:t>
            </a:r>
            <a:r>
              <a:rPr lang="en-GB" dirty="0"/>
              <a:t> Detectors into a new design. </a:t>
            </a:r>
          </a:p>
          <a:p>
            <a:r>
              <a:rPr lang="en-GB" dirty="0"/>
              <a:t>Agreement Max with Luciano Musa (ALICE Spokesperson) about contacts and maybe joint design study</a:t>
            </a:r>
          </a:p>
          <a:p>
            <a:r>
              <a:rPr lang="en-GB" dirty="0"/>
              <a:t>Presentation of </a:t>
            </a:r>
            <a:r>
              <a:rPr lang="en-GB" dirty="0" err="1"/>
              <a:t>LHeC</a:t>
            </a:r>
            <a:r>
              <a:rPr lang="en-GB" dirty="0"/>
              <a:t> Detector/Project to LHCC, maybe in a joint session with A3. Meetings during next days.        </a:t>
            </a:r>
          </a:p>
          <a:p>
            <a:endParaRPr lang="en-GB" dirty="0"/>
          </a:p>
          <a:p>
            <a:r>
              <a:rPr lang="en-GB" dirty="0"/>
              <a:t>FCC-eh: somewhat covered with </a:t>
            </a:r>
            <a:r>
              <a:rPr lang="en-GB" dirty="0" err="1"/>
              <a:t>LHeC</a:t>
            </a:r>
            <a:r>
              <a:rPr lang="en-GB" dirty="0"/>
              <a:t> paper, but not quite;   Session and Talks in November Workshop(s)</a:t>
            </a:r>
          </a:p>
          <a:p>
            <a:endParaRPr lang="en-GB" dirty="0"/>
          </a:p>
          <a:p>
            <a:r>
              <a:rPr lang="en-GB" dirty="0"/>
              <a:t>PERLE: Priority Project for IN2P3, Collaboration formed, CB Chair: Oliver </a:t>
            </a:r>
            <a:r>
              <a:rPr lang="en-GB" dirty="0" err="1"/>
              <a:t>Bruening</a:t>
            </a:r>
            <a:r>
              <a:rPr lang="en-GB" dirty="0"/>
              <a:t>, </a:t>
            </a:r>
          </a:p>
          <a:p>
            <a:r>
              <a:rPr lang="en-GB" dirty="0"/>
              <a:t>             Project Leader: Walid </a:t>
            </a:r>
            <a:r>
              <a:rPr lang="en-GB" dirty="0" err="1"/>
              <a:t>Kaabi</a:t>
            </a:r>
            <a:r>
              <a:rPr lang="en-GB" dirty="0"/>
              <a:t>, Spokesperson: MK. </a:t>
            </a:r>
          </a:p>
          <a:p>
            <a:r>
              <a:rPr lang="en-GB" dirty="0"/>
              <a:t>             Milestones: TDR 2022, First Beam, Injector 2025, </a:t>
            </a:r>
            <a:r>
              <a:rPr lang="en-GB" dirty="0" err="1"/>
              <a:t>HOM+Dressed</a:t>
            </a:r>
            <a:r>
              <a:rPr lang="en-GB" dirty="0"/>
              <a:t> Cavity Design 2021, etc.</a:t>
            </a:r>
          </a:p>
          <a:p>
            <a:r>
              <a:rPr lang="en-GB" dirty="0"/>
              <a:t>             </a:t>
            </a:r>
            <a:r>
              <a:rPr lang="en-GB" dirty="0" err="1"/>
              <a:t>ASTeC</a:t>
            </a:r>
            <a:r>
              <a:rPr lang="en-GB" dirty="0"/>
              <a:t>, BINP, CERN, Cornell, </a:t>
            </a:r>
            <a:r>
              <a:rPr lang="en-GB" dirty="0" err="1"/>
              <a:t>IJClab</a:t>
            </a:r>
            <a:r>
              <a:rPr lang="en-GB" dirty="0"/>
              <a:t>, </a:t>
            </a:r>
            <a:r>
              <a:rPr lang="en-GB" dirty="0" err="1"/>
              <a:t>Jlab</a:t>
            </a:r>
            <a:r>
              <a:rPr lang="en-GB" dirty="0"/>
              <a:t>, Liverpool – open for further groups</a:t>
            </a:r>
          </a:p>
          <a:p>
            <a:r>
              <a:rPr lang="en-GB" dirty="0"/>
              <a:t>             Management Board: WK, MK, with: Alex </a:t>
            </a:r>
            <a:r>
              <a:rPr lang="en-GB" dirty="0" err="1"/>
              <a:t>Bogazc</a:t>
            </a:r>
            <a:r>
              <a:rPr lang="en-GB" dirty="0"/>
              <a:t> (</a:t>
            </a:r>
            <a:r>
              <a:rPr lang="en-GB" dirty="0" err="1"/>
              <a:t>Jlab</a:t>
            </a:r>
            <a:r>
              <a:rPr lang="en-GB" dirty="0"/>
              <a:t>), Frank </a:t>
            </a:r>
            <a:r>
              <a:rPr lang="en-GB" dirty="0" err="1"/>
              <a:t>Marhauser</a:t>
            </a:r>
            <a:r>
              <a:rPr lang="en-GB" dirty="0"/>
              <a:t> (</a:t>
            </a:r>
            <a:r>
              <a:rPr lang="en-GB" dirty="0" err="1"/>
              <a:t>Jlab</a:t>
            </a:r>
            <a:r>
              <a:rPr lang="en-GB" dirty="0"/>
              <a:t> tbc), </a:t>
            </a:r>
          </a:p>
          <a:p>
            <a:r>
              <a:rPr lang="en-GB" dirty="0"/>
              <a:t>             </a:t>
            </a:r>
            <a:r>
              <a:rPr lang="en-GB" dirty="0" err="1"/>
              <a:t>Evgenij</a:t>
            </a:r>
            <a:r>
              <a:rPr lang="en-GB" dirty="0"/>
              <a:t> </a:t>
            </a:r>
            <a:r>
              <a:rPr lang="en-GB" dirty="0" err="1"/>
              <a:t>Levitchev</a:t>
            </a:r>
            <a:r>
              <a:rPr lang="en-GB" dirty="0"/>
              <a:t> (BINP), </a:t>
            </a:r>
            <a:r>
              <a:rPr lang="en-GB" dirty="0" err="1"/>
              <a:t>Patxi</a:t>
            </a:r>
            <a:r>
              <a:rPr lang="en-GB" dirty="0"/>
              <a:t> … (</a:t>
            </a:r>
            <a:r>
              <a:rPr lang="en-GB" dirty="0" err="1"/>
              <a:t>IJClab</a:t>
            </a:r>
            <a:r>
              <a:rPr lang="en-GB" dirty="0"/>
              <a:t>), Frank </a:t>
            </a:r>
            <a:r>
              <a:rPr lang="en-GB" dirty="0" err="1"/>
              <a:t>Gerik</a:t>
            </a:r>
            <a:r>
              <a:rPr lang="en-GB" dirty="0"/>
              <a:t> (CERN), Boris </a:t>
            </a:r>
            <a:r>
              <a:rPr lang="en-GB" dirty="0" err="1"/>
              <a:t>Militsyn</a:t>
            </a:r>
            <a:r>
              <a:rPr lang="en-GB" dirty="0"/>
              <a:t> (</a:t>
            </a:r>
            <a:r>
              <a:rPr lang="en-GB" dirty="0" err="1"/>
              <a:t>ASTeC</a:t>
            </a:r>
            <a:r>
              <a:rPr lang="en-GB" dirty="0"/>
              <a:t>) </a:t>
            </a:r>
          </a:p>
          <a:p>
            <a:endParaRPr lang="en-GB" dirty="0"/>
          </a:p>
          <a:p>
            <a:r>
              <a:rPr lang="en-GB" dirty="0"/>
              <a:t>Snowmass: 13 “Letters of Intent” submitted.</a:t>
            </a:r>
          </a:p>
          <a:p>
            <a:r>
              <a:rPr lang="en-GB" dirty="0"/>
              <a:t>ICHEP: 6 Presentations</a:t>
            </a:r>
          </a:p>
          <a:p>
            <a:endParaRPr lang="en-GB" dirty="0"/>
          </a:p>
          <a:p>
            <a:r>
              <a:rPr lang="en-GB" dirty="0"/>
              <a:t>Interaction Region: Update/New Design (Bernhard, Kevin, Students)– reduced synchrotron load ( 1/5 --&gt; 1/3?)</a:t>
            </a:r>
          </a:p>
          <a:p>
            <a:r>
              <a:rPr lang="en-GB" dirty="0"/>
              <a:t>              Bernhard Holzer, Stefan </a:t>
            </a:r>
            <a:r>
              <a:rPr lang="en-GB" dirty="0" err="1"/>
              <a:t>Russenschuck</a:t>
            </a:r>
            <a:r>
              <a:rPr lang="en-GB" dirty="0"/>
              <a:t>, Kevin, Max: towards a solution without Nb</a:t>
            </a:r>
            <a:r>
              <a:rPr lang="en-GB" baseline="-25000" dirty="0"/>
              <a:t>3</a:t>
            </a:r>
            <a:r>
              <a:rPr lang="en-GB" dirty="0"/>
              <a:t>Sn – eases all!</a:t>
            </a:r>
          </a:p>
          <a:p>
            <a:r>
              <a:rPr lang="en-GB" dirty="0"/>
              <a:t>Publication of many further papers          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087942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/>
              <a:t>Tasks for 2021-2025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EA44F-E63B-5448-A2AA-D4960EE5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0" y="345831"/>
            <a:ext cx="9507299" cy="567384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5B7D-F1C5-544B-B26E-221B6F8C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40" y="6061971"/>
            <a:ext cx="10433538" cy="684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CA0C-B991-F441-85AA-350F3A403871}"/>
              </a:ext>
            </a:extLst>
          </p:cNvPr>
          <p:cNvSpPr txBox="1"/>
          <p:nvPr/>
        </p:nvSpPr>
        <p:spPr>
          <a:xfrm>
            <a:off x="142468" y="4243754"/>
            <a:ext cx="13815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ECFA 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Newsletter 5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8/2020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OB/MK.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1289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2198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Work has culminated in July paper but carried on</a:t>
            </a:r>
          </a:p>
        </p:txBody>
      </p:sp>
    </p:spTree>
    <p:extLst>
      <p:ext uri="{BB962C8B-B14F-4D97-AF65-F5344CB8AC3E}">
        <p14:creationId xmlns:p14="http://schemas.microsoft.com/office/powerpoint/2010/main" val="20440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Welcome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3B75-9563-4C49-A679-F2FA1F9F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9" y="118265"/>
            <a:ext cx="11025709" cy="6469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D7DB04-4A68-B245-A7C7-C3B65686C48B}"/>
              </a:ext>
            </a:extLst>
          </p:cNvPr>
          <p:cNvSpPr/>
          <p:nvPr/>
        </p:nvSpPr>
        <p:spPr>
          <a:xfrm>
            <a:off x="2781837" y="1493948"/>
            <a:ext cx="1223493" cy="4687910"/>
          </a:xfrm>
          <a:prstGeom prst="rect">
            <a:avLst/>
          </a:prstGeom>
          <a:solidFill>
            <a:schemeClr val="bg2">
              <a:lumMod val="50000"/>
              <a:alpha val="22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C3FBD-A114-FA47-86FF-9FCDAAF93A90}"/>
              </a:ext>
            </a:extLst>
          </p:cNvPr>
          <p:cNvSpPr txBox="1"/>
          <p:nvPr/>
        </p:nvSpPr>
        <p:spPr>
          <a:xfrm>
            <a:off x="115911" y="6563745"/>
            <a:ext cx="207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Oxford, 11.09.2020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BA3E4-9D5E-8645-893B-88CD0D17AE11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1299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A26F-C847-1143-839E-35ABED2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17537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002060"/>
                </a:solidFill>
              </a:rPr>
              <a:t>Personal </a:t>
            </a:r>
            <a:r>
              <a:rPr lang="de-DE" sz="3600" dirty="0" err="1">
                <a:solidFill>
                  <a:srgbClr val="002060"/>
                </a:solidFill>
              </a:rPr>
              <a:t>Remarks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for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Discussion</a:t>
            </a:r>
            <a:endParaRPr lang="de-DE" sz="36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EB731-D485-A84F-B4B4-A23D1D782C49}"/>
              </a:ext>
            </a:extLst>
          </p:cNvPr>
          <p:cNvSpPr txBox="1"/>
          <p:nvPr/>
        </p:nvSpPr>
        <p:spPr>
          <a:xfrm>
            <a:off x="745068" y="967947"/>
            <a:ext cx="5980933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battle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a lack </a:t>
            </a:r>
            <a:r>
              <a:rPr lang="de-DE" dirty="0" err="1"/>
              <a:t>of</a:t>
            </a:r>
            <a:endParaRPr lang="de-DE" dirty="0"/>
          </a:p>
          <a:p>
            <a:r>
              <a:rPr lang="de-DE" dirty="0" err="1"/>
              <a:t>guidance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leadership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endParaRPr lang="de-DE" dirty="0"/>
          </a:p>
          <a:p>
            <a:r>
              <a:rPr lang="de-DE" dirty="0" err="1"/>
              <a:t>Process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Due </a:t>
            </a:r>
            <a:r>
              <a:rPr lang="de-DE" dirty="0" err="1"/>
              <a:t>to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unclear</a:t>
            </a:r>
            <a:r>
              <a:rPr lang="de-DE" dirty="0"/>
              <a:t> Asian </a:t>
            </a:r>
            <a:r>
              <a:rPr lang="de-DE" dirty="0" err="1"/>
              <a:t>situation</a:t>
            </a:r>
            <a:r>
              <a:rPr lang="de-DE" dirty="0"/>
              <a:t> </a:t>
            </a:r>
          </a:p>
          <a:p>
            <a:r>
              <a:rPr lang="de-DE" dirty="0" err="1"/>
              <a:t>and</a:t>
            </a:r>
            <a:r>
              <a:rPr lang="de-DE" dirty="0"/>
              <a:t> HL-LHC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in 8 </a:t>
            </a:r>
            <a:r>
              <a:rPr lang="de-DE" dirty="0" err="1"/>
              <a:t>years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endParaRPr lang="de-DE" dirty="0"/>
          </a:p>
          <a:p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time </a:t>
            </a:r>
            <a:r>
              <a:rPr lang="de-DE" dirty="0" err="1"/>
              <a:t>nothing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decided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ALL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struggle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survival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recognition</a:t>
            </a:r>
            <a:r>
              <a:rPr lang="de-DE" dirty="0"/>
              <a:t>, not just </a:t>
            </a:r>
            <a:r>
              <a:rPr lang="de-DE" dirty="0" err="1"/>
              <a:t>ep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 err="1"/>
              <a:t>LHeC</a:t>
            </a:r>
            <a:r>
              <a:rPr lang="de-DE" dirty="0"/>
              <a:t>: The CDR Update: The </a:t>
            </a:r>
            <a:r>
              <a:rPr lang="de-DE" dirty="0" err="1"/>
              <a:t>LHeC</a:t>
            </a:r>
            <a:r>
              <a:rPr lang="de-DE" dirty="0"/>
              <a:t> at High </a:t>
            </a:r>
            <a:r>
              <a:rPr lang="de-DE" dirty="0" err="1"/>
              <a:t>Luminosity</a:t>
            </a:r>
            <a:endParaRPr lang="de-DE" dirty="0"/>
          </a:p>
          <a:p>
            <a:r>
              <a:rPr lang="de-DE" dirty="0"/>
              <a:t>           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,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out in 11/19</a:t>
            </a:r>
          </a:p>
          <a:p>
            <a:endParaRPr lang="de-DE" dirty="0"/>
          </a:p>
          <a:p>
            <a:r>
              <a:rPr lang="de-DE" dirty="0"/>
              <a:t>PERLE: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progress</a:t>
            </a:r>
            <a:endParaRPr lang="de-DE" dirty="0"/>
          </a:p>
          <a:p>
            <a:endParaRPr lang="de-DE" dirty="0"/>
          </a:p>
          <a:p>
            <a:r>
              <a:rPr lang="de-DE" dirty="0"/>
              <a:t>FCC-eh: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 eh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integrated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hh</a:t>
            </a:r>
            <a:endParaRPr lang="de-DE" dirty="0"/>
          </a:p>
          <a:p>
            <a:r>
              <a:rPr lang="de-DE" dirty="0"/>
              <a:t>            </a:t>
            </a:r>
            <a:r>
              <a:rPr lang="de-DE" dirty="0" err="1"/>
              <a:t>new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45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FCChh</a:t>
            </a:r>
            <a:r>
              <a:rPr lang="de-DE" dirty="0"/>
              <a:t>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</a:p>
          <a:p>
            <a:r>
              <a:rPr lang="de-DE" dirty="0"/>
              <a:t>            </a:t>
            </a:r>
            <a:r>
              <a:rPr lang="de-DE" dirty="0" err="1"/>
              <a:t>the</a:t>
            </a:r>
            <a:r>
              <a:rPr lang="de-DE" dirty="0"/>
              <a:t> ERL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ideally</a:t>
            </a:r>
            <a:r>
              <a:rPr lang="de-DE" dirty="0"/>
              <a:t> fit.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C7A2E-EE49-104C-8F76-AD17CD117708}"/>
              </a:ext>
            </a:extLst>
          </p:cNvPr>
          <p:cNvSpPr txBox="1"/>
          <p:nvPr/>
        </p:nvSpPr>
        <p:spPr>
          <a:xfrm>
            <a:off x="7027334" y="982143"/>
            <a:ext cx="4726550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ALICE </a:t>
            </a:r>
            <a:r>
              <a:rPr lang="de-DE" dirty="0" err="1"/>
              <a:t>ends</a:t>
            </a:r>
            <a:r>
              <a:rPr lang="de-DE" dirty="0"/>
              <a:t> LS4,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proposal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some</a:t>
            </a:r>
            <a:endParaRPr lang="de-DE" dirty="0"/>
          </a:p>
          <a:p>
            <a:r>
              <a:rPr lang="de-DE" dirty="0"/>
              <a:t>Members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r>
              <a:rPr lang="de-DE" dirty="0"/>
              <a:t> (cf de </a:t>
            </a:r>
            <a:r>
              <a:rPr lang="de-DE" dirty="0" err="1"/>
              <a:t>Hondt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weakest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wide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endParaRPr lang="de-DE" dirty="0"/>
          </a:p>
          <a:p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recognition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DIS </a:t>
            </a:r>
            <a:r>
              <a:rPr lang="de-DE" dirty="0" err="1"/>
              <a:t>physics</a:t>
            </a:r>
            <a:r>
              <a:rPr lang="de-DE" dirty="0"/>
              <a:t>. </a:t>
            </a:r>
            <a:r>
              <a:rPr lang="de-DE" dirty="0" err="1"/>
              <a:t>We</a:t>
            </a:r>
            <a:endParaRPr lang="de-DE" dirty="0"/>
          </a:p>
          <a:p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progressing</a:t>
            </a:r>
            <a:r>
              <a:rPr lang="de-DE" dirty="0"/>
              <a:t> but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 dirty="0"/>
              <a:t> </a:t>
            </a:r>
            <a:r>
              <a:rPr lang="de-DE" dirty="0" err="1"/>
              <a:t>challenging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IAC (HS) </a:t>
            </a:r>
            <a:r>
              <a:rPr lang="de-DE" dirty="0" err="1"/>
              <a:t>believes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ep</a:t>
            </a:r>
            <a:r>
              <a:rPr lang="de-DE" dirty="0"/>
              <a:t> will </a:t>
            </a:r>
            <a:r>
              <a:rPr lang="de-DE" dirty="0" err="1"/>
              <a:t>come</a:t>
            </a:r>
            <a:r>
              <a:rPr lang="de-DE" dirty="0"/>
              <a:t>,</a:t>
            </a:r>
          </a:p>
          <a:p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LHC </a:t>
            </a:r>
            <a:r>
              <a:rPr lang="de-DE" dirty="0" err="1"/>
              <a:t>moves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r>
              <a:rPr lang="de-DE" dirty="0" err="1"/>
              <a:t>attention</a:t>
            </a:r>
            <a:r>
              <a:rPr lang="de-DE" dirty="0"/>
              <a:t>, but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resistance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ee</a:t>
            </a:r>
            <a:r>
              <a:rPr lang="de-DE" dirty="0"/>
              <a:t> </a:t>
            </a:r>
            <a:r>
              <a:rPr lang="de-DE" dirty="0" err="1"/>
              <a:t>sides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biggest</a:t>
            </a:r>
            <a:r>
              <a:rPr lang="de-DE" dirty="0"/>
              <a:t> potential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endParaRPr lang="de-DE" dirty="0"/>
          </a:p>
          <a:p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high </a:t>
            </a:r>
            <a:r>
              <a:rPr lang="de-DE" dirty="0" err="1"/>
              <a:t>energy</a:t>
            </a:r>
            <a:r>
              <a:rPr lang="de-DE" dirty="0"/>
              <a:t> eh.</a:t>
            </a:r>
          </a:p>
          <a:p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QCD, </a:t>
            </a:r>
            <a:r>
              <a:rPr lang="de-DE" dirty="0" err="1"/>
              <a:t>eweak</a:t>
            </a:r>
            <a:r>
              <a:rPr lang="de-DE" dirty="0"/>
              <a:t>, BSM, t, </a:t>
            </a:r>
            <a:r>
              <a:rPr lang="de-DE" dirty="0" err="1"/>
              <a:t>ions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H </a:t>
            </a:r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stressing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</a:p>
          <a:p>
            <a:r>
              <a:rPr lang="de-DE" dirty="0" err="1"/>
              <a:t>mandated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, </a:t>
            </a:r>
            <a:r>
              <a:rPr lang="de-DE" dirty="0" err="1"/>
              <a:t>the</a:t>
            </a:r>
            <a:endParaRPr lang="de-DE" dirty="0"/>
          </a:p>
          <a:p>
            <a:r>
              <a:rPr lang="de-DE" dirty="0" err="1"/>
              <a:t>ep</a:t>
            </a:r>
            <a:r>
              <a:rPr lang="de-DE" dirty="0"/>
              <a:t> </a:t>
            </a:r>
            <a:r>
              <a:rPr lang="de-DE" dirty="0" err="1"/>
              <a:t>feature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B8619-2BCE-6E46-8EB4-A389493BF17E}"/>
              </a:ext>
            </a:extLst>
          </p:cNvPr>
          <p:cNvSpPr txBox="1"/>
          <p:nvPr/>
        </p:nvSpPr>
        <p:spPr>
          <a:xfrm>
            <a:off x="9724768" y="195263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MK: J</a:t>
            </a:r>
            <a:r>
              <a:rPr lang="en-GB" dirty="0">
                <a:solidFill>
                  <a:srgbClr val="C00000"/>
                </a:solidFill>
              </a:rPr>
              <a:t>u</a:t>
            </a:r>
            <a:r>
              <a:rPr lang="en-DE" dirty="0">
                <a:solidFill>
                  <a:srgbClr val="C00000"/>
                </a:solidFill>
              </a:rPr>
              <a:t>ne 2019</a:t>
            </a:r>
          </a:p>
          <a:p>
            <a:r>
              <a:rPr lang="en-DE" dirty="0">
                <a:solidFill>
                  <a:srgbClr val="C00000"/>
                </a:solidFill>
              </a:rPr>
              <a:t>LCG Meeting</a:t>
            </a:r>
          </a:p>
        </p:txBody>
      </p:sp>
    </p:spTree>
    <p:extLst>
      <p:ext uri="{BB962C8B-B14F-4D97-AF65-F5344CB8AC3E}">
        <p14:creationId xmlns:p14="http://schemas.microsoft.com/office/powerpoint/2010/main" val="1609736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A26F-C847-1143-839E-35ABED2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17537"/>
          </a:xfrm>
        </p:spPr>
        <p:txBody>
          <a:bodyPr>
            <a:normAutofit/>
          </a:bodyPr>
          <a:lstStyle/>
          <a:p>
            <a:r>
              <a:rPr lang="de-DE" sz="3600" dirty="0"/>
              <a:t>Geoff Taylor (ICFA </a:t>
            </a:r>
            <a:r>
              <a:rPr lang="de-DE" sz="3600" dirty="0" err="1"/>
              <a:t>Chair</a:t>
            </a:r>
            <a:r>
              <a:rPr lang="de-DE" sz="3600" dirty="0"/>
              <a:t>, „Asian“ </a:t>
            </a:r>
            <a:r>
              <a:rPr lang="de-DE" sz="3600" dirty="0" err="1"/>
              <a:t>view</a:t>
            </a:r>
            <a:r>
              <a:rPr lang="de-DE" sz="3600" dirty="0"/>
              <a:t>) </a:t>
            </a:r>
            <a:r>
              <a:rPr lang="de-DE" sz="2000" dirty="0"/>
              <a:t>Granada 15.5.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37B97-3A22-9240-92DA-76AAB35D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09" y="1277731"/>
            <a:ext cx="10802057" cy="5072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49F60B-721D-DF4C-A9A5-EC19C44E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1" y="2508250"/>
            <a:ext cx="1471084" cy="14710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7E88D7-1196-D34B-A231-C1E77DFD2D02}"/>
              </a:ext>
            </a:extLst>
          </p:cNvPr>
          <p:cNvSpPr/>
          <p:nvPr/>
        </p:nvSpPr>
        <p:spPr>
          <a:xfrm>
            <a:off x="4318969" y="2874460"/>
            <a:ext cx="452912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DE" dirty="0">
                <a:hlinkClick r:id="rId4"/>
              </a:rPr>
              <a:t>https://indico.ihep.ac.cn/event/11444</a:t>
            </a:r>
            <a:endParaRPr lang="en-DE" dirty="0"/>
          </a:p>
          <a:p>
            <a:r>
              <a:rPr lang="en-GB" dirty="0">
                <a:sym typeface="Wingdings" pitchFamily="2" charset="2"/>
              </a:rPr>
              <a:t> </a:t>
            </a:r>
            <a:r>
              <a:rPr lang="en-GB" dirty="0"/>
              <a:t>T</a:t>
            </a:r>
            <a:r>
              <a:rPr lang="en-DE" dirty="0"/>
              <a:t>oday </a:t>
            </a:r>
            <a:r>
              <a:rPr lang="en-DE" sz="1400" dirty="0"/>
              <a:t>(26.10.20): </a:t>
            </a:r>
            <a:r>
              <a:rPr lang="en-DE" dirty="0"/>
              <a:t>Jie Gao, CEPC WS. TDR 2022</a:t>
            </a:r>
          </a:p>
        </p:txBody>
      </p:sp>
    </p:spTree>
    <p:extLst>
      <p:ext uri="{BB962C8B-B14F-4D97-AF65-F5344CB8AC3E}">
        <p14:creationId xmlns:p14="http://schemas.microsoft.com/office/powerpoint/2010/main" val="3964537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/>
              <a:t>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924E7-21C9-2349-BB34-5B2FB06C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21"/>
            <a:ext cx="12192000" cy="66557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52E40-BE16-F747-AB6F-2CBF6299A323}"/>
              </a:ext>
            </a:extLst>
          </p:cNvPr>
          <p:cNvSpPr txBox="1"/>
          <p:nvPr/>
        </p:nvSpPr>
        <p:spPr>
          <a:xfrm>
            <a:off x="234462" y="6290643"/>
            <a:ext cx="337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J de Hondt (5.10.20 to Snowmass)</a:t>
            </a:r>
          </a:p>
        </p:txBody>
      </p:sp>
    </p:spTree>
    <p:extLst>
      <p:ext uri="{BB962C8B-B14F-4D97-AF65-F5344CB8AC3E}">
        <p14:creationId xmlns:p14="http://schemas.microsoft.com/office/powerpoint/2010/main" val="209104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277" y="2999840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Energy frontier DIS has been part of t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he</a:t>
            </a:r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 future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BD5AC-809D-5D40-99F7-DDCF5038A5C8}"/>
              </a:ext>
            </a:extLst>
          </p:cNvPr>
          <p:cNvSpPr txBox="1"/>
          <p:nvPr/>
        </p:nvSpPr>
        <p:spPr>
          <a:xfrm>
            <a:off x="820616" y="4572000"/>
            <a:ext cx="10867206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It is proposed to continue this development, with appropriate changes in emphasis and the resulting organisation.</a:t>
            </a:r>
          </a:p>
          <a:p>
            <a:r>
              <a:rPr lang="en-DE" dirty="0"/>
              <a:t>Physics complementarity, technology synergy, R+D for detector and IR, PERLE at Orsay… </a:t>
            </a:r>
          </a:p>
          <a:p>
            <a:endParaRPr lang="en-DE" dirty="0"/>
          </a:p>
          <a:p>
            <a:r>
              <a:rPr lang="en-DE" dirty="0"/>
              <a:t>CERN is the European laboratory for particle physics and the lab for European particle physicists. </a:t>
            </a:r>
          </a:p>
          <a:p>
            <a:r>
              <a:rPr lang="en-DE" dirty="0"/>
              <a:t>It operates in a global context and has until 2040 the primary taks, chosen in 2013, to exploit HL-LHC with 3-4 ab</a:t>
            </a:r>
            <a:r>
              <a:rPr lang="en-DE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338500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BAAF0-50E9-2B4F-935A-E50A33BD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13" y="1305643"/>
            <a:ext cx="10889973" cy="384645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A5E587-4BFA-4B41-AD37-0291473AF845}"/>
              </a:ext>
            </a:extLst>
          </p:cNvPr>
          <p:cNvSpPr/>
          <p:nvPr/>
        </p:nvSpPr>
        <p:spPr>
          <a:xfrm>
            <a:off x="6679096" y="4065104"/>
            <a:ext cx="4075043" cy="298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D0CA8-F285-EE4F-B03C-78D4F214F8DC}"/>
              </a:ext>
            </a:extLst>
          </p:cNvPr>
          <p:cNvSpPr txBox="1"/>
          <p:nvPr/>
        </p:nvSpPr>
        <p:spPr>
          <a:xfrm>
            <a:off x="11067972" y="136092"/>
            <a:ext cx="9460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raft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from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 UK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Document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23.10.20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7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31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arXiv:2007.14491, </a:t>
            </a:r>
            <a:r>
              <a:rPr lang="en-US" dirty="0" err="1">
                <a:solidFill>
                  <a:srgbClr val="C00000"/>
                </a:solidFill>
              </a:rPr>
              <a:t>subm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J.Phys.G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5C32D4-1D8B-9D48-98DB-10A18F295695}"/>
              </a:ext>
            </a:extLst>
          </p:cNvPr>
          <p:cNvSpPr txBox="1"/>
          <p:nvPr/>
        </p:nvSpPr>
        <p:spPr>
          <a:xfrm>
            <a:off x="241014" y="34465"/>
            <a:ext cx="3570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Max Klein (University of Liverpool)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for the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LHeC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/PERLE/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FCCeh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Collaboration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UK and FCC Meeting, 11.9.2020, Oxford online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23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877" y="1933041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/>
              <a:t>Tasks for 2021-2025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29266-3025-4947-A2A0-7426C0BC6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45" y="214605"/>
            <a:ext cx="8893715" cy="6428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D3596-490F-2848-A354-96F338E5E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354" y="6206831"/>
            <a:ext cx="8569569" cy="4600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8892D5-6D81-404C-A21C-70C01D7323B3}"/>
              </a:ext>
            </a:extLst>
          </p:cNvPr>
          <p:cNvSpPr/>
          <p:nvPr/>
        </p:nvSpPr>
        <p:spPr>
          <a:xfrm>
            <a:off x="1488831" y="5591908"/>
            <a:ext cx="9015046" cy="1074932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BAC7C-8DD8-CA44-892B-B247E8DD0846}"/>
              </a:ext>
            </a:extLst>
          </p:cNvPr>
          <p:cNvSpPr txBox="1"/>
          <p:nvPr/>
        </p:nvSpPr>
        <p:spPr>
          <a:xfrm>
            <a:off x="197291" y="387626"/>
            <a:ext cx="9460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raft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from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 UK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Document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23.10.20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8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0302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/>
              <a:t>Tasks for 2021-2025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4319A-E68C-1F47-A791-5926779D7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02" y="189962"/>
            <a:ext cx="10734866" cy="64780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F51A4-607C-B348-A6D2-D2B01D45490A}"/>
              </a:ext>
            </a:extLst>
          </p:cNvPr>
          <p:cNvSpPr txBox="1"/>
          <p:nvPr/>
        </p:nvSpPr>
        <p:spPr>
          <a:xfrm>
            <a:off x="197291" y="387626"/>
            <a:ext cx="9460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raft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from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 UK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Document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23.10.20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7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C434B9-9FBB-0A41-AC4F-146F30F2186D}"/>
              </a:ext>
            </a:extLst>
          </p:cNvPr>
          <p:cNvSpPr txBox="1"/>
          <p:nvPr/>
        </p:nvSpPr>
        <p:spPr>
          <a:xfrm>
            <a:off x="457199" y="3013501"/>
            <a:ext cx="11547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C00000"/>
                </a:solidFill>
              </a:rPr>
              <a:t>Time should be taken to define an appropriate organisation to coordinate the development</a:t>
            </a:r>
          </a:p>
          <a:p>
            <a:r>
              <a:rPr lang="en-DE" sz="2400" dirty="0">
                <a:solidFill>
                  <a:srgbClr val="C00000"/>
                </a:solidFill>
              </a:rPr>
              <a:t>and to (re)present this physics and project to the community and beyond. I</a:t>
            </a:r>
            <a:r>
              <a:rPr lang="en-GB" sz="2400" dirty="0">
                <a:solidFill>
                  <a:srgbClr val="C00000"/>
                </a:solidFill>
              </a:rPr>
              <a:t>n</a:t>
            </a:r>
            <a:r>
              <a:rPr lang="en-DE" sz="2400" dirty="0">
                <a:solidFill>
                  <a:srgbClr val="C00000"/>
                </a:solidFill>
              </a:rPr>
              <a:t>itial thoughts:</a:t>
            </a:r>
          </a:p>
        </p:txBody>
      </p:sp>
    </p:spTree>
    <p:extLst>
      <p:ext uri="{BB962C8B-B14F-4D97-AF65-F5344CB8AC3E}">
        <p14:creationId xmlns:p14="http://schemas.microsoft.com/office/powerpoint/2010/main" val="4067088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D583-B76E-8F4E-B18C-6893A4BB8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9291" y="158267"/>
            <a:ext cx="5091470" cy="656741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Next 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LHeC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/FCC-eh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D71CE-7ED5-F149-AED7-4D5C1F4EBBE2}"/>
              </a:ext>
            </a:extLst>
          </p:cNvPr>
          <p:cNvSpPr txBox="1"/>
          <p:nvPr/>
        </p:nvSpPr>
        <p:spPr>
          <a:xfrm>
            <a:off x="531016" y="158267"/>
            <a:ext cx="2115579" cy="150810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 - Physics</a:t>
            </a:r>
          </a:p>
          <a:p>
            <a:endParaRPr lang="en-US" dirty="0"/>
          </a:p>
          <a:p>
            <a:r>
              <a:rPr lang="en-US" sz="1400" dirty="0"/>
              <a:t>Continue topical studies</a:t>
            </a:r>
          </a:p>
          <a:p>
            <a:r>
              <a:rPr lang="en-US" sz="1400" dirty="0"/>
              <a:t>Focus on eh-</a:t>
            </a:r>
            <a:r>
              <a:rPr lang="en-US" sz="1400" dirty="0" err="1"/>
              <a:t>hh</a:t>
            </a:r>
            <a:r>
              <a:rPr lang="en-US" sz="1400" dirty="0"/>
              <a:t> LHC gain </a:t>
            </a:r>
          </a:p>
          <a:p>
            <a:r>
              <a:rPr lang="en-US" sz="1400" dirty="0"/>
              <a:t>Join Snowmass as is useful</a:t>
            </a:r>
          </a:p>
          <a:p>
            <a:r>
              <a:rPr lang="en-US" sz="1400" dirty="0"/>
              <a:t>Join ECFA +FCC-eh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E1C34-7128-134E-9D82-58EA98408D10}"/>
              </a:ext>
            </a:extLst>
          </p:cNvPr>
          <p:cNvSpPr txBox="1"/>
          <p:nvPr/>
        </p:nvSpPr>
        <p:spPr>
          <a:xfrm>
            <a:off x="476267" y="1851543"/>
            <a:ext cx="2357312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 - Detector</a:t>
            </a:r>
          </a:p>
          <a:p>
            <a:endParaRPr lang="en-US" dirty="0"/>
          </a:p>
          <a:p>
            <a:r>
              <a:rPr lang="en-US" sz="1400" dirty="0"/>
              <a:t>Form a detector collaboration</a:t>
            </a:r>
          </a:p>
          <a:p>
            <a:r>
              <a:rPr lang="en-US" sz="1400" dirty="0"/>
              <a:t>Go to LHCC end of 2021</a:t>
            </a:r>
          </a:p>
          <a:p>
            <a:r>
              <a:rPr lang="en-US" sz="1400" dirty="0"/>
              <a:t>Optional jointly with ALICE3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40FB3-AED4-8A46-9F5F-9CABAE162DC8}"/>
              </a:ext>
            </a:extLst>
          </p:cNvPr>
          <p:cNvSpPr txBox="1"/>
          <p:nvPr/>
        </p:nvSpPr>
        <p:spPr>
          <a:xfrm>
            <a:off x="476267" y="3473714"/>
            <a:ext cx="1573059" cy="172354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 - Accelerator</a:t>
            </a:r>
          </a:p>
          <a:p>
            <a:endParaRPr lang="en-US" dirty="0"/>
          </a:p>
          <a:p>
            <a:r>
              <a:rPr lang="en-US" sz="1400" dirty="0"/>
              <a:t>R+D: Prototype Q1</a:t>
            </a:r>
          </a:p>
          <a:p>
            <a:r>
              <a:rPr lang="en-US" sz="1400" dirty="0"/>
              <a:t>R+D: Beam Pipe</a:t>
            </a:r>
          </a:p>
          <a:p>
            <a:r>
              <a:rPr lang="en-US" sz="1400" dirty="0"/>
              <a:t>Bypass IP </a:t>
            </a:r>
          </a:p>
          <a:p>
            <a:r>
              <a:rPr lang="en-US" sz="1400" dirty="0"/>
              <a:t>Simulations: IR </a:t>
            </a:r>
            <a:r>
              <a:rPr lang="en-US" sz="1400" dirty="0" err="1"/>
              <a:t>etc</a:t>
            </a:r>
            <a:endParaRPr lang="en-US" sz="1400" dirty="0"/>
          </a:p>
          <a:p>
            <a:r>
              <a:rPr lang="en-US" sz="1400" dirty="0"/>
              <a:t>Design Injector ..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EAE46-7983-8743-A6BD-5BDE32B390B8}"/>
              </a:ext>
            </a:extLst>
          </p:cNvPr>
          <p:cNvSpPr txBox="1"/>
          <p:nvPr/>
        </p:nvSpPr>
        <p:spPr>
          <a:xfrm>
            <a:off x="3712837" y="991825"/>
            <a:ext cx="2947025" cy="19389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- PERLE</a:t>
            </a:r>
          </a:p>
          <a:p>
            <a:endParaRPr lang="en-US" dirty="0"/>
          </a:p>
          <a:p>
            <a:r>
              <a:rPr lang="en-US" sz="1400" dirty="0"/>
              <a:t>Formal Foundation of Collaboration</a:t>
            </a:r>
          </a:p>
          <a:p>
            <a:r>
              <a:rPr lang="en-US" sz="1400" dirty="0"/>
              <a:t>Milestones as are being developed</a:t>
            </a:r>
          </a:p>
          <a:p>
            <a:r>
              <a:rPr lang="en-US" sz="1400" dirty="0"/>
              <a:t>Key PERLE experiments to be selected</a:t>
            </a:r>
          </a:p>
          <a:p>
            <a:r>
              <a:rPr lang="en-US" sz="1400" dirty="0"/>
              <a:t>TDR end of 2022</a:t>
            </a:r>
          </a:p>
          <a:p>
            <a:r>
              <a:rPr lang="en-US" sz="1400" dirty="0"/>
              <a:t>First beam in 2025</a:t>
            </a:r>
          </a:p>
          <a:p>
            <a:r>
              <a:rPr lang="en-US" sz="1400" dirty="0"/>
              <a:t>Participate in ESPP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20AB-AF12-9B41-8A10-FB453AD55C35}"/>
              </a:ext>
            </a:extLst>
          </p:cNvPr>
          <p:cNvSpPr txBox="1"/>
          <p:nvPr/>
        </p:nvSpPr>
        <p:spPr>
          <a:xfrm>
            <a:off x="3712837" y="3037192"/>
            <a:ext cx="3982309" cy="344709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Organisation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sz="1400" dirty="0"/>
              <a:t>Carefully develop from status 2019 to new structure</a:t>
            </a:r>
          </a:p>
          <a:p>
            <a:endParaRPr lang="en-US" sz="1400" dirty="0"/>
          </a:p>
          <a:p>
            <a:r>
              <a:rPr lang="en-US" sz="1400" dirty="0"/>
              <a:t>Keep coherent </a:t>
            </a:r>
            <a:r>
              <a:rPr lang="en-US" sz="1400" dirty="0" err="1"/>
              <a:t>LHeC</a:t>
            </a:r>
            <a:r>
              <a:rPr lang="en-US" sz="1400" dirty="0"/>
              <a:t>/PERLE/FCC-eh coordination</a:t>
            </a:r>
          </a:p>
          <a:p>
            <a:r>
              <a:rPr lang="en-US" sz="1400" dirty="0"/>
              <a:t>with two central coordinators and a steering group</a:t>
            </a:r>
          </a:p>
          <a:p>
            <a:r>
              <a:rPr lang="en-US" sz="1400" dirty="0"/>
              <a:t>[perhaps the leaders of A-I]. </a:t>
            </a:r>
          </a:p>
          <a:p>
            <a:endParaRPr lang="en-US" sz="1400" dirty="0"/>
          </a:p>
          <a:p>
            <a:r>
              <a:rPr lang="en-US" sz="1400" dirty="0"/>
              <a:t>Co/Coordinators for A-I  to be found</a:t>
            </a:r>
          </a:p>
          <a:p>
            <a:endParaRPr lang="en-US" sz="1400" dirty="0"/>
          </a:p>
          <a:p>
            <a:r>
              <a:rPr lang="en-US" sz="1400" dirty="0"/>
              <a:t>Build substructure, surely </a:t>
            </a:r>
          </a:p>
          <a:p>
            <a:r>
              <a:rPr lang="en-US" sz="1400" dirty="0"/>
              <a:t>in coordinating physics and detector</a:t>
            </a:r>
          </a:p>
          <a:p>
            <a:endParaRPr lang="en-US" sz="1400" dirty="0"/>
          </a:p>
          <a:p>
            <a:r>
              <a:rPr lang="en-US" sz="1400" dirty="0"/>
              <a:t>Invite new IAC, subject to CERN’s </a:t>
            </a:r>
            <a:r>
              <a:rPr lang="en-US" sz="1400" dirty="0" err="1"/>
              <a:t>d’accord</a:t>
            </a:r>
            <a:endParaRPr lang="en-US" sz="1400" dirty="0"/>
          </a:p>
          <a:p>
            <a:r>
              <a:rPr lang="en-US" sz="1400" dirty="0"/>
              <a:t>Fall 2021 – New Big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E344D-47F0-3144-9843-D155E5EDA738}"/>
              </a:ext>
            </a:extLst>
          </p:cNvPr>
          <p:cNvSpPr txBox="1"/>
          <p:nvPr/>
        </p:nvSpPr>
        <p:spPr>
          <a:xfrm>
            <a:off x="9791351" y="6257836"/>
            <a:ext cx="22687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Thoughts for 26. October 2020</a:t>
            </a:r>
          </a:p>
          <a:p>
            <a:r>
              <a:rPr lang="en-US" sz="1100" dirty="0"/>
              <a:t> </a:t>
            </a:r>
            <a:r>
              <a:rPr lang="en-US" sz="1100" dirty="0" err="1"/>
              <a:t>LHeC</a:t>
            </a:r>
            <a:r>
              <a:rPr lang="en-US" sz="1100" dirty="0"/>
              <a:t> Coordination Meeting. MK</a:t>
            </a:r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819C3-BEEA-F84C-AF73-68D1E3470FCD}"/>
              </a:ext>
            </a:extLst>
          </p:cNvPr>
          <p:cNvSpPr txBox="1"/>
          <p:nvPr/>
        </p:nvSpPr>
        <p:spPr>
          <a:xfrm>
            <a:off x="8655500" y="293648"/>
            <a:ext cx="1999778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 - CERN</a:t>
            </a:r>
          </a:p>
          <a:p>
            <a:endParaRPr lang="en-US" dirty="0"/>
          </a:p>
          <a:p>
            <a:r>
              <a:rPr lang="en-US" sz="1400" dirty="0"/>
              <a:t>Get CERN to support this</a:t>
            </a:r>
          </a:p>
          <a:p>
            <a:r>
              <a:rPr lang="en-US" sz="1400" dirty="0"/>
              <a:t>as an R+D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1BD07-40FA-7D43-A8BC-BBC9A95D3EE7}"/>
              </a:ext>
            </a:extLst>
          </p:cNvPr>
          <p:cNvSpPr txBox="1"/>
          <p:nvPr/>
        </p:nvSpPr>
        <p:spPr>
          <a:xfrm>
            <a:off x="8655500" y="1666372"/>
            <a:ext cx="2735172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 - Other laboratories</a:t>
            </a:r>
          </a:p>
          <a:p>
            <a:endParaRPr lang="en-US" dirty="0"/>
          </a:p>
          <a:p>
            <a:r>
              <a:rPr lang="en-US" sz="1400" dirty="0"/>
              <a:t>Attract [collaborators </a:t>
            </a:r>
          </a:p>
          <a:p>
            <a:r>
              <a:rPr lang="en-US" sz="1400" dirty="0"/>
              <a:t>from] other labs (link to B)</a:t>
            </a:r>
          </a:p>
          <a:p>
            <a:r>
              <a:rPr lang="en-US" sz="1400" dirty="0"/>
              <a:t>Form national </a:t>
            </a:r>
            <a:r>
              <a:rPr lang="en-US" sz="1400" dirty="0" err="1"/>
              <a:t>LHeC</a:t>
            </a:r>
            <a:r>
              <a:rPr lang="en-US" sz="1400" dirty="0"/>
              <a:t>/FCC-eh groups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07A7B-CE13-C14C-AF47-0847C9B1DF52}"/>
              </a:ext>
            </a:extLst>
          </p:cNvPr>
          <p:cNvSpPr txBox="1"/>
          <p:nvPr/>
        </p:nvSpPr>
        <p:spPr>
          <a:xfrm>
            <a:off x="450936" y="5304985"/>
            <a:ext cx="1774075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 - FCC-eh</a:t>
            </a:r>
          </a:p>
          <a:p>
            <a:endParaRPr lang="en-US" dirty="0"/>
          </a:p>
          <a:p>
            <a:r>
              <a:rPr lang="en-US" sz="1400" dirty="0"/>
              <a:t>Develop ‘eh’ as</a:t>
            </a:r>
          </a:p>
          <a:p>
            <a:r>
              <a:rPr lang="en-US" sz="1400" dirty="0"/>
              <a:t>part of FCC-</a:t>
            </a:r>
            <a:r>
              <a:rPr lang="en-US" sz="1400" dirty="0" err="1"/>
              <a:t>hh</a:t>
            </a:r>
            <a:endParaRPr lang="en-US" sz="1400" dirty="0"/>
          </a:p>
          <a:p>
            <a:r>
              <a:rPr lang="en-US" sz="1400" dirty="0"/>
              <a:t>Write the FCC-eh CDR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DEFAB-E76B-5B45-B2CE-5F6DA8F63BD8}"/>
              </a:ext>
            </a:extLst>
          </p:cNvPr>
          <p:cNvSpPr txBox="1"/>
          <p:nvPr/>
        </p:nvSpPr>
        <p:spPr>
          <a:xfrm>
            <a:off x="8384015" y="3280468"/>
            <a:ext cx="2271263" cy="12926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 - Young Scientists</a:t>
            </a:r>
          </a:p>
          <a:p>
            <a:endParaRPr lang="en-US" dirty="0"/>
          </a:p>
          <a:p>
            <a:r>
              <a:rPr lang="en-US" sz="1400" dirty="0"/>
              <a:t>Create an ep Group</a:t>
            </a:r>
          </a:p>
          <a:p>
            <a:r>
              <a:rPr lang="en-US" sz="1400" dirty="0"/>
              <a:t>Define short time scale tasks</a:t>
            </a:r>
          </a:p>
          <a:p>
            <a:r>
              <a:rPr lang="en-US" sz="1400" dirty="0"/>
              <a:t>as in the detector R+D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3B61D-43A4-604C-8E7F-E75AF006F5F3}"/>
              </a:ext>
            </a:extLst>
          </p:cNvPr>
          <p:cNvSpPr txBox="1"/>
          <p:nvPr/>
        </p:nvSpPr>
        <p:spPr>
          <a:xfrm>
            <a:off x="8079893" y="4894564"/>
            <a:ext cx="1711238" cy="150810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 - Outreach</a:t>
            </a:r>
          </a:p>
          <a:p>
            <a:endParaRPr lang="en-US" dirty="0"/>
          </a:p>
          <a:p>
            <a:r>
              <a:rPr lang="en-US" sz="1400" dirty="0"/>
              <a:t>Update the web</a:t>
            </a:r>
          </a:p>
          <a:p>
            <a:r>
              <a:rPr lang="en-US" sz="1400" dirty="0"/>
              <a:t>Conferences</a:t>
            </a:r>
          </a:p>
          <a:p>
            <a:r>
              <a:rPr lang="en-US" sz="1400" dirty="0"/>
              <a:t>Social Media</a:t>
            </a:r>
          </a:p>
          <a:p>
            <a:r>
              <a:rPr lang="en-US" sz="1400" dirty="0"/>
              <a:t>PR Document for FAs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C4B144-F36E-0841-931C-8922E9CE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74" y="1209383"/>
            <a:ext cx="14986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1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139" y="90799"/>
            <a:ext cx="5057104" cy="8842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    </a:t>
            </a:r>
            <a:r>
              <a:rPr lang="de-DE" sz="3600" b="1" dirty="0" err="1">
                <a:solidFill>
                  <a:srgbClr val="002060"/>
                </a:solidFill>
              </a:rPr>
              <a:t>Beyond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2200" dirty="0" err="1">
                <a:solidFill>
                  <a:srgbClr val="002060"/>
                </a:solidFill>
              </a:rPr>
              <a:t>the</a:t>
            </a:r>
            <a:r>
              <a:rPr lang="de-DE" sz="2200" dirty="0">
                <a:solidFill>
                  <a:srgbClr val="002060"/>
                </a:solidFill>
              </a:rPr>
              <a:t> LHC/</a:t>
            </a:r>
            <a:r>
              <a:rPr lang="de-DE" sz="2200" dirty="0" err="1">
                <a:solidFill>
                  <a:srgbClr val="002060"/>
                </a:solidFill>
              </a:rPr>
              <a:t>LHeC</a:t>
            </a:r>
            <a:r>
              <a:rPr lang="de-DE" sz="3600" b="1" dirty="0">
                <a:solidFill>
                  <a:srgbClr val="002060"/>
                </a:solidFill>
              </a:rPr>
              <a:t>: FCC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E2A5-1F0B-CD44-B129-669A3386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53" y="1275008"/>
            <a:ext cx="7590461" cy="522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AA751A-ADBD-BC47-8D3B-CD71BD60FCBD}"/>
              </a:ext>
            </a:extLst>
          </p:cNvPr>
          <p:cNvSpPr/>
          <p:nvPr/>
        </p:nvSpPr>
        <p:spPr>
          <a:xfrm>
            <a:off x="6246094" y="1121941"/>
            <a:ext cx="1506828" cy="41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97413-6420-C44F-B045-D00D82E3048E}"/>
              </a:ext>
            </a:extLst>
          </p:cNvPr>
          <p:cNvSpPr txBox="1"/>
          <p:nvPr/>
        </p:nvSpPr>
        <p:spPr>
          <a:xfrm>
            <a:off x="7901539" y="1377511"/>
            <a:ext cx="3860672" cy="2031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,</a:t>
            </a:r>
          </a:p>
          <a:p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quests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unresolved</a:t>
            </a:r>
            <a:r>
              <a:rPr lang="de-DE" dirty="0"/>
              <a:t>,</a:t>
            </a:r>
          </a:p>
          <a:p>
            <a:r>
              <a:rPr lang="de-DE" dirty="0" err="1"/>
              <a:t>Nr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families</a:t>
            </a:r>
            <a:r>
              <a:rPr lang="de-DE" dirty="0"/>
              <a:t>, GUT, </a:t>
            </a:r>
            <a:r>
              <a:rPr lang="de-DE" dirty="0" err="1"/>
              <a:t>substructure</a:t>
            </a:r>
            <a:r>
              <a:rPr lang="de-DE" dirty="0"/>
              <a:t>, DM..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has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been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will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science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a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scale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many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question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marks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USA, China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Japan at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F2318-DAA7-E642-B884-11B6083EFC67}"/>
              </a:ext>
            </a:extLst>
          </p:cNvPr>
          <p:cNvSpPr txBox="1"/>
          <p:nvPr/>
        </p:nvSpPr>
        <p:spPr>
          <a:xfrm>
            <a:off x="8754224" y="300901"/>
            <a:ext cx="23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002060"/>
                </a:solidFill>
              </a:rPr>
              <a:t>Far / </a:t>
            </a:r>
            <a:r>
              <a:rPr lang="en-DE" sz="2400" dirty="0">
                <a:solidFill>
                  <a:srgbClr val="FF0000"/>
                </a:solidFill>
              </a:rPr>
              <a:t>Near </a:t>
            </a:r>
            <a:r>
              <a:rPr lang="en-DE" sz="2400" dirty="0">
                <a:solidFill>
                  <a:srgbClr val="002060"/>
                </a:solidFill>
              </a:rPr>
              <a:t>Future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2B93D-3B89-8743-9882-660E1398905F}"/>
              </a:ext>
            </a:extLst>
          </p:cNvPr>
          <p:cNvSpPr txBox="1"/>
          <p:nvPr/>
        </p:nvSpPr>
        <p:spPr>
          <a:xfrm>
            <a:off x="8613802" y="3912544"/>
            <a:ext cx="3212803" cy="26161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DE" dirty="0"/>
              <a:t>ormer times:</a:t>
            </a:r>
          </a:p>
          <a:p>
            <a:endParaRPr lang="en-DE" dirty="0"/>
          </a:p>
          <a:p>
            <a:r>
              <a:rPr lang="en-DE" dirty="0">
                <a:solidFill>
                  <a:srgbClr val="002060"/>
                </a:solidFill>
              </a:rPr>
              <a:t>CDHS,BCDMS../SppS/PETRA,PEP</a:t>
            </a:r>
          </a:p>
          <a:p>
            <a:endParaRPr lang="en-DE" dirty="0">
              <a:solidFill>
                <a:srgbClr val="002060"/>
              </a:solidFill>
            </a:endParaRPr>
          </a:p>
          <a:p>
            <a:r>
              <a:rPr lang="en-DE" dirty="0">
                <a:solidFill>
                  <a:srgbClr val="002060"/>
                </a:solidFill>
              </a:rPr>
              <a:t>HERA/Tevatron/LEP,SLC</a:t>
            </a:r>
          </a:p>
          <a:p>
            <a:endParaRPr lang="en-DE" dirty="0"/>
          </a:p>
          <a:p>
            <a:r>
              <a:rPr lang="en-DE" dirty="0"/>
              <a:t>Nearer future, perhaps</a:t>
            </a:r>
          </a:p>
          <a:p>
            <a:endParaRPr lang="en-DE" dirty="0"/>
          </a:p>
          <a:p>
            <a:r>
              <a:rPr lang="en-DE" sz="2000" b="1" dirty="0">
                <a:solidFill>
                  <a:srgbClr val="FF0000"/>
                </a:solidFill>
              </a:rPr>
              <a:t>LHeC/LHC/ILC,CepC</a:t>
            </a:r>
          </a:p>
        </p:txBody>
      </p:sp>
    </p:spTree>
    <p:extLst>
      <p:ext uri="{BB962C8B-B14F-4D97-AF65-F5344CB8AC3E}">
        <p14:creationId xmlns:p14="http://schemas.microsoft.com/office/powerpoint/2010/main" val="158321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LHC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 FCC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BC5FA-9E43-6D49-8F73-9307729A1C70}"/>
              </a:ext>
            </a:extLst>
          </p:cNvPr>
          <p:cNvSpPr txBox="1"/>
          <p:nvPr/>
        </p:nvSpPr>
        <p:spPr>
          <a:xfrm>
            <a:off x="8986514" y="3193373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BEF22-3FBC-AA41-B21B-8620BD4A8F15}"/>
              </a:ext>
            </a:extLst>
          </p:cNvPr>
          <p:cNvSpPr txBox="1"/>
          <p:nvPr/>
        </p:nvSpPr>
        <p:spPr>
          <a:xfrm>
            <a:off x="8795275" y="2310014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02BD-BC66-BB42-8795-CE7134741FFC}"/>
              </a:ext>
            </a:extLst>
          </p:cNvPr>
          <p:cNvSpPr txBox="1"/>
          <p:nvPr/>
        </p:nvSpPr>
        <p:spPr>
          <a:xfrm>
            <a:off x="8795275" y="1563688"/>
            <a:ext cx="225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FCC-eh at</a:t>
            </a:r>
          </a:p>
          <a:p>
            <a:r>
              <a:rPr lang="de-DE" dirty="0"/>
              <a:t>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x 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endParaRPr lang="de-DE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97C76-6B28-1D40-BCE9-99EC60E4C8B7}"/>
              </a:ext>
            </a:extLst>
          </p:cNvPr>
          <p:cNvSpPr/>
          <p:nvPr/>
        </p:nvSpPr>
        <p:spPr>
          <a:xfrm>
            <a:off x="8393947" y="1304982"/>
            <a:ext cx="2895600" cy="518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ABD2-0AC3-094C-A100-B9A0B700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1287829"/>
            <a:ext cx="7379593" cy="4588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40CFE-C511-194D-8A1A-93F26FB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48" y="5844493"/>
            <a:ext cx="7699037" cy="714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90B8-2B8A-1B42-B183-F979689370E4}"/>
              </a:ext>
            </a:extLst>
          </p:cNvPr>
          <p:cNvSpPr txBox="1"/>
          <p:nvPr/>
        </p:nvSpPr>
        <p:spPr>
          <a:xfrm>
            <a:off x="1893268" y="1666911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LH(e)C</a:t>
            </a:r>
          </a:p>
        </p:txBody>
      </p:sp>
    </p:spTree>
    <p:extLst>
      <p:ext uri="{BB962C8B-B14F-4D97-AF65-F5344CB8AC3E}">
        <p14:creationId xmlns:p14="http://schemas.microsoft.com/office/powerpoint/2010/main" val="136741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We have given energy frontier DIS a future</a:t>
            </a:r>
          </a:p>
        </p:txBody>
      </p:sp>
    </p:spTree>
    <p:extLst>
      <p:ext uri="{BB962C8B-B14F-4D97-AF65-F5344CB8AC3E}">
        <p14:creationId xmlns:p14="http://schemas.microsoft.com/office/powerpoint/2010/main" val="320238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0915" y="103674"/>
            <a:ext cx="7772400" cy="786038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Three Messages from the 2m LINAC at Stanford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0915" y="1066232"/>
            <a:ext cx="83525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-- you do NOT need to promise to discover dark matter or know what new to expect</a:t>
            </a:r>
          </a:p>
          <a:p>
            <a:r>
              <a:rPr lang="en-US" b="1" dirty="0"/>
              <a:t>    when you increase the energy range </a:t>
            </a:r>
            <a:r>
              <a:rPr lang="en-US" dirty="0">
                <a:solidFill>
                  <a:srgbClr val="000090"/>
                </a:solidFill>
              </a:rPr>
              <a:t>(we yet may have to readjust our perception</a:t>
            </a:r>
          </a:p>
          <a:p>
            <a:r>
              <a:rPr lang="en-US" dirty="0">
                <a:solidFill>
                  <a:srgbClr val="000090"/>
                </a:solidFill>
              </a:rPr>
              <a:t>    about nature, its richness and as well our ability to predict and understand it.</a:t>
            </a:r>
          </a:p>
          <a:p>
            <a:r>
              <a:rPr lang="en-US" dirty="0">
                <a:solidFill>
                  <a:srgbClr val="000090"/>
                </a:solidFill>
              </a:rPr>
              <a:t>    ‘we like to see the field to be driven by experiment’ </a:t>
            </a:r>
            <a:r>
              <a:rPr lang="mr-IN" dirty="0">
                <a:solidFill>
                  <a:srgbClr val="000090"/>
                </a:solidFill>
              </a:rPr>
              <a:t>–</a:t>
            </a:r>
            <a:r>
              <a:rPr lang="en-US" dirty="0">
                <a:solidFill>
                  <a:srgbClr val="000090"/>
                </a:solidFill>
              </a:rPr>
              <a:t> Burt Richter 2009)</a:t>
            </a:r>
          </a:p>
          <a:p>
            <a:endParaRPr lang="en-US" dirty="0"/>
          </a:p>
          <a:p>
            <a:r>
              <a:rPr lang="en-US" dirty="0"/>
              <a:t>-- </a:t>
            </a:r>
            <a:r>
              <a:rPr lang="en-US" b="1" dirty="0"/>
              <a:t>you can build a 2 mile electron </a:t>
            </a:r>
            <a:r>
              <a:rPr lang="en-US" b="1" dirty="0" err="1"/>
              <a:t>linac</a:t>
            </a:r>
            <a:r>
              <a:rPr lang="en-US" b="1" dirty="0"/>
              <a:t> in 3 years time, if you really want it</a:t>
            </a:r>
          </a:p>
          <a:p>
            <a:r>
              <a:rPr lang="en-US" b="1" dirty="0"/>
              <a:t>   </a:t>
            </a:r>
            <a:r>
              <a:rPr lang="en-US" dirty="0">
                <a:solidFill>
                  <a:srgbClr val="000090"/>
                </a:solidFill>
              </a:rPr>
              <a:t> of course we could build </a:t>
            </a:r>
            <a:r>
              <a:rPr lang="en-US" dirty="0" err="1">
                <a:solidFill>
                  <a:srgbClr val="000090"/>
                </a:solidFill>
              </a:rPr>
              <a:t>LHeC</a:t>
            </a:r>
            <a:r>
              <a:rPr lang="en-US" dirty="0">
                <a:solidFill>
                  <a:srgbClr val="000090"/>
                </a:solidFill>
              </a:rPr>
              <a:t>  and FCC-eh when we decided to do so</a:t>
            </a:r>
          </a:p>
          <a:p>
            <a:endParaRPr lang="en-US" dirty="0"/>
          </a:p>
          <a:p>
            <a:r>
              <a:rPr lang="en-US" dirty="0"/>
              <a:t>-- </a:t>
            </a:r>
            <a:r>
              <a:rPr lang="en-US" b="1" dirty="0"/>
              <a:t>electron-proton scattering is the best means to explore the substructure of matter</a:t>
            </a:r>
          </a:p>
          <a:p>
            <a:r>
              <a:rPr lang="en-US" b="1" dirty="0"/>
              <a:t>    </a:t>
            </a:r>
            <a:r>
              <a:rPr lang="en-US" dirty="0">
                <a:solidFill>
                  <a:srgbClr val="000090"/>
                </a:solidFill>
              </a:rPr>
              <a:t>a necessary complement to the LHC/FCC and moreover, now a unique Higgs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0008" y="3982694"/>
            <a:ext cx="78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 years since the discovery of quarks by the SLAC-MIT </a:t>
            </a:r>
            <a:r>
              <a:rPr lang="en-US" b="1" dirty="0" err="1">
                <a:solidFill>
                  <a:srgbClr val="FF0000"/>
                </a:solidFill>
              </a:rPr>
              <a:t>ep</a:t>
            </a:r>
            <a:r>
              <a:rPr lang="en-US" b="1" dirty="0">
                <a:solidFill>
                  <a:srgbClr val="FF0000"/>
                </a:solidFill>
              </a:rPr>
              <a:t> scattering experiment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35" y="4939424"/>
            <a:ext cx="1989670" cy="327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304" y="4972186"/>
            <a:ext cx="2870200" cy="279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62779" y="4782371"/>
            <a:ext cx="87677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61" y="5465085"/>
            <a:ext cx="8109274" cy="11112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7948" y="5465085"/>
            <a:ext cx="1225174" cy="258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6384" y="4909466"/>
            <a:ext cx="15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Vienna 8/1968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E3E00-E94B-974A-B80D-BC8967F80254}"/>
              </a:ext>
            </a:extLst>
          </p:cNvPr>
          <p:cNvSpPr txBox="1"/>
          <p:nvPr/>
        </p:nvSpPr>
        <p:spPr>
          <a:xfrm rot="16200000">
            <a:off x="-1918376" y="2768491"/>
            <a:ext cx="485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The origin of deep inelastic scattering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CAE94-EE16-F44C-9368-3A8C863D1373}"/>
              </a:ext>
            </a:extLst>
          </p:cNvPr>
          <p:cNvSpPr txBox="1"/>
          <p:nvPr/>
        </p:nvSpPr>
        <p:spPr>
          <a:xfrm>
            <a:off x="10006884" y="348251"/>
            <a:ext cx="1676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002060"/>
                </a:solidFill>
              </a:rPr>
              <a:t>Golden Past</a:t>
            </a:r>
          </a:p>
        </p:txBody>
      </p:sp>
    </p:spTree>
    <p:extLst>
      <p:ext uri="{BB962C8B-B14F-4D97-AF65-F5344CB8AC3E}">
        <p14:creationId xmlns:p14="http://schemas.microsoft.com/office/powerpoint/2010/main" val="375276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3568" y="1181569"/>
            <a:ext cx="3349795" cy="5078313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ep/</a:t>
            </a:r>
            <a:r>
              <a:rPr lang="en-US" b="1" dirty="0" err="1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at the energy frontier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>
                <a:solidFill>
                  <a:srgbClr val="000090"/>
                </a:solidFill>
              </a:rPr>
              <a:t>Search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Discovery (top, H, heavy </a:t>
            </a:r>
            <a:r>
              <a:rPr lang="en-US" dirty="0" err="1">
                <a:solidFill>
                  <a:srgbClr val="000090"/>
                </a:solidFill>
              </a:rPr>
              <a:t>ν’s</a:t>
            </a:r>
            <a:r>
              <a:rPr lang="en-US" dirty="0">
                <a:solidFill>
                  <a:srgbClr val="000090"/>
                </a:solidFill>
              </a:rPr>
              <a:t>..) </a:t>
            </a:r>
          </a:p>
          <a:p>
            <a:r>
              <a:rPr lang="en-US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" y="1271722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71720" y="753495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47E65-E2A3-584F-94E4-05B7F98D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" y="4511653"/>
            <a:ext cx="2967246" cy="21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1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381" y="375628"/>
            <a:ext cx="4025721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Low x Dynamics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3E4E5-28AE-AD43-8F39-94B5D6BFC964}"/>
              </a:ext>
            </a:extLst>
          </p:cNvPr>
          <p:cNvSpPr txBox="1"/>
          <p:nvPr/>
        </p:nvSpPr>
        <p:spPr>
          <a:xfrm>
            <a:off x="10593229" y="89137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1802.07758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9AA4A-751B-3242-916D-FB836A1F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878" y="1668202"/>
            <a:ext cx="4872296" cy="385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DDFC17-64E1-A246-A169-A924FB41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4" y="345100"/>
            <a:ext cx="5884306" cy="6086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6B0961-D121-2641-9C36-C09F4214333F}"/>
              </a:ext>
            </a:extLst>
          </p:cNvPr>
          <p:cNvSpPr txBox="1"/>
          <p:nvPr/>
        </p:nvSpPr>
        <p:spPr>
          <a:xfrm>
            <a:off x="6538928" y="5733936"/>
            <a:ext cx="4872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FCC-eh (LHeC) resolve low x BFKL-DGLAP question</a:t>
            </a:r>
          </a:p>
          <a:p>
            <a:r>
              <a:rPr lang="en-DE" dirty="0"/>
              <a:t>FCC-hh is low x physics machine: there is no</a:t>
            </a:r>
          </a:p>
          <a:p>
            <a:r>
              <a:rPr lang="en-GB" dirty="0"/>
              <a:t>P</a:t>
            </a:r>
            <a:r>
              <a:rPr lang="en-DE" dirty="0"/>
              <a:t>recision hh physics at FCC without 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55054-0403-1349-A4F2-5E197F948105}"/>
              </a:ext>
            </a:extLst>
          </p:cNvPr>
          <p:cNvSpPr txBox="1"/>
          <p:nvPr/>
        </p:nvSpPr>
        <p:spPr>
          <a:xfrm>
            <a:off x="6631710" y="1124064"/>
            <a:ext cx="468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DE" dirty="0"/>
              <a:t>ery large effects of small x dynamics at FCC-hh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B143F-4BB8-4141-91A8-BA0D0B2A69C5}"/>
              </a:ext>
            </a:extLst>
          </p:cNvPr>
          <p:cNvSpPr txBox="1"/>
          <p:nvPr/>
        </p:nvSpPr>
        <p:spPr>
          <a:xfrm>
            <a:off x="1132654" y="6472600"/>
            <a:ext cx="496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HERA (and EIC) at too small energy to resolve low x</a:t>
            </a:r>
          </a:p>
        </p:txBody>
      </p:sp>
    </p:spTree>
    <p:extLst>
      <p:ext uri="{BB962C8B-B14F-4D97-AF65-F5344CB8AC3E}">
        <p14:creationId xmlns:p14="http://schemas.microsoft.com/office/powerpoint/2010/main" val="131995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9846" y="2589532"/>
            <a:ext cx="9144000" cy="1296667"/>
          </a:xfrm>
        </p:spPr>
        <p:txBody>
          <a:bodyPr>
            <a:normAutofit fontScale="90000"/>
          </a:bodyPr>
          <a:lstStyle/>
          <a:p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The physics case is undeniably rich and</a:t>
            </a:r>
            <a:b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the ERL accelerator technology being recognised</a:t>
            </a:r>
            <a:b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DE" sz="2000" b="1" dirty="0"/>
              <a:t>(no slide for this today)</a:t>
            </a:r>
            <a:br>
              <a:rPr lang="en-DE" sz="2000" b="1" dirty="0"/>
            </a:br>
            <a:endParaRPr lang="en-DE" sz="2000" b="1" dirty="0"/>
          </a:p>
        </p:txBody>
      </p:sp>
    </p:spTree>
    <p:extLst>
      <p:ext uri="{BB962C8B-B14F-4D97-AF65-F5344CB8AC3E}">
        <p14:creationId xmlns:p14="http://schemas.microsoft.com/office/powerpoint/2010/main" val="3093466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1803</Words>
  <Application>Microsoft Macintosh PowerPoint</Application>
  <PresentationFormat>Widescreen</PresentationFormat>
  <Paragraphs>292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LHeC, PERLE and FCC-eh</vt:lpstr>
      <vt:lpstr>    Beyond the LHC/LHeC: FCC</vt:lpstr>
      <vt:lpstr>Higgs in ep and pp [LHC and FCC]</vt:lpstr>
      <vt:lpstr>We have given energy frontier DIS a future</vt:lpstr>
      <vt:lpstr>Three Messages from the 2m LINAC at Stanford</vt:lpstr>
      <vt:lpstr>Physics with Energy Frontier DIS</vt:lpstr>
      <vt:lpstr>Low x Dynamics </vt:lpstr>
      <vt:lpstr>The physics case is undeniably rich and the ERL accelerator technology being recognised (no slide for this today) </vt:lpstr>
      <vt:lpstr>Statement of the IAC to DG, published in 2007.14491</vt:lpstr>
      <vt:lpstr>Developments 2020</vt:lpstr>
      <vt:lpstr>Tasks for 2021-2025</vt:lpstr>
      <vt:lpstr>Work has culminated in July paper but carried on</vt:lpstr>
      <vt:lpstr>Welcome </vt:lpstr>
      <vt:lpstr>Personal Remarks for Discussion</vt:lpstr>
      <vt:lpstr>Geoff Taylor (ICFA Chair, „Asian“ view) Granada 15.5.</vt:lpstr>
      <vt:lpstr>next</vt:lpstr>
      <vt:lpstr>Energy frontier DIS has been part of the future plans</vt:lpstr>
      <vt:lpstr>PowerPoint Presentation</vt:lpstr>
      <vt:lpstr>Tasks for 2021-2025</vt:lpstr>
      <vt:lpstr>Tasks for 2021-2025</vt:lpstr>
      <vt:lpstr>PowerPoint Presentation</vt:lpstr>
      <vt:lpstr> Next on LHeC/FCC-eh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</dc:title>
  <dc:creator>Klein, Max</dc:creator>
  <cp:lastModifiedBy>Klein, Max</cp:lastModifiedBy>
  <cp:revision>19</cp:revision>
  <dcterms:created xsi:type="dcterms:W3CDTF">2020-10-25T07:14:37Z</dcterms:created>
  <dcterms:modified xsi:type="dcterms:W3CDTF">2020-10-25T21:06:59Z</dcterms:modified>
</cp:coreProperties>
</file>