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3" r:id="rId3"/>
    <p:sldId id="292" r:id="rId4"/>
    <p:sldId id="279" r:id="rId5"/>
    <p:sldId id="290" r:id="rId6"/>
    <p:sldId id="260" r:id="rId7"/>
    <p:sldId id="259" r:id="rId8"/>
    <p:sldId id="285" r:id="rId9"/>
    <p:sldId id="275" r:id="rId10"/>
    <p:sldId id="269" r:id="rId11"/>
    <p:sldId id="286" r:id="rId12"/>
    <p:sldId id="278" r:id="rId13"/>
    <p:sldId id="261" r:id="rId14"/>
    <p:sldId id="264" r:id="rId15"/>
    <p:sldId id="262" r:id="rId16"/>
    <p:sldId id="277" r:id="rId17"/>
    <p:sldId id="281" r:id="rId18"/>
    <p:sldId id="280" r:id="rId19"/>
    <p:sldId id="282" r:id="rId20"/>
    <p:sldId id="258" r:id="rId21"/>
    <p:sldId id="283" r:id="rId22"/>
    <p:sldId id="272" r:id="rId23"/>
    <p:sldId id="287" r:id="rId24"/>
    <p:sldId id="270" r:id="rId25"/>
    <p:sldId id="284" r:id="rId26"/>
    <p:sldId id="274" r:id="rId27"/>
    <p:sldId id="291" r:id="rId28"/>
    <p:sldId id="293" r:id="rId29"/>
    <p:sldId id="288" r:id="rId30"/>
    <p:sldId id="289" r:id="rId31"/>
    <p:sldId id="271" r:id="rId32"/>
    <p:sldId id="276" r:id="rId33"/>
    <p:sldId id="266" r:id="rId34"/>
    <p:sldId id="265" r:id="rId35"/>
    <p:sldId id="267" r:id="rId36"/>
    <p:sldId id="263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D149"/>
    <a:srgbClr val="E2BB43"/>
    <a:srgbClr val="B42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ABA4-1B37-9242-87D3-78A42D6FBD30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D642-56D1-0841-B732-A438B9D6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3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ABA4-1B37-9242-87D3-78A42D6FBD30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D642-56D1-0841-B732-A438B9D6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1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ABA4-1B37-9242-87D3-78A42D6FBD30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D642-56D1-0841-B732-A438B9D6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2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ABA4-1B37-9242-87D3-78A42D6FBD30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D642-56D1-0841-B732-A438B9D6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ABA4-1B37-9242-87D3-78A42D6FBD30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D642-56D1-0841-B732-A438B9D6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0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ABA4-1B37-9242-87D3-78A42D6FBD30}" type="datetimeFigureOut">
              <a:rPr lang="en-US" smtClean="0"/>
              <a:t>7/3/14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D642-56D1-0841-B732-A438B9D6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1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ABA4-1B37-9242-87D3-78A42D6FBD30}" type="datetimeFigureOut">
              <a:rPr lang="en-US" smtClean="0"/>
              <a:t>7/3/14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D642-56D1-0841-B732-A438B9D6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4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ABA4-1B37-9242-87D3-78A42D6FBD30}" type="datetimeFigureOut">
              <a:rPr lang="en-US" smtClean="0"/>
              <a:t>7/3/14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D642-56D1-0841-B732-A438B9D6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3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ABA4-1B37-9242-87D3-78A42D6FBD30}" type="datetimeFigureOut">
              <a:rPr lang="en-US" smtClean="0"/>
              <a:t>7/3/14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D642-56D1-0841-B732-A438B9D6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ABA4-1B37-9242-87D3-78A42D6FBD30}" type="datetimeFigureOut">
              <a:rPr lang="en-US" smtClean="0"/>
              <a:t>7/3/14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D642-56D1-0841-B732-A438B9D6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5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ABA4-1B37-9242-87D3-78A42D6FBD30}" type="datetimeFigureOut">
              <a:rPr lang="en-US" smtClean="0"/>
              <a:t>7/3/14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3D642-56D1-0841-B732-A438B9D6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2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FABA4-1B37-9242-87D3-78A42D6FBD30}" type="datetimeFigureOut">
              <a:rPr lang="en-US" smtClean="0"/>
              <a:t>7/3/14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D642-56D1-0841-B732-A438B9D6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lhec.web.cern.ch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6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26.png"/><Relationship Id="rId21" Type="http://schemas.openxmlformats.org/officeDocument/2006/relationships/image" Target="../media/image27.png"/><Relationship Id="rId22" Type="http://schemas.openxmlformats.org/officeDocument/2006/relationships/oleObject" Target="???" TargetMode="External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25" Type="http://schemas.openxmlformats.org/officeDocument/2006/relationships/image" Target="../media/image4.png"/><Relationship Id="rId26" Type="http://schemas.openxmlformats.org/officeDocument/2006/relationships/image" Target="../media/image28.jpeg"/><Relationship Id="rId10" Type="http://schemas.openxmlformats.org/officeDocument/2006/relationships/image" Target="../media/image16.wmf"/><Relationship Id="rId11" Type="http://schemas.openxmlformats.org/officeDocument/2006/relationships/image" Target="../media/image17.png"/><Relationship Id="rId12" Type="http://schemas.openxmlformats.org/officeDocument/2006/relationships/image" Target="../media/image18.jpeg"/><Relationship Id="rId13" Type="http://schemas.openxmlformats.org/officeDocument/2006/relationships/image" Target="../media/image19.jpeg"/><Relationship Id="rId14" Type="http://schemas.openxmlformats.org/officeDocument/2006/relationships/image" Target="../media/image20.jpe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jpeg"/><Relationship Id="rId18" Type="http://schemas.openxmlformats.org/officeDocument/2006/relationships/image" Target="../media/image24.png"/><Relationship Id="rId19" Type="http://schemas.openxmlformats.org/officeDocument/2006/relationships/image" Target="../media/image2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254" y="274492"/>
            <a:ext cx="8477762" cy="115815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The </a:t>
            </a:r>
            <a:r>
              <a:rPr lang="en-US" sz="3200" dirty="0" err="1" smtClean="0">
                <a:solidFill>
                  <a:srgbClr val="000090"/>
                </a:solidFill>
              </a:rPr>
              <a:t>LHeC</a:t>
            </a:r>
            <a:r>
              <a:rPr lang="en-US" sz="3200" dirty="0" smtClean="0">
                <a:solidFill>
                  <a:srgbClr val="000090"/>
                </a:solidFill>
              </a:rPr>
              <a:t> as a Higgs Facility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7758" y="1436132"/>
            <a:ext cx="26669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Max Klein</a:t>
            </a:r>
          </a:p>
          <a:p>
            <a:pPr algn="ctr"/>
            <a:r>
              <a:rPr lang="en-US" dirty="0" smtClean="0"/>
              <a:t>U Liverpool and CERN</a:t>
            </a:r>
          </a:p>
          <a:p>
            <a:pPr algn="ctr"/>
            <a:r>
              <a:rPr lang="en-US" dirty="0" smtClean="0"/>
              <a:t>For the </a:t>
            </a:r>
            <a:r>
              <a:rPr lang="en-US" dirty="0" err="1" smtClean="0"/>
              <a:t>LHeC</a:t>
            </a:r>
            <a:r>
              <a:rPr lang="en-US" dirty="0" smtClean="0"/>
              <a:t>  Study Group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23" y="5455936"/>
            <a:ext cx="3231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ICHEP, Valencia, 3</a:t>
            </a:r>
            <a:r>
              <a:rPr lang="en-US" baseline="30000" dirty="0" smtClean="0">
                <a:solidFill>
                  <a:srgbClr val="000090"/>
                </a:solidFill>
              </a:rPr>
              <a:t>rd</a:t>
            </a:r>
            <a:r>
              <a:rPr lang="en-US" dirty="0" smtClean="0">
                <a:solidFill>
                  <a:srgbClr val="000090"/>
                </a:solidFill>
              </a:rPr>
              <a:t> of July, 2014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6744" y="3088735"/>
            <a:ext cx="2285852" cy="1323439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Introduction</a:t>
            </a: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Physics</a:t>
            </a:r>
          </a:p>
          <a:p>
            <a:pPr algn="ctr"/>
            <a:r>
              <a:rPr lang="en-US" sz="2000" dirty="0" err="1" smtClean="0">
                <a:solidFill>
                  <a:srgbClr val="000090"/>
                </a:solidFill>
              </a:rPr>
              <a:t>LHeC</a:t>
            </a:r>
            <a:r>
              <a:rPr lang="en-US" sz="2000" dirty="0" smtClean="0">
                <a:solidFill>
                  <a:srgbClr val="000090"/>
                </a:solidFill>
              </a:rPr>
              <a:t> Developments</a:t>
            </a: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Outlook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3042" y="6067551"/>
            <a:ext cx="240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http://lhec.web.cern.ch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4" y="5728388"/>
            <a:ext cx="1398210" cy="8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10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334" y="2547725"/>
            <a:ext cx="4350666" cy="363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059" y="274493"/>
            <a:ext cx="6695140" cy="78371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660066"/>
                </a:solidFill>
              </a:rPr>
              <a:t>H </a:t>
            </a:r>
            <a:r>
              <a:rPr lang="en-US" sz="2400" b="1" dirty="0" smtClean="0">
                <a:solidFill>
                  <a:srgbClr val="660066"/>
                </a:solidFill>
                <a:sym typeface="Wingdings"/>
              </a:rPr>
              <a:t></a:t>
            </a:r>
            <a:r>
              <a:rPr lang="en-US" sz="3200" b="1" dirty="0" smtClean="0">
                <a:solidFill>
                  <a:srgbClr val="660066"/>
                </a:solidFill>
              </a:rPr>
              <a:t> </a:t>
            </a:r>
            <a:r>
              <a:rPr lang="en-US" sz="3200" b="1" dirty="0" err="1" smtClean="0">
                <a:solidFill>
                  <a:srgbClr val="660066"/>
                </a:solidFill>
              </a:rPr>
              <a:t>bbar</a:t>
            </a:r>
            <a:endParaRPr lang="en-US" sz="3200" b="1" dirty="0">
              <a:solidFill>
                <a:srgbClr val="66006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41" y="2277265"/>
            <a:ext cx="4934597" cy="33264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4994" y="5640738"/>
            <a:ext cx="427590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</a:t>
            </a:r>
            <a:r>
              <a:rPr lang="en-US" b="1" dirty="0" err="1" smtClean="0"/>
              <a:t>p</a:t>
            </a:r>
            <a:r>
              <a:rPr lang="en-US" b="1" dirty="0" smtClean="0"/>
              <a:t> (new) Simulation </a:t>
            </a:r>
            <a:r>
              <a:rPr lang="en-US" dirty="0" smtClean="0"/>
              <a:t>100 fb</a:t>
            </a:r>
            <a:r>
              <a:rPr lang="en-US" baseline="30000" dirty="0" smtClean="0"/>
              <a:t>-1</a:t>
            </a:r>
          </a:p>
          <a:p>
            <a:r>
              <a:rPr lang="en-US" dirty="0" smtClean="0"/>
              <a:t>Confirming CDR initial studies</a:t>
            </a:r>
            <a:endParaRPr lang="en-US" dirty="0" smtClean="0"/>
          </a:p>
          <a:p>
            <a:r>
              <a:rPr lang="en-US" sz="1600" dirty="0" smtClean="0">
                <a:solidFill>
                  <a:srgbClr val="7F7F7F"/>
                </a:solidFill>
              </a:rPr>
              <a:t>See Poster U. Klein Higgs in </a:t>
            </a:r>
            <a:r>
              <a:rPr lang="en-US" sz="1600" dirty="0" err="1" smtClean="0">
                <a:solidFill>
                  <a:srgbClr val="7F7F7F"/>
                </a:solidFill>
              </a:rPr>
              <a:t>ep</a:t>
            </a:r>
            <a:r>
              <a:rPr lang="en-US" sz="1600" dirty="0" smtClean="0">
                <a:solidFill>
                  <a:srgbClr val="7F7F7F"/>
                </a:solidFill>
              </a:rPr>
              <a:t> – this conference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3555" y="6045482"/>
            <a:ext cx="2422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pp</a:t>
            </a:r>
            <a:r>
              <a:rPr lang="en-US" b="1" dirty="0" smtClean="0"/>
              <a:t> 2013: Measurement</a:t>
            </a:r>
          </a:p>
          <a:p>
            <a:r>
              <a:rPr lang="en-US" dirty="0" smtClean="0"/>
              <a:t>ATLAS CONF-2013-079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54387"/>
            <a:ext cx="3207804" cy="193899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ym typeface="Wingdings"/>
              </a:rPr>
              <a:t>ep</a:t>
            </a:r>
            <a:r>
              <a:rPr lang="en-US" b="1" dirty="0" smtClean="0">
                <a:sym typeface="Wingdings"/>
              </a:rPr>
              <a:t> </a:t>
            </a:r>
            <a:r>
              <a:rPr lang="en-US" b="1" dirty="0" err="1" smtClean="0">
                <a:sym typeface="Wingdings"/>
              </a:rPr>
              <a:t>νH</a:t>
            </a:r>
            <a:r>
              <a:rPr lang="en-US" b="1" dirty="0" smtClean="0">
                <a:sym typeface="Wingdings"/>
              </a:rPr>
              <a:t>(bb)X</a:t>
            </a:r>
          </a:p>
          <a:p>
            <a:r>
              <a:rPr lang="en-US" dirty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harged currents</a:t>
            </a:r>
          </a:p>
          <a:p>
            <a:r>
              <a:rPr lang="en-US" dirty="0" smtClean="0"/>
              <a:t>σBR~120 </a:t>
            </a:r>
            <a:r>
              <a:rPr lang="en-US" dirty="0" err="1" smtClean="0"/>
              <a:t>fb</a:t>
            </a:r>
            <a:endParaRPr lang="en-US" baseline="30000" dirty="0" smtClean="0"/>
          </a:p>
          <a:p>
            <a:r>
              <a:rPr lang="en-US" b="1" dirty="0" smtClean="0"/>
              <a:t>S/B ~1-2 </a:t>
            </a:r>
            <a:r>
              <a:rPr lang="en-US" b="1" dirty="0" smtClean="0">
                <a:sym typeface="Wingdings"/>
              </a:rPr>
              <a:t> crucial for QCD of H</a:t>
            </a:r>
            <a:endParaRPr lang="en-US" b="1" dirty="0" smtClean="0"/>
          </a:p>
          <a:p>
            <a:r>
              <a:rPr lang="en-US" dirty="0" smtClean="0"/>
              <a:t>Pile up </a:t>
            </a:r>
            <a:r>
              <a:rPr lang="en-US" dirty="0" smtClean="0"/>
              <a:t>0.1</a:t>
            </a:r>
            <a:endParaRPr lang="en-US" dirty="0" smtClean="0"/>
          </a:p>
          <a:p>
            <a:endParaRPr lang="en-US" baseline="30000" dirty="0" smtClean="0"/>
          </a:p>
          <a:p>
            <a:r>
              <a:rPr lang="en-US" b="1" dirty="0" smtClean="0">
                <a:sym typeface="Wingdings"/>
              </a:rPr>
              <a:t>1% coupling precision at 1 ab</a:t>
            </a:r>
            <a:r>
              <a:rPr lang="en-US" b="1" baseline="30000" dirty="0" smtClean="0">
                <a:sym typeface="Wingdings"/>
              </a:rPr>
              <a:t>-1 </a:t>
            </a:r>
            <a:endParaRPr lang="en-US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6586737" y="778666"/>
            <a:ext cx="2176610" cy="14773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sym typeface="Wingdings"/>
              </a:rPr>
              <a:t>p</a:t>
            </a:r>
            <a:r>
              <a:rPr lang="en-US" b="1" dirty="0" err="1" smtClean="0">
                <a:sym typeface="Wingdings"/>
              </a:rPr>
              <a:t>p</a:t>
            </a:r>
            <a:r>
              <a:rPr lang="en-US" b="1" dirty="0" smtClean="0">
                <a:sym typeface="Wingdings"/>
              </a:rPr>
              <a:t> X</a:t>
            </a:r>
            <a:r>
              <a:rPr lang="en-US" b="1" baseline="-25000" dirty="0" smtClean="0">
                <a:sym typeface="Wingdings"/>
              </a:rPr>
              <a:t>1</a:t>
            </a:r>
            <a:r>
              <a:rPr lang="en-US" b="1" dirty="0" smtClean="0">
                <a:sym typeface="Wingdings"/>
              </a:rPr>
              <a:t>W(</a:t>
            </a:r>
            <a:r>
              <a:rPr lang="en-US" b="1" dirty="0" err="1" smtClean="0">
                <a:sym typeface="Wingdings"/>
              </a:rPr>
              <a:t>lν</a:t>
            </a:r>
            <a:r>
              <a:rPr lang="en-US" b="1" dirty="0" smtClean="0">
                <a:sym typeface="Wingdings"/>
              </a:rPr>
              <a:t>)H(bb)X</a:t>
            </a:r>
            <a:r>
              <a:rPr lang="en-US" b="1" baseline="-25000" dirty="0" smtClean="0">
                <a:sym typeface="Wingdings"/>
              </a:rPr>
              <a:t>2</a:t>
            </a:r>
          </a:p>
          <a:p>
            <a:r>
              <a:rPr lang="en-US" dirty="0">
                <a:sym typeface="Wingdings"/>
              </a:rPr>
              <a:t>a</a:t>
            </a:r>
            <a:r>
              <a:rPr lang="en-US" dirty="0" smtClean="0">
                <a:sym typeface="Wingdings"/>
              </a:rPr>
              <a:t>ssociated VH </a:t>
            </a:r>
          </a:p>
          <a:p>
            <a:r>
              <a:rPr lang="en-US" dirty="0" smtClean="0"/>
              <a:t>σBR~130 </a:t>
            </a:r>
            <a:r>
              <a:rPr lang="en-US" dirty="0" err="1" smtClean="0"/>
              <a:t>fb</a:t>
            </a:r>
            <a:endParaRPr lang="en-US" dirty="0" smtClean="0"/>
          </a:p>
          <a:p>
            <a:r>
              <a:rPr lang="en-US" dirty="0" smtClean="0"/>
              <a:t>S/B &lt;~0.01      </a:t>
            </a:r>
          </a:p>
          <a:p>
            <a:r>
              <a:rPr lang="en-US" dirty="0" smtClean="0"/>
              <a:t>&lt;Pile up&gt; ~20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380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25" y="968317"/>
            <a:ext cx="5915244" cy="3928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9225" y="334920"/>
            <a:ext cx="479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Rates of Higgs Production in e</a:t>
            </a:r>
            <a:r>
              <a:rPr lang="en-US" sz="2800" baseline="30000" dirty="0" smtClean="0">
                <a:solidFill>
                  <a:srgbClr val="000090"/>
                </a:solidFill>
              </a:rPr>
              <a:t>-</a:t>
            </a:r>
            <a:r>
              <a:rPr lang="en-US" sz="2800" dirty="0" smtClean="0">
                <a:solidFill>
                  <a:srgbClr val="000090"/>
                </a:solidFill>
              </a:rPr>
              <a:t>p</a:t>
            </a:r>
            <a:endParaRPr lang="en-US" sz="2800" dirty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477" y="334920"/>
            <a:ext cx="2353970" cy="1302794"/>
          </a:xfrm>
          <a:prstGeom prst="rect">
            <a:avLst/>
          </a:prstGeom>
          <a:ln>
            <a:solidFill>
              <a:srgbClr val="FFE279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9338" y="5051779"/>
            <a:ext cx="8508046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High rates for bb but also </a:t>
            </a:r>
            <a:r>
              <a:rPr lang="en-US" dirty="0" err="1" smtClean="0">
                <a:solidFill>
                  <a:srgbClr val="000090"/>
                </a:solidFill>
              </a:rPr>
              <a:t>WW,gg,ττ,</a:t>
            </a:r>
            <a:r>
              <a:rPr lang="en-US" dirty="0" err="1" smtClean="0">
                <a:solidFill>
                  <a:srgbClr val="000090"/>
                </a:solidFill>
              </a:rPr>
              <a:t>cc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desire for maximum luminosity O(10</a:t>
            </a:r>
            <a:r>
              <a:rPr lang="en-US" baseline="30000" dirty="0" smtClean="0">
                <a:solidFill>
                  <a:srgbClr val="000090"/>
                </a:solidFill>
              </a:rPr>
              <a:t>34</a:t>
            </a:r>
            <a:r>
              <a:rPr lang="en-US" dirty="0" smtClean="0">
                <a:solidFill>
                  <a:srgbClr val="000090"/>
                </a:solidFill>
              </a:rPr>
              <a:t>) cm</a:t>
            </a:r>
            <a:r>
              <a:rPr lang="en-US" baseline="30000" dirty="0" smtClean="0">
                <a:solidFill>
                  <a:srgbClr val="000090"/>
                </a:solidFill>
              </a:rPr>
              <a:t>-2</a:t>
            </a:r>
            <a:r>
              <a:rPr lang="en-US" dirty="0" smtClean="0">
                <a:solidFill>
                  <a:srgbClr val="000090"/>
                </a:solidFill>
              </a:rPr>
              <a:t>s</a:t>
            </a:r>
            <a:r>
              <a:rPr lang="en-US" baseline="30000" dirty="0" smtClean="0">
                <a:solidFill>
                  <a:srgbClr val="000090"/>
                </a:solidFill>
              </a:rPr>
              <a:t>-1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 that 10</a:t>
            </a:r>
            <a:r>
              <a:rPr lang="en-US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33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is 100 times HERA (I) and a huge step more than adequate for DIS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Each of the channels requires dedicated simulation study, as has been done for bb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Ahead is use of </a:t>
            </a:r>
            <a:r>
              <a:rPr lang="en-US" dirty="0" err="1" smtClean="0">
                <a:solidFill>
                  <a:srgbClr val="000090"/>
                </a:solidFill>
              </a:rPr>
              <a:t>ep</a:t>
            </a:r>
            <a:r>
              <a:rPr lang="en-US" dirty="0" smtClean="0">
                <a:solidFill>
                  <a:srgbClr val="000090"/>
                </a:solidFill>
              </a:rPr>
              <a:t> detector and its design </a:t>
            </a:r>
            <a:r>
              <a:rPr lang="en-US" dirty="0" err="1" smtClean="0">
                <a:solidFill>
                  <a:srgbClr val="000090"/>
                </a:solidFill>
              </a:rPr>
              <a:t>optimisation</a:t>
            </a:r>
            <a:r>
              <a:rPr lang="en-US" dirty="0" smtClean="0">
                <a:solidFill>
                  <a:srgbClr val="000090"/>
                </a:solidFill>
              </a:rPr>
              <a:t> for H and general </a:t>
            </a:r>
            <a:r>
              <a:rPr lang="en-US" dirty="0" err="1" smtClean="0">
                <a:solidFill>
                  <a:srgbClr val="000090"/>
                </a:solidFill>
              </a:rPr>
              <a:t>fwd</a:t>
            </a:r>
            <a:r>
              <a:rPr lang="en-US" dirty="0" smtClean="0">
                <a:solidFill>
                  <a:srgbClr val="000090"/>
                </a:solidFill>
              </a:rPr>
              <a:t> physics.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the detector design – see poster ‘A New Detector for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Scattering’ – this conference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30446" y="2130778"/>
            <a:ext cx="2789195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Clean VV production and</a:t>
            </a:r>
          </a:p>
          <a:p>
            <a:r>
              <a:rPr lang="en-US" dirty="0"/>
              <a:t>h</a:t>
            </a:r>
            <a:r>
              <a:rPr lang="en-US" dirty="0" smtClean="0"/>
              <a:t>igh S/B in reconstruction</a:t>
            </a:r>
          </a:p>
          <a:p>
            <a:r>
              <a:rPr lang="en-US" dirty="0"/>
              <a:t>a</a:t>
            </a:r>
            <a:r>
              <a:rPr lang="en-US" dirty="0" smtClean="0"/>
              <a:t>re base for unique</a:t>
            </a:r>
          </a:p>
          <a:p>
            <a:r>
              <a:rPr lang="en-US" dirty="0"/>
              <a:t>f</a:t>
            </a:r>
            <a:r>
              <a:rPr lang="en-US" dirty="0" smtClean="0"/>
              <a:t>urther program as on CP</a:t>
            </a:r>
          </a:p>
          <a:p>
            <a:r>
              <a:rPr lang="en-US" sz="1200" dirty="0" err="1" smtClean="0"/>
              <a:t>Biswal</a:t>
            </a:r>
            <a:r>
              <a:rPr lang="en-US" sz="1200" dirty="0" smtClean="0"/>
              <a:t> et al, PRL109(12)261801</a:t>
            </a:r>
          </a:p>
          <a:p>
            <a:r>
              <a:rPr lang="en-US" dirty="0"/>
              <a:t>+</a:t>
            </a:r>
            <a:r>
              <a:rPr lang="en-US" dirty="0" smtClean="0"/>
              <a:t>differential measurements </a:t>
            </a:r>
            <a:endParaRPr lang="en-US" dirty="0" smtClean="0"/>
          </a:p>
          <a:p>
            <a:endParaRPr lang="en-US" dirty="0" smtClean="0"/>
          </a:p>
          <a:p>
            <a:r>
              <a:rPr lang="en-US" sz="1600" b="1" dirty="0" smtClean="0">
                <a:solidFill>
                  <a:srgbClr val="000090"/>
                </a:solidFill>
              </a:rPr>
              <a:t>There </a:t>
            </a:r>
            <a:r>
              <a:rPr lang="en-US" sz="1600" b="1" dirty="0" smtClean="0">
                <a:solidFill>
                  <a:srgbClr val="000090"/>
                </a:solidFill>
              </a:rPr>
              <a:t>is a huge potential</a:t>
            </a:r>
          </a:p>
          <a:p>
            <a:r>
              <a:rPr lang="en-US" sz="1600" b="1" dirty="0" smtClean="0">
                <a:solidFill>
                  <a:srgbClr val="000090"/>
                </a:solidFill>
              </a:rPr>
              <a:t>for </a:t>
            </a:r>
            <a:r>
              <a:rPr lang="en-US" sz="1600" b="1" dirty="0" smtClean="0">
                <a:solidFill>
                  <a:srgbClr val="000090"/>
                </a:solidFill>
              </a:rPr>
              <a:t>Higgs physics in </a:t>
            </a:r>
            <a:r>
              <a:rPr lang="en-US" sz="1600" b="1" dirty="0" err="1" smtClean="0">
                <a:solidFill>
                  <a:srgbClr val="000090"/>
                </a:solidFill>
              </a:rPr>
              <a:t>ep.</a:t>
            </a:r>
            <a:endParaRPr lang="en-US" sz="1600" b="1" dirty="0" smtClean="0">
              <a:solidFill>
                <a:srgbClr val="000090"/>
              </a:solidFill>
            </a:endParaRPr>
          </a:p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690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281"/>
            <a:ext cx="7772400" cy="7137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Prospects for H </a:t>
            </a:r>
            <a:r>
              <a:rPr lang="en-US" sz="2800" b="1" dirty="0" smtClean="0">
                <a:solidFill>
                  <a:srgbClr val="000090"/>
                </a:solidFill>
              </a:rPr>
              <a:t>at HL-LHC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3766" y="6468391"/>
            <a:ext cx="7983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ATLAS-PHYS-PUB-2013-014 (10/13</a:t>
            </a:r>
            <a:r>
              <a:rPr lang="en-US" sz="1400" dirty="0" smtClean="0"/>
              <a:t>)  - see also CMS prospects with two assumptions on theory uncertainties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402040" y="1058392"/>
            <a:ext cx="4314001" cy="523220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Prospects for signal strength measurements</a:t>
            </a:r>
          </a:p>
          <a:p>
            <a:r>
              <a:rPr lang="en-US" dirty="0"/>
              <a:t>a</a:t>
            </a:r>
            <a:r>
              <a:rPr lang="en-US" dirty="0" smtClean="0"/>
              <a:t>t the </a:t>
            </a:r>
            <a:r>
              <a:rPr lang="en-US" b="1" dirty="0" smtClean="0">
                <a:solidFill>
                  <a:srgbClr val="008000"/>
                </a:solidFill>
              </a:rPr>
              <a:t>LHC</a:t>
            </a:r>
            <a:r>
              <a:rPr lang="en-US" dirty="0" smtClean="0"/>
              <a:t> and the </a:t>
            </a:r>
            <a:r>
              <a:rPr lang="en-US" b="1" dirty="0" smtClean="0">
                <a:solidFill>
                  <a:srgbClr val="000090"/>
                </a:solidFill>
              </a:rPr>
              <a:t>HL-LHC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Dashed: Theoretical uncertainties from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PDFs, strong coupling and scales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/>
              <a:t>To make the LHC a precision Higgs factory,</a:t>
            </a:r>
          </a:p>
          <a:p>
            <a:r>
              <a:rPr lang="en-US" dirty="0" smtClean="0"/>
              <a:t>one </a:t>
            </a:r>
            <a:r>
              <a:rPr lang="en-US" dirty="0" smtClean="0"/>
              <a:t>needs: </a:t>
            </a:r>
            <a:r>
              <a:rPr lang="en-US" dirty="0" smtClean="0"/>
              <a:t>much</a:t>
            </a:r>
            <a:r>
              <a:rPr lang="en-US" dirty="0" smtClean="0"/>
              <a:t> </a:t>
            </a:r>
            <a:r>
              <a:rPr lang="en-US" dirty="0" smtClean="0"/>
              <a:t>better PDFs</a:t>
            </a:r>
          </a:p>
          <a:p>
            <a:r>
              <a:rPr lang="en-US" dirty="0"/>
              <a:t>m</a:t>
            </a:r>
            <a:r>
              <a:rPr lang="en-US" dirty="0" smtClean="0"/>
              <a:t>uch </a:t>
            </a:r>
            <a:r>
              <a:rPr lang="en-US" dirty="0" smtClean="0"/>
              <a:t>more </a:t>
            </a:r>
            <a:r>
              <a:rPr lang="en-US" dirty="0" smtClean="0"/>
              <a:t>precise α</a:t>
            </a:r>
            <a:r>
              <a:rPr lang="en-US" baseline="-25000" dirty="0" smtClean="0"/>
              <a:t>s</a:t>
            </a:r>
            <a:r>
              <a:rPr lang="en-US" dirty="0" smtClean="0"/>
              <a:t> ,</a:t>
            </a:r>
          </a:p>
          <a:p>
            <a:r>
              <a:rPr lang="en-US" dirty="0"/>
              <a:t>a</a:t>
            </a:r>
            <a:r>
              <a:rPr lang="en-US" dirty="0" smtClean="0"/>
              <a:t>ll determined to a next order </a:t>
            </a:r>
            <a:r>
              <a:rPr lang="en-US" dirty="0" err="1" smtClean="0"/>
              <a:t>pQCD</a:t>
            </a:r>
            <a:r>
              <a:rPr lang="en-US" dirty="0" smtClean="0"/>
              <a:t>: N</a:t>
            </a:r>
            <a:r>
              <a:rPr lang="en-US" baseline="30000" dirty="0" smtClean="0"/>
              <a:t>3</a:t>
            </a:r>
            <a:r>
              <a:rPr lang="en-US" dirty="0" smtClean="0"/>
              <a:t>LO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0090"/>
                </a:solidFill>
              </a:rPr>
              <a:t>The </a:t>
            </a:r>
            <a:r>
              <a:rPr lang="en-US" b="1" dirty="0" err="1" smtClean="0">
                <a:solidFill>
                  <a:srgbClr val="000090"/>
                </a:solidFill>
              </a:rPr>
              <a:t>LHeC</a:t>
            </a:r>
            <a:r>
              <a:rPr lang="en-US" b="1" dirty="0" smtClean="0">
                <a:solidFill>
                  <a:srgbClr val="000090"/>
                </a:solidFill>
              </a:rPr>
              <a:t> provides a unique data basis and</a:t>
            </a:r>
          </a:p>
          <a:p>
            <a:r>
              <a:rPr lang="en-US" b="1" dirty="0">
                <a:solidFill>
                  <a:srgbClr val="000090"/>
                </a:solidFill>
              </a:rPr>
              <a:t>t</a:t>
            </a:r>
            <a:r>
              <a:rPr lang="en-US" b="1" dirty="0" smtClean="0">
                <a:solidFill>
                  <a:srgbClr val="000090"/>
                </a:solidFill>
              </a:rPr>
              <a:t>heoretical framework for </a:t>
            </a:r>
            <a:r>
              <a:rPr lang="en-US" b="1" dirty="0" smtClean="0">
                <a:solidFill>
                  <a:srgbClr val="000090"/>
                </a:solidFill>
              </a:rPr>
              <a:t>H physics in </a:t>
            </a:r>
            <a:r>
              <a:rPr lang="en-US" b="1" dirty="0" err="1" smtClean="0">
                <a:solidFill>
                  <a:srgbClr val="000090"/>
                </a:solidFill>
              </a:rPr>
              <a:t>pp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while N</a:t>
            </a:r>
            <a:r>
              <a:rPr lang="en-US" b="1" baseline="30000" dirty="0" smtClean="0">
                <a:solidFill>
                  <a:srgbClr val="000090"/>
                </a:solidFill>
              </a:rPr>
              <a:t>3</a:t>
            </a:r>
            <a:r>
              <a:rPr lang="en-US" b="1" dirty="0" smtClean="0">
                <a:solidFill>
                  <a:srgbClr val="000090"/>
                </a:solidFill>
              </a:rPr>
              <a:t>LO Higgs </a:t>
            </a:r>
            <a:r>
              <a:rPr lang="en-US" b="1" dirty="0" smtClean="0">
                <a:solidFill>
                  <a:srgbClr val="000090"/>
                </a:solidFill>
              </a:rPr>
              <a:t>calculations have begun 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Anastasio</a:t>
            </a:r>
            <a:r>
              <a:rPr lang="en-US" sz="1400" dirty="0" smtClean="0"/>
              <a:t> et al)</a:t>
            </a:r>
          </a:p>
          <a:p>
            <a:endParaRPr lang="en-US" sz="1400" dirty="0"/>
          </a:p>
          <a:p>
            <a:r>
              <a:rPr lang="en-US" dirty="0" smtClean="0"/>
              <a:t>Note we do not know yet the bb prospect</a:t>
            </a:r>
          </a:p>
          <a:p>
            <a:r>
              <a:rPr lang="en-US" dirty="0"/>
              <a:t>a</a:t>
            </a:r>
            <a:r>
              <a:rPr lang="en-US" dirty="0" smtClean="0"/>
              <a:t>s it is notoriously difficult in </a:t>
            </a:r>
            <a:r>
              <a:rPr lang="en-US" dirty="0" err="1" smtClean="0"/>
              <a:t>pp</a:t>
            </a:r>
            <a:r>
              <a:rPr lang="en-US" dirty="0" smtClean="0"/>
              <a:t>, and there </a:t>
            </a:r>
          </a:p>
          <a:p>
            <a:r>
              <a:rPr lang="en-US" dirty="0" smtClean="0"/>
              <a:t>is no cc nor </a:t>
            </a:r>
            <a:r>
              <a:rPr lang="en-US" dirty="0" err="1" smtClean="0"/>
              <a:t>gg</a:t>
            </a:r>
            <a:r>
              <a:rPr lang="en-US" dirty="0" smtClean="0"/>
              <a:t> prospect for </a:t>
            </a:r>
            <a:r>
              <a:rPr lang="en-US" dirty="0" err="1" smtClean="0"/>
              <a:t>pp</a:t>
            </a:r>
            <a:r>
              <a:rPr lang="en-US" dirty="0" smtClean="0"/>
              <a:t> either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66" y="891397"/>
            <a:ext cx="3440934" cy="557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256" y="165976"/>
            <a:ext cx="6172200" cy="87454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Precision Parton Distributions from </a:t>
            </a:r>
            <a:r>
              <a:rPr lang="en-US" sz="3200" dirty="0" err="1" smtClean="0">
                <a:solidFill>
                  <a:srgbClr val="000090"/>
                </a:solidFill>
              </a:rPr>
              <a:t>ep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713" y="1248026"/>
            <a:ext cx="2991678" cy="3094311"/>
          </a:xfrm>
          <a:prstGeom prst="rect">
            <a:avLst/>
          </a:prstGeom>
        </p:spPr>
      </p:pic>
      <p:pic>
        <p:nvPicPr>
          <p:cNvPr id="4" name="Picture 3" descr="kle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51" y="1115230"/>
            <a:ext cx="4218609" cy="3309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455" y="1501417"/>
            <a:ext cx="1094800" cy="827669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6" name="TextBox 5"/>
          <p:cNvSpPr txBox="1"/>
          <p:nvPr/>
        </p:nvSpPr>
        <p:spPr>
          <a:xfrm rot="16200000">
            <a:off x="-90289" y="2933465"/>
            <a:ext cx="1482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d</a:t>
            </a:r>
            <a:r>
              <a:rPr lang="en-US" dirty="0" smtClean="0">
                <a:solidFill>
                  <a:srgbClr val="000090"/>
                </a:solidFill>
              </a:rPr>
              <a:t>own valence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628" y="4737649"/>
            <a:ext cx="8304214" cy="1661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Why important: 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qg</a:t>
            </a:r>
            <a:r>
              <a:rPr lang="en-US" sz="1600" b="1" dirty="0" smtClean="0">
                <a:solidFill>
                  <a:srgbClr val="FF0000"/>
                </a:solidFill>
              </a:rPr>
              <a:t> dynamics </a:t>
            </a:r>
            <a:r>
              <a:rPr lang="en-US" sz="1600" b="1" dirty="0" smtClean="0">
                <a:solidFill>
                  <a:srgbClr val="FF0000"/>
                </a:solidFill>
              </a:rPr>
              <a:t>determines the mass of the visible universe.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Low </a:t>
            </a:r>
            <a:r>
              <a:rPr lang="en-US" sz="1600" b="1" dirty="0" smtClean="0">
                <a:solidFill>
                  <a:srgbClr val="FF0000"/>
                </a:solidFill>
              </a:rPr>
              <a:t>x: nonlinear evolution?</a:t>
            </a:r>
            <a:r>
              <a:rPr lang="en-US" sz="1600" b="1" dirty="0" smtClean="0">
                <a:solidFill>
                  <a:srgbClr val="FF0000"/>
                </a:solidFill>
              </a:rPr>
              <a:t>, Medium x: Higgs  </a:t>
            </a:r>
            <a:r>
              <a:rPr lang="en-US" sz="1600" b="1" dirty="0" smtClean="0">
                <a:solidFill>
                  <a:srgbClr val="FF0000"/>
                </a:solidFill>
              </a:rPr>
              <a:t>High x: d/u… Searches at HL-LHC – hi Mass</a:t>
            </a:r>
          </a:p>
          <a:p>
            <a:endParaRPr lang="en-US" sz="1400" b="1" dirty="0">
              <a:solidFill>
                <a:srgbClr val="000090"/>
              </a:solidFill>
            </a:endParaRPr>
          </a:p>
          <a:p>
            <a:r>
              <a:rPr lang="en-US" sz="1400" b="1" dirty="0" smtClean="0">
                <a:solidFill>
                  <a:srgbClr val="000090"/>
                </a:solidFill>
              </a:rPr>
              <a:t>Why </a:t>
            </a:r>
            <a:r>
              <a:rPr lang="en-US" sz="1400" b="1" dirty="0" err="1" smtClean="0">
                <a:solidFill>
                  <a:srgbClr val="000090"/>
                </a:solidFill>
              </a:rPr>
              <a:t>ep</a:t>
            </a:r>
            <a:r>
              <a:rPr lang="en-US" sz="1400" b="1" dirty="0" smtClean="0">
                <a:solidFill>
                  <a:srgbClr val="000090"/>
                </a:solidFill>
              </a:rPr>
              <a:t>: </a:t>
            </a:r>
            <a:r>
              <a:rPr lang="en-US" sz="1400" dirty="0" smtClean="0">
                <a:solidFill>
                  <a:srgbClr val="000090"/>
                </a:solidFill>
              </a:rPr>
              <a:t>Because it is the only way to measure/derive these and they will be needed for HL-LHC </a:t>
            </a:r>
            <a:endParaRPr lang="en-US" sz="1400" dirty="0" smtClean="0">
              <a:solidFill>
                <a:srgbClr val="000090"/>
              </a:solidFill>
            </a:endParaRPr>
          </a:p>
          <a:p>
            <a:r>
              <a:rPr lang="en-US" sz="1400" dirty="0" smtClean="0">
                <a:solidFill>
                  <a:srgbClr val="000090"/>
                </a:solidFill>
              </a:rPr>
              <a:t>For </a:t>
            </a:r>
            <a:r>
              <a:rPr lang="en-US" sz="1400" dirty="0" smtClean="0">
                <a:solidFill>
                  <a:srgbClr val="000090"/>
                </a:solidFill>
              </a:rPr>
              <a:t>testing QCD: </a:t>
            </a:r>
            <a:r>
              <a:rPr lang="en-US" sz="1400" dirty="0" err="1" smtClean="0">
                <a:solidFill>
                  <a:srgbClr val="000090"/>
                </a:solidFill>
              </a:rPr>
              <a:t>Factorisation</a:t>
            </a:r>
            <a:r>
              <a:rPr lang="en-US" sz="1400" dirty="0" smtClean="0">
                <a:solidFill>
                  <a:srgbClr val="000090"/>
                </a:solidFill>
              </a:rPr>
              <a:t>, </a:t>
            </a:r>
            <a:r>
              <a:rPr lang="en-US" sz="1400" dirty="0" err="1" smtClean="0">
                <a:solidFill>
                  <a:srgbClr val="000090"/>
                </a:solidFill>
              </a:rPr>
              <a:t>Resummation</a:t>
            </a:r>
            <a:r>
              <a:rPr lang="en-US" sz="1400" dirty="0" smtClean="0">
                <a:solidFill>
                  <a:srgbClr val="000090"/>
                </a:solidFill>
              </a:rPr>
              <a:t>, N</a:t>
            </a:r>
            <a:r>
              <a:rPr lang="en-US" sz="1400" baseline="30000" dirty="0" smtClean="0">
                <a:solidFill>
                  <a:srgbClr val="000090"/>
                </a:solidFill>
              </a:rPr>
              <a:t>3</a:t>
            </a:r>
            <a:r>
              <a:rPr lang="en-US" sz="1400" dirty="0" smtClean="0">
                <a:solidFill>
                  <a:srgbClr val="000090"/>
                </a:solidFill>
              </a:rPr>
              <a:t>LO (Higgs), α</a:t>
            </a:r>
            <a:r>
              <a:rPr lang="en-US" sz="1400" baseline="-25000" dirty="0" smtClean="0">
                <a:solidFill>
                  <a:srgbClr val="000090"/>
                </a:solidFill>
              </a:rPr>
              <a:t>s </a:t>
            </a:r>
            <a:r>
              <a:rPr lang="en-US" sz="1400" dirty="0" smtClean="0">
                <a:solidFill>
                  <a:srgbClr val="000090"/>
                </a:solidFill>
              </a:rPr>
              <a:t>– lattice, HF, intrinsic PDFs, .. </a:t>
            </a:r>
            <a:endParaRPr lang="en-US" sz="1400" dirty="0">
              <a:solidFill>
                <a:srgbClr val="000090"/>
              </a:solidFill>
            </a:endParaRPr>
          </a:p>
          <a:p>
            <a:endParaRPr lang="en-US" sz="1400" b="1" dirty="0" smtClean="0">
              <a:solidFill>
                <a:srgbClr val="000090"/>
              </a:solidFill>
            </a:endParaRPr>
          </a:p>
          <a:p>
            <a:r>
              <a:rPr lang="en-US" sz="1400" b="1" dirty="0" smtClean="0">
                <a:solidFill>
                  <a:srgbClr val="000090"/>
                </a:solidFill>
              </a:rPr>
              <a:t>Why </a:t>
            </a:r>
            <a:r>
              <a:rPr lang="en-US" sz="1400" b="1" dirty="0" err="1" smtClean="0">
                <a:solidFill>
                  <a:srgbClr val="000090"/>
                </a:solidFill>
              </a:rPr>
              <a:t>LHeC</a:t>
            </a:r>
            <a:r>
              <a:rPr lang="en-US" sz="1400" b="1" dirty="0" smtClean="0">
                <a:solidFill>
                  <a:srgbClr val="000090"/>
                </a:solidFill>
              </a:rPr>
              <a:t>: </a:t>
            </a:r>
            <a:r>
              <a:rPr lang="en-US" sz="1400" dirty="0" smtClean="0">
                <a:solidFill>
                  <a:srgbClr val="000090"/>
                </a:solidFill>
              </a:rPr>
              <a:t>the only base for fully unfolding PDFs, free of symmetry assumptions (need precision CC), </a:t>
            </a:r>
            <a:r>
              <a:rPr lang="en-US" sz="1400" dirty="0" err="1" smtClean="0">
                <a:solidFill>
                  <a:srgbClr val="000090"/>
                </a:solidFill>
              </a:rPr>
              <a:t>bDF</a:t>
            </a:r>
            <a:r>
              <a:rPr lang="en-US" sz="1400" dirty="0" smtClean="0">
                <a:solidFill>
                  <a:srgbClr val="000090"/>
                </a:solidFill>
              </a:rPr>
              <a:t>, </a:t>
            </a:r>
            <a:r>
              <a:rPr lang="en-US" sz="1400" dirty="0" err="1" smtClean="0">
                <a:solidFill>
                  <a:srgbClr val="000090"/>
                </a:solidFill>
              </a:rPr>
              <a:t>tDF</a:t>
            </a:r>
            <a:r>
              <a:rPr lang="en-US" sz="1400" dirty="0" smtClean="0">
                <a:solidFill>
                  <a:srgbClr val="000090"/>
                </a:solidFill>
              </a:rPr>
              <a:t>.</a:t>
            </a:r>
            <a:r>
              <a:rPr lang="en-US" sz="1400" dirty="0" smtClean="0">
                <a:solidFill>
                  <a:srgbClr val="000090"/>
                </a:solidFill>
              </a:rPr>
              <a:t>.</a:t>
            </a:r>
            <a:endParaRPr lang="en-US" sz="1400" dirty="0" smtClean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0997" y="4271327"/>
            <a:ext cx="2768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V 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Radescu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, MK [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pdf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set on LHAPDF]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7729674" y="3090742"/>
            <a:ext cx="1831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85000"/>
                  </a:schemeClr>
                </a:solidFill>
                <a:cs typeface="Avenir Heavy"/>
              </a:rPr>
              <a:t>LHeC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cs typeface="Avenir Heavy"/>
              </a:rPr>
              <a:t>: arXiv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cs typeface="Avenir Heavy"/>
              </a:rPr>
              <a:t>: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cs typeface="Avenir Heavy"/>
              </a:rPr>
              <a:t>1211.5102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1571" y="4371439"/>
            <a:ext cx="2086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M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D’Onofrio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R.Kleiss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 et al</a:t>
            </a:r>
            <a:endParaRPr 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4696" y="274743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LHeC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5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x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0" y="1129468"/>
            <a:ext cx="5886958" cy="5323665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6965768" y="424960"/>
            <a:ext cx="1721032" cy="590931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LHeC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</a:p>
          <a:p>
            <a:endParaRPr lang="en-US" dirty="0" smtClean="0"/>
          </a:p>
          <a:p>
            <a:r>
              <a:rPr lang="en-US" dirty="0" err="1" smtClean="0"/>
              <a:t>Exp</a:t>
            </a:r>
            <a:r>
              <a:rPr lang="en-US" dirty="0" smtClean="0"/>
              <a:t> uncertainty</a:t>
            </a:r>
          </a:p>
          <a:p>
            <a:r>
              <a:rPr lang="en-US" dirty="0" smtClean="0"/>
              <a:t>of predicted H</a:t>
            </a:r>
          </a:p>
          <a:p>
            <a:r>
              <a:rPr lang="en-US" dirty="0"/>
              <a:t>c</a:t>
            </a:r>
            <a:r>
              <a:rPr lang="en-US" dirty="0" smtClean="0"/>
              <a:t>ross section is</a:t>
            </a:r>
          </a:p>
          <a:p>
            <a:r>
              <a:rPr lang="en-US" dirty="0" smtClean="0"/>
              <a:t>0.25% (</a:t>
            </a:r>
            <a:r>
              <a:rPr lang="en-US" dirty="0" err="1" smtClean="0"/>
              <a:t>sys+sta</a:t>
            </a:r>
            <a:r>
              <a:rPr lang="en-US" dirty="0" smtClean="0"/>
              <a:t>),</a:t>
            </a:r>
          </a:p>
          <a:p>
            <a:r>
              <a:rPr lang="en-US" dirty="0" smtClean="0"/>
              <a:t>using </a:t>
            </a:r>
            <a:r>
              <a:rPr lang="en-US" dirty="0" err="1" smtClean="0"/>
              <a:t>LHeC</a:t>
            </a:r>
            <a:r>
              <a:rPr lang="en-US" dirty="0" smtClean="0"/>
              <a:t> only.</a:t>
            </a:r>
          </a:p>
          <a:p>
            <a:endParaRPr lang="en-US" dirty="0" smtClean="0"/>
          </a:p>
          <a:p>
            <a:r>
              <a:rPr lang="en-US" dirty="0" smtClean="0"/>
              <a:t>Leads to H mass</a:t>
            </a:r>
          </a:p>
          <a:p>
            <a:r>
              <a:rPr lang="en-US" dirty="0"/>
              <a:t>s</a:t>
            </a:r>
            <a:r>
              <a:rPr lang="en-US" dirty="0" smtClean="0"/>
              <a:t>ensitivity.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Strong coupling</a:t>
            </a:r>
          </a:p>
          <a:p>
            <a:r>
              <a:rPr lang="en-US" dirty="0"/>
              <a:t>u</a:t>
            </a:r>
            <a:r>
              <a:rPr lang="en-US" dirty="0" smtClean="0"/>
              <a:t>nderlying </a:t>
            </a:r>
          </a:p>
          <a:p>
            <a:r>
              <a:rPr lang="en-US" dirty="0"/>
              <a:t>p</a:t>
            </a:r>
            <a:r>
              <a:rPr lang="en-US" dirty="0" smtClean="0"/>
              <a:t>arameter</a:t>
            </a:r>
          </a:p>
          <a:p>
            <a:r>
              <a:rPr lang="en-US" dirty="0" smtClean="0"/>
              <a:t>(0.005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10%).</a:t>
            </a:r>
          </a:p>
          <a:p>
            <a:r>
              <a:rPr lang="en-US" dirty="0" err="1" smtClean="0"/>
              <a:t>LHeC</a:t>
            </a:r>
            <a:r>
              <a:rPr lang="en-US" dirty="0" smtClean="0"/>
              <a:t>: 0.0002 !</a:t>
            </a:r>
          </a:p>
          <a:p>
            <a:endParaRPr lang="en-US" dirty="0"/>
          </a:p>
          <a:p>
            <a:r>
              <a:rPr lang="en-US" dirty="0" smtClean="0"/>
              <a:t>Needs N</a:t>
            </a:r>
            <a:r>
              <a:rPr lang="en-US" baseline="30000" dirty="0" smtClean="0"/>
              <a:t>3</a:t>
            </a:r>
            <a:r>
              <a:rPr lang="en-US" dirty="0" smtClean="0"/>
              <a:t>LO</a:t>
            </a:r>
          </a:p>
          <a:p>
            <a:endParaRPr lang="en-US" dirty="0"/>
          </a:p>
          <a:p>
            <a:r>
              <a:rPr lang="en-US" dirty="0" smtClean="0"/>
              <a:t>HQ treatment</a:t>
            </a:r>
          </a:p>
          <a:p>
            <a:r>
              <a:rPr lang="en-US" dirty="0"/>
              <a:t>i</a:t>
            </a:r>
            <a:r>
              <a:rPr lang="en-US" dirty="0" smtClean="0"/>
              <a:t>mportant 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3220" y="132572"/>
            <a:ext cx="59881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Precision PDFs for Higgs at the LHC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220" y="6485559"/>
            <a:ext cx="32393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O.Brüning</a:t>
            </a:r>
            <a:r>
              <a:rPr lang="en-US" sz="1200" dirty="0" smtClean="0"/>
              <a:t> and M.K. arXiv:1305.2090, MPLA 2013 </a:t>
            </a:r>
            <a:endParaRPr lang="en-US" sz="12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562414" y="983867"/>
            <a:ext cx="1403354" cy="2772716"/>
          </a:xfrm>
          <a:prstGeom prst="straightConnector1">
            <a:avLst/>
          </a:prstGeom>
          <a:ln w="12700">
            <a:solidFill>
              <a:srgbClr val="0000FF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64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6392"/>
            <a:ext cx="7772400" cy="713732"/>
          </a:xfrm>
        </p:spPr>
        <p:txBody>
          <a:bodyPr>
            <a:normAutofit/>
          </a:bodyPr>
          <a:lstStyle/>
          <a:p>
            <a:r>
              <a:rPr lang="en-US" sz="2800" dirty="0"/>
              <a:t>3</a:t>
            </a:r>
            <a:r>
              <a:rPr lang="en-US" sz="2800" dirty="0" smtClean="0"/>
              <a:t>. Recent Machine </a:t>
            </a:r>
            <a:r>
              <a:rPr lang="en-US" sz="2800" dirty="0" smtClean="0"/>
              <a:t>and Developments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662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281"/>
            <a:ext cx="7772400" cy="7137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CDR </a:t>
            </a:r>
            <a:r>
              <a:rPr lang="en-US" sz="2800" dirty="0" smtClean="0"/>
              <a:t>Parameters - </a:t>
            </a:r>
            <a:r>
              <a:rPr lang="en-US" sz="2800" dirty="0" err="1" smtClean="0"/>
              <a:t>LHeC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266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0575" y="6331920"/>
            <a:ext cx="501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times HERA Luminosity and 4 times </a:t>
            </a:r>
            <a:r>
              <a:rPr lang="en-US" dirty="0" err="1" smtClean="0"/>
              <a:t>cms</a:t>
            </a:r>
            <a:r>
              <a:rPr lang="en-US" dirty="0" smtClean="0"/>
              <a:t> Energy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51930" y="5903158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“Ultimate” proton beam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7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281"/>
            <a:ext cx="7772400" cy="7137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Advanced Luminosity</a:t>
            </a:r>
            <a:r>
              <a:rPr lang="en-US" sz="2800" dirty="0" smtClean="0"/>
              <a:t> Parameters</a:t>
            </a:r>
            <a:r>
              <a:rPr lang="en-US" sz="2800" baseline="30000" dirty="0" smtClean="0"/>
              <a:t>*) </a:t>
            </a:r>
            <a:r>
              <a:rPr lang="en-US" sz="2800" dirty="0" smtClean="0"/>
              <a:t>- </a:t>
            </a:r>
            <a:r>
              <a:rPr lang="en-US" sz="2800" dirty="0" err="1" smtClean="0"/>
              <a:t>LHeC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93707" y="6331920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 times HERA Luminosity and 4 times </a:t>
            </a:r>
            <a:r>
              <a:rPr lang="en-US" dirty="0" err="1" smtClean="0"/>
              <a:t>cms</a:t>
            </a:r>
            <a:r>
              <a:rPr lang="en-US" dirty="0" smtClean="0"/>
              <a:t> Energy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71458" y="5947981"/>
            <a:ext cx="339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HL-LHC proton beam </a:t>
            </a:r>
            <a:r>
              <a:rPr lang="en-US" dirty="0" smtClean="0"/>
              <a:t>parameters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927100"/>
            <a:ext cx="9017000" cy="500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882" y="6272490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*) under study now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33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281"/>
            <a:ext cx="7772400" cy="58883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Areas of Study Post-CDR </a:t>
            </a:r>
            <a:r>
              <a:rPr lang="en-US" sz="2800" baseline="30000" dirty="0" smtClean="0">
                <a:solidFill>
                  <a:srgbClr val="008000"/>
                </a:solidFill>
              </a:rPr>
              <a:t>*)</a:t>
            </a:r>
            <a:endParaRPr lang="en-US" sz="2800" baseline="300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858" y="6198356"/>
            <a:ext cx="7929625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*) Recent presentations by </a:t>
            </a:r>
            <a:r>
              <a:rPr lang="en-US" sz="1400" dirty="0" err="1" smtClean="0"/>
              <a:t>A.Bogacz</a:t>
            </a:r>
            <a:r>
              <a:rPr lang="en-US" sz="1400" dirty="0" smtClean="0"/>
              <a:t>, </a:t>
            </a:r>
            <a:r>
              <a:rPr lang="en-US" sz="1400" dirty="0" err="1" smtClean="0"/>
              <a:t>O.Bruening</a:t>
            </a:r>
            <a:r>
              <a:rPr lang="en-US" sz="1400" dirty="0" smtClean="0"/>
              <a:t>, </a:t>
            </a:r>
            <a:r>
              <a:rPr lang="en-US" sz="1400" dirty="0" err="1" smtClean="0"/>
              <a:t>E.Cruz</a:t>
            </a:r>
            <a:r>
              <a:rPr lang="en-US" sz="1400" dirty="0" smtClean="0"/>
              <a:t>,  </a:t>
            </a:r>
            <a:r>
              <a:rPr lang="en-US" sz="1400" dirty="0" err="1" smtClean="0"/>
              <a:t>E.Jensen</a:t>
            </a:r>
            <a:r>
              <a:rPr lang="en-US" sz="1400" dirty="0" smtClean="0"/>
              <a:t>, </a:t>
            </a:r>
            <a:r>
              <a:rPr lang="en-US" sz="1400" dirty="0" err="1" smtClean="0"/>
              <a:t>D.Schulte</a:t>
            </a:r>
            <a:r>
              <a:rPr lang="en-US" sz="1400" dirty="0" smtClean="0"/>
              <a:t>, </a:t>
            </a:r>
            <a:r>
              <a:rPr lang="en-US" sz="1400" dirty="0" err="1" smtClean="0"/>
              <a:t>A.Valloni</a:t>
            </a:r>
            <a:r>
              <a:rPr lang="en-US" sz="1400" dirty="0" smtClean="0"/>
              <a:t> – see Webpage</a:t>
            </a:r>
          </a:p>
          <a:p>
            <a:r>
              <a:rPr lang="en-US" sz="1400" dirty="0"/>
              <a:t>W</a:t>
            </a:r>
            <a:r>
              <a:rPr lang="en-US" sz="1400" dirty="0" smtClean="0"/>
              <a:t>ork by </a:t>
            </a:r>
            <a:r>
              <a:rPr lang="en-US" sz="1400" dirty="0" err="1" smtClean="0"/>
              <a:t>E.Cruz</a:t>
            </a:r>
            <a:r>
              <a:rPr lang="en-US" sz="1400" dirty="0" smtClean="0"/>
              <a:t>, </a:t>
            </a:r>
            <a:r>
              <a:rPr lang="en-US" sz="1400" dirty="0" err="1" smtClean="0"/>
              <a:t>M.Korostelev</a:t>
            </a:r>
            <a:r>
              <a:rPr lang="en-US" sz="1400" dirty="0" smtClean="0"/>
              <a:t>, </a:t>
            </a:r>
            <a:r>
              <a:rPr lang="en-US" sz="1400" dirty="0" err="1" smtClean="0"/>
              <a:t>E.Nissen</a:t>
            </a:r>
            <a:r>
              <a:rPr lang="en-US" sz="1400" dirty="0" smtClean="0"/>
              <a:t>, </a:t>
            </a:r>
            <a:r>
              <a:rPr lang="en-US" sz="1400" dirty="0" err="1" smtClean="0"/>
              <a:t>J.Osborne</a:t>
            </a:r>
            <a:r>
              <a:rPr lang="en-US" sz="1400" dirty="0" smtClean="0"/>
              <a:t>, </a:t>
            </a:r>
            <a:r>
              <a:rPr lang="en-US" sz="1400" dirty="0" err="1" smtClean="0"/>
              <a:t>D.Pellegrini</a:t>
            </a:r>
            <a:r>
              <a:rPr lang="en-US" sz="1400" dirty="0" smtClean="0"/>
              <a:t>, </a:t>
            </a:r>
            <a:r>
              <a:rPr lang="en-US" sz="1400" dirty="0" err="1" smtClean="0"/>
              <a:t>A.Letina</a:t>
            </a:r>
            <a:r>
              <a:rPr lang="en-US" sz="1400" dirty="0" smtClean="0"/>
              <a:t>, </a:t>
            </a:r>
            <a:r>
              <a:rPr lang="en-US" sz="1400" dirty="0" err="1" smtClean="0"/>
              <a:t>A.Milanese</a:t>
            </a:r>
            <a:r>
              <a:rPr lang="en-US" sz="1400" dirty="0" smtClean="0"/>
              <a:t>, </a:t>
            </a:r>
            <a:r>
              <a:rPr lang="en-US" sz="1400" dirty="0" err="1" smtClean="0"/>
              <a:t>A.Valloni</a:t>
            </a:r>
            <a:r>
              <a:rPr lang="en-US" sz="1400" dirty="0" smtClean="0"/>
              <a:t> and others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141615" y="1267476"/>
            <a:ext cx="7010791" cy="4801315"/>
          </a:xfrm>
          <a:prstGeom prst="rect">
            <a:avLst/>
          </a:prstGeom>
          <a:solidFill>
            <a:srgbClr val="CCFFCC">
              <a:alpha val="2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Choice of RF Frequency – 802 MHz</a:t>
            </a:r>
          </a:p>
          <a:p>
            <a:r>
              <a:rPr lang="en-US" dirty="0" err="1" smtClean="0"/>
              <a:t>Optimisation</a:t>
            </a:r>
            <a:r>
              <a:rPr lang="en-US" dirty="0" smtClean="0"/>
              <a:t> of IR Design [L*(e) &lt; L*(p), inner triplet half? </a:t>
            </a:r>
            <a:r>
              <a:rPr lang="en-US" dirty="0"/>
              <a:t>q</a:t>
            </a:r>
            <a:r>
              <a:rPr lang="en-US" dirty="0" smtClean="0"/>
              <a:t>uad…]</a:t>
            </a:r>
          </a:p>
          <a:p>
            <a:r>
              <a:rPr lang="en-US" dirty="0" smtClean="0"/>
              <a:t>Integration of p optics into HL-LHC</a:t>
            </a:r>
          </a:p>
          <a:p>
            <a:r>
              <a:rPr lang="en-US" dirty="0" smtClean="0"/>
              <a:t>Integration of e optics into HL-LHC</a:t>
            </a:r>
          </a:p>
          <a:p>
            <a:r>
              <a:rPr lang="en-US" dirty="0" smtClean="0"/>
              <a:t>Beam-beam effects (phase space deformation)</a:t>
            </a:r>
          </a:p>
          <a:p>
            <a:r>
              <a:rPr lang="en-US" dirty="0" smtClean="0"/>
              <a:t>Multi-bunch beam break up</a:t>
            </a:r>
          </a:p>
          <a:p>
            <a:r>
              <a:rPr lang="en-US" dirty="0"/>
              <a:t>W</a:t>
            </a:r>
            <a:r>
              <a:rPr lang="en-US" dirty="0" smtClean="0"/>
              <a:t>akefield effects on multi-bunch instability at IP</a:t>
            </a:r>
          </a:p>
          <a:p>
            <a:r>
              <a:rPr lang="en-US" dirty="0" err="1" smtClean="0"/>
              <a:t>Emittance</a:t>
            </a:r>
            <a:r>
              <a:rPr lang="en-US" dirty="0" smtClean="0"/>
              <a:t> growth</a:t>
            </a:r>
          </a:p>
          <a:p>
            <a:r>
              <a:rPr lang="en-US" dirty="0" smtClean="0"/>
              <a:t>Coherent synchrotron radiation</a:t>
            </a:r>
          </a:p>
          <a:p>
            <a:r>
              <a:rPr lang="en-US" dirty="0" smtClean="0"/>
              <a:t>Fast beam-ion instability (1/3 gap compensated by 1.3 from pinch effect) </a:t>
            </a:r>
          </a:p>
          <a:p>
            <a:r>
              <a:rPr lang="en-US" dirty="0" smtClean="0"/>
              <a:t>Arc optics   FODO </a:t>
            </a:r>
            <a:r>
              <a:rPr lang="en-US" dirty="0" err="1" smtClean="0"/>
              <a:t>vs</a:t>
            </a:r>
            <a:r>
              <a:rPr lang="en-US" dirty="0" smtClean="0"/>
              <a:t> FMC (flexible momentum compaction)</a:t>
            </a:r>
          </a:p>
          <a:p>
            <a:r>
              <a:rPr lang="en-US" dirty="0" smtClean="0"/>
              <a:t>Lattice design</a:t>
            </a:r>
          </a:p>
          <a:p>
            <a:r>
              <a:rPr lang="en-US" dirty="0" smtClean="0"/>
              <a:t>Spreader and combiner</a:t>
            </a:r>
          </a:p>
          <a:p>
            <a:r>
              <a:rPr lang="en-US" dirty="0" smtClean="0"/>
              <a:t>Civil engineering</a:t>
            </a:r>
          </a:p>
          <a:p>
            <a:r>
              <a:rPr lang="en-US" dirty="0" smtClean="0"/>
              <a:t>…</a:t>
            </a:r>
          </a:p>
          <a:p>
            <a:r>
              <a:rPr lang="en-US" b="1" dirty="0" smtClean="0"/>
              <a:t>So far no showstopper found for O(10</a:t>
            </a:r>
            <a:r>
              <a:rPr lang="en-US" b="1" baseline="30000" dirty="0" smtClean="0"/>
              <a:t>34</a:t>
            </a:r>
            <a:r>
              <a:rPr lang="en-US" b="1" dirty="0" smtClean="0"/>
              <a:t>)cm</a:t>
            </a:r>
            <a:r>
              <a:rPr lang="en-US" b="1" baseline="30000" dirty="0" smtClean="0"/>
              <a:t>-2 </a:t>
            </a:r>
            <a:r>
              <a:rPr lang="en-US" b="1" dirty="0" smtClean="0"/>
              <a:t>s</a:t>
            </a:r>
            <a:r>
              <a:rPr lang="en-US" b="1" baseline="30000" dirty="0" smtClean="0"/>
              <a:t>-1</a:t>
            </a:r>
            <a:r>
              <a:rPr lang="en-US" b="1" dirty="0" smtClean="0"/>
              <a:t>:  it requires</a:t>
            </a:r>
          </a:p>
          <a:p>
            <a:r>
              <a:rPr lang="en-US" b="1" dirty="0" smtClean="0"/>
              <a:t>further serious study and the development of SCRF within a </a:t>
            </a:r>
            <a:r>
              <a:rPr lang="en-US" b="1" dirty="0" err="1" smtClean="0"/>
              <a:t>Testfacility</a:t>
            </a:r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4684" y="759512"/>
            <a:ext cx="799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More realistic with dedicated </a:t>
            </a:r>
            <a:r>
              <a:rPr lang="en-US" b="1" dirty="0" smtClean="0"/>
              <a:t> </a:t>
            </a:r>
            <a:r>
              <a:rPr lang="en-US" b="1" dirty="0" smtClean="0"/>
              <a:t>tools and evaluation of high luminosity prospect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367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281"/>
            <a:ext cx="7772400" cy="7137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Optics Design Study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01013"/>
            <a:ext cx="7704667" cy="5328026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48555" y="6378222"/>
            <a:ext cx="5393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Summary of Presentation by Alex </a:t>
            </a:r>
            <a:r>
              <a:rPr lang="en-US" sz="1400" dirty="0" err="1" smtClean="0"/>
              <a:t>Bogacz</a:t>
            </a:r>
            <a:r>
              <a:rPr lang="en-US" sz="1400" dirty="0" smtClean="0"/>
              <a:t> at EIC14, </a:t>
            </a:r>
            <a:r>
              <a:rPr lang="en-US" sz="1400" dirty="0" err="1" smtClean="0"/>
              <a:t>Jlab</a:t>
            </a:r>
            <a:r>
              <a:rPr lang="en-US" sz="1400" dirty="0" smtClean="0"/>
              <a:t>, March 20, 2014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1745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268" y="231163"/>
            <a:ext cx="4902921" cy="78756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3200" dirty="0" smtClean="0"/>
              <a:t>Design Report</a:t>
            </a:r>
            <a:r>
              <a:rPr lang="en-US" sz="3600" dirty="0" smtClean="0"/>
              <a:t> </a:t>
            </a:r>
            <a:r>
              <a:rPr lang="en-US" sz="2400" dirty="0" smtClean="0"/>
              <a:t>2012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44" y="1282726"/>
            <a:ext cx="3231450" cy="4102774"/>
          </a:xfrm>
          <a:prstGeom prst="rect">
            <a:avLst/>
          </a:prstGeom>
        </p:spPr>
      </p:pic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60146" y="303434"/>
            <a:ext cx="3166527" cy="5549203"/>
            <a:chOff x="0" y="24"/>
            <a:chExt cx="2040" cy="4772"/>
          </a:xfrm>
          <a:solidFill>
            <a:srgbClr val="CCFFCC">
              <a:alpha val="21000"/>
            </a:srgbClr>
          </a:solidFill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" y="228"/>
              <a:ext cx="1973" cy="44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2"/>
            <p:cNvSpPr>
              <a:spLocks/>
            </p:cNvSpPr>
            <p:nvPr/>
          </p:nvSpPr>
          <p:spPr bwMode="auto">
            <a:xfrm>
              <a:off x="40" y="24"/>
              <a:ext cx="741" cy="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l"/>
              <a:r>
                <a:rPr lang="en-US" sz="1400" dirty="0">
                  <a:solidFill>
                    <a:srgbClr val="A74F26"/>
                  </a:solidFill>
                  <a:latin typeface="Baskerville"/>
                  <a:ea typeface="ＭＳ Ｐゴシック" charset="0"/>
                  <a:cs typeface="Baskerville"/>
                  <a:sym typeface="Arial Bold" charset="0"/>
                </a:rPr>
                <a:t>CERN Referees</a:t>
              </a:r>
            </a:p>
          </p:txBody>
        </p:sp>
        <p:sp>
          <p:nvSpPr>
            <p:cNvPr id="8" name="AutoShape 13"/>
            <p:cNvSpPr>
              <a:spLocks/>
            </p:cNvSpPr>
            <p:nvPr/>
          </p:nvSpPr>
          <p:spPr bwMode="auto">
            <a:xfrm>
              <a:off x="0" y="236"/>
              <a:ext cx="2040" cy="4560"/>
            </a:xfrm>
            <a:prstGeom prst="roundRect">
              <a:avLst>
                <a:gd name="adj" fmla="val 5880"/>
              </a:avLst>
            </a:prstGeom>
            <a:grpFill/>
            <a:ln w="25400">
              <a:solidFill>
                <a:srgbClr val="A74F26"/>
              </a:solidFill>
              <a:miter lim="800000"/>
              <a:headEnd/>
              <a:tailEnd/>
            </a:ln>
            <a:extLst/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64092" y="5544860"/>
            <a:ext cx="3254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arXiv:1206.2913            http://</a:t>
            </a:r>
            <a:r>
              <a:rPr lang="en-US" sz="1400" dirty="0" err="1" smtClean="0">
                <a:solidFill>
                  <a:srgbClr val="008000"/>
                </a:solidFill>
              </a:rPr>
              <a:t>cern.ch</a:t>
            </a:r>
            <a:r>
              <a:rPr lang="en-US" sz="1400" dirty="0" smtClean="0">
                <a:solidFill>
                  <a:srgbClr val="008000"/>
                </a:solidFill>
              </a:rPr>
              <a:t>/</a:t>
            </a:r>
            <a:r>
              <a:rPr lang="en-US" sz="1400" dirty="0" err="1" smtClean="0">
                <a:solidFill>
                  <a:srgbClr val="008000"/>
                </a:solidFill>
              </a:rPr>
              <a:t>lhec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7504" y="5991509"/>
            <a:ext cx="7227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The theory of DIS has developed much further: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J.Blümlein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Prog.Part.Nucl.Phys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69(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2013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)28</a:t>
            </a:r>
          </a:p>
          <a:p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DIS is an important part of particle physics: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G.Altarelli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, 1303.2842,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S.Forte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G.Watt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1301:6754 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5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281"/>
            <a:ext cx="7772400" cy="7137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Switchyards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54" y="983129"/>
            <a:ext cx="8325556" cy="519206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2776" y="6350000"/>
            <a:ext cx="2478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A.Bogacz</a:t>
            </a:r>
            <a:r>
              <a:rPr lang="en-US" sz="1400" dirty="0" smtClean="0"/>
              <a:t>, </a:t>
            </a:r>
            <a:r>
              <a:rPr lang="en-US" sz="1400" dirty="0" err="1" smtClean="0"/>
              <a:t>A.Milanese</a:t>
            </a:r>
            <a:r>
              <a:rPr lang="en-US" sz="1400" dirty="0" smtClean="0"/>
              <a:t>, </a:t>
            </a:r>
            <a:r>
              <a:rPr lang="en-US" sz="1400" dirty="0" err="1" smtClean="0"/>
              <a:t>A.Valloni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9458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281"/>
            <a:ext cx="7772400" cy="7137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Phase Space Deformation from </a:t>
            </a:r>
            <a:r>
              <a:rPr lang="en-US" sz="2800" dirty="0" smtClean="0"/>
              <a:t>Beam Beam</a:t>
            </a:r>
            <a:endParaRPr lang="en-US" sz="2800" dirty="0"/>
          </a:p>
        </p:txBody>
      </p:sp>
      <p:pic>
        <p:nvPicPr>
          <p:cNvPr id="3" name="Picture 2" descr="spherehot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2" y="1631424"/>
            <a:ext cx="4353510" cy="3265132"/>
          </a:xfrm>
          <a:prstGeom prst="rect">
            <a:avLst/>
          </a:prstGeom>
        </p:spPr>
      </p:pic>
      <p:pic>
        <p:nvPicPr>
          <p:cNvPr id="4" name="Picture 3" descr="spherehot5H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844" y="1631424"/>
            <a:ext cx="4332787" cy="3265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9889" y="1169888"/>
            <a:ext cx="79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E.Nissen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224327" y="117755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CDR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39555" y="1163443"/>
            <a:ext cx="877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</a:t>
            </a:r>
            <a:r>
              <a:rPr lang="en-US" dirty="0" err="1" smtClean="0"/>
              <a:t>LHeC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19990" y="4727224"/>
            <a:ext cx="8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in </a:t>
            </a:r>
            <a:r>
              <a:rPr lang="en-US" dirty="0" err="1" smtClean="0"/>
              <a:t>μm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087958" y="2008645"/>
            <a:ext cx="1123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px</a:t>
            </a:r>
            <a:r>
              <a:rPr lang="en-US" dirty="0" smtClean="0"/>
              <a:t> in </a:t>
            </a:r>
            <a:r>
              <a:rPr lang="en-US" dirty="0" err="1" smtClean="0"/>
              <a:t>μrad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59556" y="5376333"/>
            <a:ext cx="7621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Hypersphere</a:t>
            </a:r>
            <a:r>
              <a:rPr lang="en-US" dirty="0" smtClean="0"/>
              <a:t> phase space is significantly deformed by beam-beam interactions.</a:t>
            </a:r>
          </a:p>
          <a:p>
            <a:r>
              <a:rPr lang="en-US" dirty="0" smtClean="0"/>
              <a:t>In the case of the high luminosity configuration, the </a:t>
            </a:r>
            <a:r>
              <a:rPr lang="en-US" dirty="0" smtClean="0">
                <a:solidFill>
                  <a:srgbClr val="FF0000"/>
                </a:solidFill>
              </a:rPr>
              <a:t>(5σ) </a:t>
            </a:r>
            <a:r>
              <a:rPr lang="en-US" dirty="0" smtClean="0"/>
              <a:t>tails are folded back..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70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681"/>
            <a:ext cx="7772400" cy="87454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backup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82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1913" y="177800"/>
            <a:ext cx="147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Osborne</a:t>
            </a:r>
          </a:p>
          <a:p>
            <a:r>
              <a:rPr lang="en-US" dirty="0" smtClean="0"/>
              <a:t>Tentative</a:t>
            </a:r>
          </a:p>
          <a:p>
            <a:r>
              <a:rPr lang="en-US" dirty="0" smtClean="0"/>
              <a:t>6/14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43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281"/>
            <a:ext cx="7772400" cy="7137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backup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9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3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681"/>
            <a:ext cx="7772400" cy="874549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SCRF and LTFC</a:t>
            </a:r>
            <a:br>
              <a:rPr lang="en-US" sz="3200" dirty="0" smtClean="0">
                <a:solidFill>
                  <a:srgbClr val="000090"/>
                </a:solidFill>
              </a:rPr>
            </a:br>
            <a:r>
              <a:rPr lang="en-US" sz="2200" dirty="0" smtClean="0">
                <a:solidFill>
                  <a:srgbClr val="000090"/>
                </a:solidFill>
              </a:rPr>
              <a:t>superconducting RF and ERL Test Facility at CERN</a:t>
            </a:r>
            <a:endParaRPr lang="en-US" sz="22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2008" y="17503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21846"/>
            <a:ext cx="7466604" cy="2392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17" y="1419761"/>
            <a:ext cx="3054878" cy="14531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80520" y="6374699"/>
            <a:ext cx="5501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</a:t>
            </a:r>
            <a:r>
              <a:rPr lang="en-US" sz="1400" dirty="0" err="1" smtClean="0"/>
              <a:t>Bogazc</a:t>
            </a:r>
            <a:r>
              <a:rPr lang="en-US" sz="1400" dirty="0" smtClean="0"/>
              <a:t>, </a:t>
            </a:r>
            <a:r>
              <a:rPr lang="en-US" sz="1400" dirty="0" err="1" smtClean="0"/>
              <a:t>A.Valloni</a:t>
            </a:r>
            <a:r>
              <a:rPr lang="en-US" sz="1400" dirty="0" smtClean="0"/>
              <a:t> et al. presented at IPAC14 at Dresden by </a:t>
            </a:r>
            <a:r>
              <a:rPr lang="en-US" sz="1400" dirty="0" err="1" smtClean="0"/>
              <a:t>Erk</a:t>
            </a:r>
            <a:r>
              <a:rPr lang="en-US" sz="1400" dirty="0" smtClean="0"/>
              <a:t> Jensen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577381" y="2978160"/>
            <a:ext cx="2969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A.Hutton</a:t>
            </a:r>
            <a:r>
              <a:rPr lang="en-US" sz="1400" dirty="0" smtClean="0"/>
              <a:t>, B. </a:t>
            </a:r>
            <a:r>
              <a:rPr lang="en-US" sz="1400" dirty="0" err="1" smtClean="0"/>
              <a:t>Rimmer</a:t>
            </a:r>
            <a:r>
              <a:rPr lang="en-US" sz="1400" dirty="0" smtClean="0"/>
              <a:t>, </a:t>
            </a:r>
            <a:r>
              <a:rPr lang="en-US" sz="1400" dirty="0" err="1" smtClean="0"/>
              <a:t>E.Jensen</a:t>
            </a:r>
            <a:r>
              <a:rPr lang="en-US" sz="1400" dirty="0"/>
              <a:t> </a:t>
            </a:r>
            <a:r>
              <a:rPr lang="en-US" sz="1400" dirty="0" smtClean="0"/>
              <a:t>et al.</a:t>
            </a:r>
          </a:p>
          <a:p>
            <a:r>
              <a:rPr lang="en-US" sz="1400" b="1" dirty="0" err="1" smtClean="0">
                <a:solidFill>
                  <a:srgbClr val="000090"/>
                </a:solidFill>
              </a:rPr>
              <a:t>MoU</a:t>
            </a:r>
            <a:r>
              <a:rPr lang="en-US" sz="1400" b="1" dirty="0" smtClean="0">
                <a:solidFill>
                  <a:srgbClr val="000090"/>
                </a:solidFill>
              </a:rPr>
              <a:t> between CERN and </a:t>
            </a:r>
            <a:r>
              <a:rPr lang="en-US" sz="1400" b="1" dirty="0" err="1" smtClean="0">
                <a:solidFill>
                  <a:srgbClr val="000090"/>
                </a:solidFill>
              </a:rPr>
              <a:t>Jlab</a:t>
            </a:r>
            <a:r>
              <a:rPr lang="en-US" sz="1400" b="1" dirty="0" smtClean="0">
                <a:solidFill>
                  <a:srgbClr val="000090"/>
                </a:solidFill>
              </a:rPr>
              <a:t> - signed</a:t>
            </a:r>
            <a:endParaRPr lang="en-US" sz="1400" b="1" dirty="0">
              <a:solidFill>
                <a:srgbClr val="00009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383032" y="2872927"/>
            <a:ext cx="365175" cy="1200826"/>
          </a:xfrm>
          <a:prstGeom prst="straightConnector1">
            <a:avLst/>
          </a:prstGeom>
          <a:ln w="12700">
            <a:solidFill>
              <a:schemeClr val="bg2">
                <a:lumMod val="1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10843" y="1383840"/>
            <a:ext cx="4381127" cy="175432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Frequency 802 MHz</a:t>
            </a:r>
          </a:p>
          <a:p>
            <a:r>
              <a:rPr lang="en-US" dirty="0" smtClean="0"/>
              <a:t>Design and built of 2 Modules (</a:t>
            </a:r>
            <a:r>
              <a:rPr lang="en-US" dirty="0" err="1" smtClean="0"/>
              <a:t>CERN+Jlab</a:t>
            </a:r>
            <a:r>
              <a:rPr lang="en-US" dirty="0" smtClean="0"/>
              <a:t>+?)</a:t>
            </a:r>
          </a:p>
          <a:p>
            <a:r>
              <a:rPr lang="en-US" dirty="0" smtClean="0"/>
              <a:t>Tentative Design of the LTFC – end of 2014:</a:t>
            </a:r>
          </a:p>
          <a:p>
            <a:endParaRPr lang="en-US" dirty="0" smtClean="0"/>
          </a:p>
          <a:p>
            <a:r>
              <a:rPr lang="en-US" dirty="0" smtClean="0"/>
              <a:t>Collaborations being established on</a:t>
            </a:r>
          </a:p>
          <a:p>
            <a:r>
              <a:rPr lang="en-US" dirty="0" smtClean="0"/>
              <a:t>Source, Magnets, Operation, Applications</a:t>
            </a:r>
          </a:p>
        </p:txBody>
      </p:sp>
    </p:spTree>
    <p:extLst>
      <p:ext uri="{BB962C8B-B14F-4D97-AF65-F5344CB8AC3E}">
        <p14:creationId xmlns:p14="http://schemas.microsoft.com/office/powerpoint/2010/main" val="1457846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281"/>
            <a:ext cx="7772400" cy="71373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0090"/>
                </a:solidFill>
              </a:rPr>
              <a:t>Testfacility</a:t>
            </a:r>
            <a:r>
              <a:rPr lang="en-US" sz="2800" dirty="0" smtClean="0">
                <a:solidFill>
                  <a:srgbClr val="000090"/>
                </a:solidFill>
              </a:rPr>
              <a:t> Design</a:t>
            </a:r>
            <a:endParaRPr lang="en-US" sz="2800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48138"/>
            <a:ext cx="7652872" cy="5361824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84200" y="6533444"/>
            <a:ext cx="2216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A.Valloni</a:t>
            </a:r>
            <a:r>
              <a:rPr lang="en-US" sz="1400" dirty="0" smtClean="0"/>
              <a:t>, KEK Seminar 6/14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708729" y="6533444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multi-pass </a:t>
            </a:r>
            <a:r>
              <a:rPr lang="en-US" dirty="0" err="1" smtClean="0"/>
              <a:t>linac</a:t>
            </a:r>
            <a:r>
              <a:rPr lang="en-US" dirty="0" smtClean="0"/>
              <a:t> optics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9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168"/>
            <a:ext cx="8229600" cy="86320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New </a:t>
            </a:r>
            <a:r>
              <a:rPr lang="en-US" sz="3200" dirty="0" err="1" smtClean="0">
                <a:solidFill>
                  <a:srgbClr val="000000"/>
                </a:solidFill>
              </a:rPr>
              <a:t>LHeC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International </a:t>
            </a:r>
            <a:r>
              <a:rPr lang="en-US" sz="3200" dirty="0" smtClean="0">
                <a:solidFill>
                  <a:srgbClr val="000000"/>
                </a:solidFill>
              </a:rPr>
              <a:t>Advisory Committee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2669" y="1702069"/>
            <a:ext cx="5671257" cy="3754874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Mandate  2014-2017</a:t>
            </a:r>
            <a:endParaRPr lang="en-US" b="1" dirty="0"/>
          </a:p>
          <a:p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600" dirty="0" smtClean="0"/>
              <a:t>Advice </a:t>
            </a:r>
            <a:r>
              <a:rPr lang="en-US" sz="1600" dirty="0"/>
              <a:t>to the </a:t>
            </a:r>
            <a:r>
              <a:rPr lang="en-US" sz="1600" dirty="0" err="1"/>
              <a:t>LHeC</a:t>
            </a:r>
            <a:r>
              <a:rPr lang="en-US" sz="1600" dirty="0"/>
              <a:t> Coordination Group and the CERN </a:t>
            </a:r>
            <a:r>
              <a:rPr lang="en-US" sz="1600" dirty="0" smtClean="0"/>
              <a:t>directorate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by following the development of options of an </a:t>
            </a:r>
            <a:r>
              <a:rPr lang="en-US" sz="1600" dirty="0" err="1"/>
              <a:t>ep</a:t>
            </a:r>
            <a:r>
              <a:rPr lang="en-US" sz="1600" dirty="0"/>
              <a:t>/</a:t>
            </a:r>
            <a:r>
              <a:rPr lang="en-US" sz="1600" dirty="0" err="1"/>
              <a:t>eA</a:t>
            </a:r>
            <a:endParaRPr lang="en-US" sz="1600" dirty="0"/>
          </a:p>
          <a:p>
            <a:r>
              <a:rPr lang="en-US" sz="1600" dirty="0"/>
              <a:t> collider at the LHC and at FCC, </a:t>
            </a:r>
            <a:r>
              <a:rPr lang="en-US" sz="1600" dirty="0" smtClean="0"/>
              <a:t>especially </a:t>
            </a:r>
            <a:r>
              <a:rPr lang="en-US" sz="1600" dirty="0"/>
              <a:t>with:</a:t>
            </a:r>
          </a:p>
          <a:p>
            <a:endParaRPr lang="en-US" sz="1600" dirty="0"/>
          </a:p>
          <a:p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6600"/>
                </a:solidFill>
              </a:rPr>
              <a:t>Provision </a:t>
            </a:r>
            <a:r>
              <a:rPr lang="en-US" sz="1600" dirty="0">
                <a:solidFill>
                  <a:srgbClr val="FF6600"/>
                </a:solidFill>
              </a:rPr>
              <a:t>of scientific and technical direction for the </a:t>
            </a:r>
            <a:r>
              <a:rPr lang="en-US" sz="1600" dirty="0" smtClean="0">
                <a:solidFill>
                  <a:srgbClr val="FF6600"/>
                </a:solidFill>
              </a:rPr>
              <a:t>physics</a:t>
            </a:r>
          </a:p>
          <a:p>
            <a:r>
              <a:rPr lang="en-US" sz="1600" dirty="0" smtClean="0">
                <a:solidFill>
                  <a:srgbClr val="FF6600"/>
                </a:solidFill>
              </a:rPr>
              <a:t> </a:t>
            </a:r>
            <a:r>
              <a:rPr lang="en-US" sz="1600" dirty="0">
                <a:solidFill>
                  <a:srgbClr val="FF6600"/>
                </a:solidFill>
              </a:rPr>
              <a:t>potential of the </a:t>
            </a:r>
            <a:r>
              <a:rPr lang="en-US" sz="1600" dirty="0" err="1">
                <a:solidFill>
                  <a:srgbClr val="FF6600"/>
                </a:solidFill>
              </a:rPr>
              <a:t>ep</a:t>
            </a:r>
            <a:r>
              <a:rPr lang="en-US" sz="1600" dirty="0">
                <a:solidFill>
                  <a:srgbClr val="FF6600"/>
                </a:solidFill>
              </a:rPr>
              <a:t>/</a:t>
            </a:r>
            <a:r>
              <a:rPr lang="en-US" sz="1600" dirty="0" err="1">
                <a:solidFill>
                  <a:srgbClr val="FF6600"/>
                </a:solidFill>
              </a:rPr>
              <a:t>eA</a:t>
            </a:r>
            <a:r>
              <a:rPr lang="en-US" sz="1600" dirty="0">
                <a:solidFill>
                  <a:srgbClr val="FF6600"/>
                </a:solidFill>
              </a:rPr>
              <a:t> </a:t>
            </a:r>
            <a:r>
              <a:rPr lang="en-US" sz="1600" dirty="0" smtClean="0">
                <a:solidFill>
                  <a:srgbClr val="FF6600"/>
                </a:solidFill>
              </a:rPr>
              <a:t>collider, </a:t>
            </a:r>
            <a:r>
              <a:rPr lang="en-US" sz="1600" dirty="0">
                <a:solidFill>
                  <a:srgbClr val="FF6600"/>
                </a:solidFill>
              </a:rPr>
              <a:t>both at LHC and at</a:t>
            </a:r>
          </a:p>
          <a:p>
            <a:r>
              <a:rPr lang="en-US" sz="1600" dirty="0">
                <a:solidFill>
                  <a:srgbClr val="FF6600"/>
                </a:solidFill>
              </a:rPr>
              <a:t> FCC, as a function of the machine parameters and of a </a:t>
            </a:r>
            <a:endParaRPr lang="en-US" sz="1600" dirty="0" smtClean="0">
              <a:solidFill>
                <a:srgbClr val="FF6600"/>
              </a:solidFill>
            </a:endParaRPr>
          </a:p>
          <a:p>
            <a:r>
              <a:rPr lang="en-US" sz="1600" dirty="0" smtClean="0">
                <a:solidFill>
                  <a:srgbClr val="FF6600"/>
                </a:solidFill>
              </a:rPr>
              <a:t> realistic </a:t>
            </a:r>
            <a:r>
              <a:rPr lang="en-US" sz="1600" dirty="0">
                <a:solidFill>
                  <a:srgbClr val="FF6600"/>
                </a:solidFill>
              </a:rPr>
              <a:t>detector design, as well as for the design and </a:t>
            </a:r>
            <a:endParaRPr lang="en-US" sz="1600" dirty="0" smtClean="0">
              <a:solidFill>
                <a:srgbClr val="FF6600"/>
              </a:solidFill>
            </a:endParaRPr>
          </a:p>
          <a:p>
            <a:r>
              <a:rPr lang="en-US" sz="1600" dirty="0" smtClean="0">
                <a:solidFill>
                  <a:srgbClr val="FF6600"/>
                </a:solidFill>
              </a:rPr>
              <a:t> possible </a:t>
            </a:r>
            <a:r>
              <a:rPr lang="en-US" sz="1600" dirty="0">
                <a:solidFill>
                  <a:srgbClr val="FF6600"/>
                </a:solidFill>
              </a:rPr>
              <a:t>approval of an ERL test facility at CERN.</a:t>
            </a:r>
          </a:p>
          <a:p>
            <a:endParaRPr lang="en-US" sz="1600" dirty="0"/>
          </a:p>
          <a:p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E2BB43"/>
                </a:solidFill>
              </a:rPr>
              <a:t>Assistance </a:t>
            </a:r>
            <a:r>
              <a:rPr lang="en-US" sz="1600" dirty="0">
                <a:solidFill>
                  <a:srgbClr val="E2BB43"/>
                </a:solidFill>
              </a:rPr>
              <a:t>in building the international case for the accelerator </a:t>
            </a:r>
            <a:endParaRPr lang="en-US" sz="1600" dirty="0" smtClean="0">
              <a:solidFill>
                <a:srgbClr val="E2BB43"/>
              </a:solidFill>
            </a:endParaRPr>
          </a:p>
          <a:p>
            <a:r>
              <a:rPr lang="en-US" sz="1600" dirty="0" smtClean="0">
                <a:solidFill>
                  <a:srgbClr val="E2BB43"/>
                </a:solidFill>
              </a:rPr>
              <a:t> and </a:t>
            </a:r>
            <a:r>
              <a:rPr lang="en-US" sz="1600" dirty="0">
                <a:solidFill>
                  <a:srgbClr val="E2BB43"/>
                </a:solidFill>
              </a:rPr>
              <a:t>detector developments as well as guidance </a:t>
            </a:r>
            <a:r>
              <a:rPr lang="en-US" sz="1600" dirty="0" smtClean="0">
                <a:solidFill>
                  <a:srgbClr val="E2BB43"/>
                </a:solidFill>
              </a:rPr>
              <a:t>to the resource, </a:t>
            </a:r>
            <a:endParaRPr lang="en-US" sz="1600" dirty="0">
              <a:solidFill>
                <a:srgbClr val="E2BB43"/>
              </a:solidFill>
            </a:endParaRPr>
          </a:p>
          <a:p>
            <a:r>
              <a:rPr lang="en-US" sz="1600" dirty="0">
                <a:solidFill>
                  <a:srgbClr val="E2BB43"/>
                </a:solidFill>
              </a:rPr>
              <a:t> </a:t>
            </a:r>
            <a:r>
              <a:rPr lang="en-US" sz="1600" dirty="0" smtClean="0">
                <a:solidFill>
                  <a:srgbClr val="E2BB43"/>
                </a:solidFill>
              </a:rPr>
              <a:t>infrastructure </a:t>
            </a:r>
            <a:r>
              <a:rPr lang="en-US" sz="1600" dirty="0">
                <a:solidFill>
                  <a:srgbClr val="E2BB43"/>
                </a:solidFill>
              </a:rPr>
              <a:t>and science policy aspects of the </a:t>
            </a:r>
            <a:r>
              <a:rPr lang="en-US" sz="1600" dirty="0" err="1">
                <a:solidFill>
                  <a:srgbClr val="E2BB43"/>
                </a:solidFill>
              </a:rPr>
              <a:t>ep</a:t>
            </a:r>
            <a:r>
              <a:rPr lang="en-US" sz="1600" dirty="0">
                <a:solidFill>
                  <a:srgbClr val="E2BB43"/>
                </a:solidFill>
              </a:rPr>
              <a:t>/</a:t>
            </a:r>
            <a:r>
              <a:rPr lang="en-US" sz="1600" dirty="0" err="1">
                <a:solidFill>
                  <a:srgbClr val="E2BB43"/>
                </a:solidFill>
              </a:rPr>
              <a:t>eA</a:t>
            </a:r>
            <a:r>
              <a:rPr lang="en-US" sz="1600" dirty="0">
                <a:solidFill>
                  <a:srgbClr val="E2BB43"/>
                </a:solidFill>
              </a:rPr>
              <a:t> collider</a:t>
            </a:r>
            <a:r>
              <a:rPr lang="en-US" sz="1400" dirty="0">
                <a:solidFill>
                  <a:srgbClr val="E2BB43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3178" y="1181149"/>
            <a:ext cx="4942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IAC was invited in 12/13 by the DG with the following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96596" y="6129755"/>
            <a:ext cx="2827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*) IAC Composition June 2014, and</a:t>
            </a: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Oliver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Brüning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Max Klein ex officio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347" y="1328569"/>
            <a:ext cx="3207579" cy="4524316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Guido </a:t>
            </a:r>
            <a:r>
              <a:rPr lang="en-US" dirty="0" err="1" smtClean="0"/>
              <a:t>Altarelli</a:t>
            </a:r>
            <a:r>
              <a:rPr lang="en-US" dirty="0" smtClean="0"/>
              <a:t> (Rome)</a:t>
            </a:r>
          </a:p>
          <a:p>
            <a:r>
              <a:rPr lang="en-US" dirty="0" smtClean="0"/>
              <a:t>Sergio </a:t>
            </a:r>
            <a:r>
              <a:rPr lang="en-US" dirty="0" err="1" smtClean="0"/>
              <a:t>Bertolucci</a:t>
            </a:r>
            <a:r>
              <a:rPr lang="en-US" dirty="0" smtClean="0"/>
              <a:t> (CERN)</a:t>
            </a:r>
          </a:p>
          <a:p>
            <a:r>
              <a:rPr lang="en-US" dirty="0" err="1" smtClean="0"/>
              <a:t>Nichola</a:t>
            </a:r>
            <a:r>
              <a:rPr lang="en-US" dirty="0" smtClean="0"/>
              <a:t> Bianchi (</a:t>
            </a:r>
            <a:r>
              <a:rPr lang="en-US" dirty="0" err="1" smtClean="0"/>
              <a:t>Frascati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Frederick </a:t>
            </a:r>
            <a:r>
              <a:rPr lang="en-US" dirty="0" err="1" smtClean="0"/>
              <a:t>Bordry</a:t>
            </a:r>
            <a:r>
              <a:rPr lang="en-US" dirty="0" smtClean="0"/>
              <a:t> (CERN)</a:t>
            </a:r>
          </a:p>
          <a:p>
            <a:r>
              <a:rPr lang="en-US" dirty="0" smtClean="0"/>
              <a:t>Stan Brodsky (SLAC)</a:t>
            </a:r>
          </a:p>
          <a:p>
            <a:r>
              <a:rPr lang="en-US" dirty="0" err="1" smtClean="0"/>
              <a:t>Hesheng</a:t>
            </a:r>
            <a:r>
              <a:rPr lang="en-US" dirty="0" smtClean="0"/>
              <a:t> Chen (IHEP Beijing)</a:t>
            </a:r>
          </a:p>
          <a:p>
            <a:r>
              <a:rPr lang="en-US" dirty="0" smtClean="0"/>
              <a:t>Andrew Hutton (Jefferson Lab)</a:t>
            </a:r>
          </a:p>
          <a:p>
            <a:r>
              <a:rPr lang="en-US" dirty="0" smtClean="0"/>
              <a:t>Young-</a:t>
            </a:r>
            <a:r>
              <a:rPr lang="en-US" dirty="0" err="1" smtClean="0"/>
              <a:t>Kee</a:t>
            </a:r>
            <a:r>
              <a:rPr lang="en-US" dirty="0" smtClean="0"/>
              <a:t> Kim (Chicago)</a:t>
            </a:r>
          </a:p>
          <a:p>
            <a:r>
              <a:rPr lang="en-US" dirty="0" smtClean="0"/>
              <a:t>Victor A </a:t>
            </a:r>
            <a:r>
              <a:rPr lang="en-US" dirty="0" err="1" smtClean="0"/>
              <a:t>Matveev</a:t>
            </a:r>
            <a:r>
              <a:rPr lang="en-US" dirty="0" smtClean="0"/>
              <a:t> (JINR </a:t>
            </a:r>
            <a:r>
              <a:rPr lang="en-US" dirty="0" err="1" smtClean="0"/>
              <a:t>Dubna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Shin-</a:t>
            </a:r>
            <a:r>
              <a:rPr lang="en-US" dirty="0" err="1" smtClean="0"/>
              <a:t>Ichi</a:t>
            </a:r>
            <a:r>
              <a:rPr lang="en-US" dirty="0" smtClean="0"/>
              <a:t> </a:t>
            </a:r>
            <a:r>
              <a:rPr lang="en-US" dirty="0" err="1" smtClean="0"/>
              <a:t>Kurokawa</a:t>
            </a:r>
            <a:r>
              <a:rPr lang="en-US" dirty="0" smtClean="0"/>
              <a:t> (Tsukuba)</a:t>
            </a:r>
          </a:p>
          <a:p>
            <a:r>
              <a:rPr lang="en-US" dirty="0" smtClean="0"/>
              <a:t>Leandro </a:t>
            </a:r>
            <a:r>
              <a:rPr lang="en-US" dirty="0" err="1" smtClean="0"/>
              <a:t>Nisati</a:t>
            </a:r>
            <a:r>
              <a:rPr lang="en-US" dirty="0" smtClean="0"/>
              <a:t> (Rome)</a:t>
            </a:r>
          </a:p>
          <a:p>
            <a:r>
              <a:rPr lang="en-US" dirty="0" smtClean="0"/>
              <a:t>Leonid </a:t>
            </a:r>
            <a:r>
              <a:rPr lang="en-US" dirty="0" err="1" smtClean="0"/>
              <a:t>Rivkin</a:t>
            </a:r>
            <a:r>
              <a:rPr lang="en-US" dirty="0" smtClean="0"/>
              <a:t> (Lausanne)</a:t>
            </a:r>
          </a:p>
          <a:p>
            <a:r>
              <a:rPr lang="en-US" dirty="0" err="1" smtClean="0"/>
              <a:t>Herwig</a:t>
            </a:r>
            <a:r>
              <a:rPr lang="en-US" dirty="0" smtClean="0"/>
              <a:t> </a:t>
            </a:r>
            <a:r>
              <a:rPr lang="en-US" dirty="0" err="1" smtClean="0"/>
              <a:t>Schopper</a:t>
            </a:r>
            <a:r>
              <a:rPr lang="en-US" dirty="0" smtClean="0"/>
              <a:t> (CERN) – </a:t>
            </a:r>
            <a:r>
              <a:rPr lang="en-US" b="1" dirty="0" smtClean="0"/>
              <a:t>Chair</a:t>
            </a:r>
          </a:p>
          <a:p>
            <a:r>
              <a:rPr lang="en-US" dirty="0" err="1" smtClean="0"/>
              <a:t>Jurgen</a:t>
            </a:r>
            <a:r>
              <a:rPr lang="en-US" dirty="0" smtClean="0"/>
              <a:t> </a:t>
            </a:r>
            <a:r>
              <a:rPr lang="en-US" dirty="0" err="1" smtClean="0"/>
              <a:t>Schukraft</a:t>
            </a:r>
            <a:r>
              <a:rPr lang="en-US" dirty="0" smtClean="0"/>
              <a:t> (CERN)</a:t>
            </a:r>
          </a:p>
          <a:p>
            <a:r>
              <a:rPr lang="en-US" dirty="0" err="1" smtClean="0"/>
              <a:t>Achille</a:t>
            </a:r>
            <a:r>
              <a:rPr lang="en-US" dirty="0" smtClean="0"/>
              <a:t> </a:t>
            </a:r>
            <a:r>
              <a:rPr lang="en-US" dirty="0" err="1" smtClean="0"/>
              <a:t>Stocchi</a:t>
            </a:r>
            <a:r>
              <a:rPr lang="en-US" dirty="0" smtClean="0"/>
              <a:t> (LAL </a:t>
            </a:r>
            <a:r>
              <a:rPr lang="en-US" dirty="0" err="1" smtClean="0"/>
              <a:t>Orsay</a:t>
            </a:r>
            <a:r>
              <a:rPr lang="en-US" dirty="0" smtClean="0"/>
              <a:t>)</a:t>
            </a:r>
          </a:p>
          <a:p>
            <a:r>
              <a:rPr lang="en-US" dirty="0" smtClean="0"/>
              <a:t>John </a:t>
            </a:r>
            <a:r>
              <a:rPr lang="en-US" dirty="0" err="1" smtClean="0"/>
              <a:t>Womersley</a:t>
            </a:r>
            <a:r>
              <a:rPr lang="en-US" dirty="0" smtClean="0"/>
              <a:t> (STFC)</a:t>
            </a:r>
          </a:p>
        </p:txBody>
      </p:sp>
      <p:pic>
        <p:nvPicPr>
          <p:cNvPr id="8" name="Picture 7" descr="logo-FCC-0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76" y="5845806"/>
            <a:ext cx="1943729" cy="81216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989" y="5728388"/>
            <a:ext cx="1398210" cy="86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97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39" y="1842122"/>
            <a:ext cx="3767989" cy="3038273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9399" y="1234921"/>
            <a:ext cx="7942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Herwig</a:t>
            </a:r>
            <a:r>
              <a:rPr lang="en-US" sz="1600" dirty="0" smtClean="0"/>
              <a:t> </a:t>
            </a:r>
            <a:r>
              <a:rPr lang="en-US" sz="1600" dirty="0" err="1" smtClean="0"/>
              <a:t>Schopper</a:t>
            </a:r>
            <a:r>
              <a:rPr lang="en-US" sz="1600" dirty="0" smtClean="0"/>
              <a:t>  (Chair IAC) at Chavannes in the Panel Discussion with the CERN Directorate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04694" y="5608455"/>
            <a:ext cx="838124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Truth is stranger than fiction, but it is because fiction is obliged to stick to possibilities</a:t>
            </a:r>
          </a:p>
          <a:p>
            <a:r>
              <a:rPr lang="en-US" dirty="0" smtClean="0"/>
              <a:t>Mark Twain, cited by Stan Brodsky at Chavannes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169" y="1980823"/>
            <a:ext cx="4516771" cy="2747032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688472" y="173166"/>
            <a:ext cx="6070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Workshop at Chavannes 20/21.1.2014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978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474" name="Picture 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5475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412877"/>
            <a:ext cx="7772400" cy="1143000"/>
          </a:xfrm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Impact" pitchFamily="34" charset="0"/>
              </a:rPr>
              <a:t>Road beyond Standard </a:t>
            </a:r>
            <a:r>
              <a:rPr lang="en-US" dirty="0">
                <a:solidFill>
                  <a:schemeClr val="tx1"/>
                </a:solidFill>
                <a:latin typeface="Impact" pitchFamily="34" charset="0"/>
              </a:rPr>
              <a:t>Model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85476" name="Rectangle 4"/>
          <p:cNvSpPr>
            <a:spLocks noChangeArrowheads="1"/>
          </p:cNvSpPr>
          <p:nvPr/>
        </p:nvSpPr>
        <p:spPr bwMode="auto">
          <a:xfrm>
            <a:off x="1763759" y="3429099"/>
            <a:ext cx="71516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At the energy frontier through synergy of</a:t>
            </a: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endParaRPr lang="en-US" sz="2800" b="1" dirty="0" smtClean="0">
              <a:solidFill>
                <a:srgbClr val="FFFFFF"/>
              </a:solidFill>
              <a:ea typeface="ＭＳ Ｐゴシック" pitchFamily="-112" charset="-128"/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hadron - hadron  colliders  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12" charset="-128"/>
              </a:rPr>
              <a:t>(LHC, (V)HE-LHC?)</a:t>
            </a:r>
            <a:endParaRPr lang="en-US" sz="2000" b="1" dirty="0" smtClean="0">
              <a:solidFill>
                <a:srgbClr val="FFFFFF"/>
              </a:solidFill>
              <a:ea typeface="ＭＳ Ｐゴシック" pitchFamily="-112" charset="-128"/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ea typeface="ＭＳ Ｐゴシック" pitchFamily="-112" charset="-128"/>
              </a:rPr>
              <a:t>lepton </a:t>
            </a: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- </a:t>
            </a:r>
            <a:r>
              <a:rPr lang="en-US" sz="2800" b="1" dirty="0" err="1" smtClean="0">
                <a:solidFill>
                  <a:srgbClr val="FFFFFF"/>
                </a:solidFill>
                <a:ea typeface="ＭＳ Ｐゴシック" pitchFamily="-112" charset="-128"/>
              </a:rPr>
              <a:t>hadron</a:t>
            </a: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    colliders  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12" charset="-128"/>
              </a:rPr>
              <a:t>(</a:t>
            </a:r>
            <a:r>
              <a:rPr lang="en-US" sz="2000" dirty="0" err="1" smtClean="0">
                <a:solidFill>
                  <a:srgbClr val="FFFFFF"/>
                </a:solidFill>
                <a:ea typeface="ＭＳ Ｐゴシック" pitchFamily="-112" charset="-128"/>
              </a:rPr>
              <a:t>LHeC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12" charset="-128"/>
              </a:rPr>
              <a:t> ??)</a:t>
            </a:r>
            <a:endParaRPr lang="en-US" sz="2800" b="1" dirty="0" smtClean="0">
              <a:solidFill>
                <a:srgbClr val="FFFFFF"/>
              </a:solidFill>
              <a:ea typeface="ＭＳ Ｐゴシック" pitchFamily="-112" charset="-128"/>
            </a:endParaRPr>
          </a:p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00"/>
                </a:solidFill>
                <a:ea typeface="ＭＳ Ｐゴシック" pitchFamily="-112" charset="-128"/>
              </a:rPr>
              <a:t>lepton - lepton </a:t>
            </a: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    colliders  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12" charset="-128"/>
              </a:rPr>
              <a:t>(LC </a:t>
            </a:r>
            <a:r>
              <a:rPr lang="en-US" sz="2000" dirty="0" smtClean="0">
                <a:solidFill>
                  <a:srgbClr val="FFC000"/>
                </a:solidFill>
                <a:ea typeface="ＭＳ Ｐゴシック" pitchFamily="-112" charset="-128"/>
              </a:rPr>
              <a:t>(</a:t>
            </a:r>
            <a:r>
              <a:rPr lang="en-US" sz="2000" b="1" dirty="0" smtClean="0">
                <a:solidFill>
                  <a:srgbClr val="FFC000"/>
                </a:solidFill>
                <a:ea typeface="ＭＳ Ｐゴシック" pitchFamily="-112" charset="-128"/>
              </a:rPr>
              <a:t>ILC</a:t>
            </a:r>
            <a:r>
              <a:rPr lang="en-US" sz="2000" dirty="0" smtClean="0">
                <a:solidFill>
                  <a:srgbClr val="FFC000"/>
                </a:solidFill>
                <a:ea typeface="ＭＳ Ｐゴシック" pitchFamily="-112" charset="-128"/>
              </a:rPr>
              <a:t> or CLIC) </a:t>
            </a:r>
            <a:r>
              <a:rPr lang="en-US" sz="2000" dirty="0" smtClean="0">
                <a:solidFill>
                  <a:srgbClr val="FFFFFF"/>
                </a:solidFill>
                <a:ea typeface="ＭＳ Ｐゴシック" pitchFamily="-112" charset="-128"/>
              </a:rPr>
              <a:t>?)</a:t>
            </a:r>
            <a:endParaRPr lang="en-US" sz="2400" b="1" dirty="0" smtClean="0">
              <a:solidFill>
                <a:srgbClr val="000066"/>
              </a:solidFill>
              <a:latin typeface="Lucida Grande" charset="0"/>
              <a:ea typeface="ＭＳ Ｐゴシック" pitchFamily="-112" charset="-128"/>
            </a:endParaRPr>
          </a:p>
          <a:p>
            <a:pPr marL="609465" indent="-609465">
              <a:lnSpc>
                <a:spcPct val="90000"/>
              </a:lnSpc>
              <a:spcBef>
                <a:spcPct val="20000"/>
              </a:spcBef>
            </a:pPr>
            <a:endParaRPr lang="en-US" sz="2400" b="1" dirty="0" smtClean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1385477" name="Rectangle 5"/>
          <p:cNvSpPr>
            <a:spLocks noChangeArrowheads="1"/>
          </p:cNvSpPr>
          <p:nvPr/>
        </p:nvSpPr>
        <p:spPr bwMode="auto">
          <a:xfrm>
            <a:off x="250875" y="260350"/>
            <a:ext cx="39608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0" tIns="45696" rIns="91390" bIns="45696"/>
          <a:lstStyle/>
          <a:p>
            <a:pPr marL="609465" indent="-609465">
              <a:lnSpc>
                <a:spcPct val="120000"/>
              </a:lnSpc>
              <a:spcBef>
                <a:spcPct val="20000"/>
              </a:spcBef>
            </a:pPr>
            <a:r>
              <a:rPr lang="en-US" sz="2800" b="1" dirty="0" smtClean="0">
                <a:solidFill>
                  <a:srgbClr val="FFFFFF"/>
                </a:solidFill>
                <a:ea typeface="ＭＳ Ｐゴシック" pitchFamily="-112" charset="-128"/>
              </a:rPr>
              <a:t>Next decades</a:t>
            </a:r>
            <a:endParaRPr lang="en-US" sz="2800" dirty="0" smtClean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1018" y="2245923"/>
            <a:ext cx="6525781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ea typeface="ＭＳ Ｐゴシック" pitchFamily="-112" charset="-128"/>
              </a:rPr>
              <a:t>LHC results vital to guide the way at the energy frontier</a:t>
            </a:r>
            <a:endParaRPr lang="en-US" sz="200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68013" y="272513"/>
            <a:ext cx="1647433" cy="923330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Rolf </a:t>
            </a:r>
            <a:r>
              <a:rPr lang="en-US" dirty="0" err="1" smtClean="0"/>
              <a:t>Heuer</a:t>
            </a:r>
            <a:r>
              <a:rPr lang="en-US" dirty="0" smtClean="0"/>
              <a:t> at </a:t>
            </a:r>
          </a:p>
          <a:p>
            <a:r>
              <a:rPr lang="en-US" dirty="0" smtClean="0"/>
              <a:t>Aix Les </a:t>
            </a:r>
            <a:r>
              <a:rPr lang="en-US" dirty="0" err="1" smtClean="0"/>
              <a:t>Bains</a:t>
            </a:r>
            <a:endParaRPr lang="en-US" dirty="0" smtClean="0"/>
          </a:p>
          <a:p>
            <a:r>
              <a:rPr lang="en-US" dirty="0" smtClean="0"/>
              <a:t> 1. 10. 2013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536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281"/>
            <a:ext cx="7772400" cy="7137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Outlook and Summary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100667"/>
            <a:ext cx="8034308" cy="5293758"/>
          </a:xfrm>
          <a:prstGeom prst="rect">
            <a:avLst/>
          </a:prstGeom>
          <a:noFill/>
          <a:ln w="25400">
            <a:solidFill>
              <a:srgbClr val="E2BB4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Following the publication of the CDR and the Higgs boson discovery, there has been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a renewed interest in the </a:t>
            </a:r>
            <a:r>
              <a:rPr lang="en-US" dirty="0" err="1" smtClean="0">
                <a:solidFill>
                  <a:srgbClr val="000090"/>
                </a:solidFill>
              </a:rPr>
              <a:t>LHeC</a:t>
            </a:r>
            <a:r>
              <a:rPr lang="en-US" dirty="0" smtClean="0">
                <a:solidFill>
                  <a:srgbClr val="000090"/>
                </a:solidFill>
              </a:rPr>
              <a:t>, because of the interest in genuine DIS and also for</a:t>
            </a:r>
          </a:p>
          <a:p>
            <a:r>
              <a:rPr lang="en-US" i="1" dirty="0" smtClean="0">
                <a:solidFill>
                  <a:srgbClr val="000090"/>
                </a:solidFill>
              </a:rPr>
              <a:t>Higgs, LHC Upgrade and Use, High Gradient Cavity and the Energy Frontier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CERN has called for a new phase of the </a:t>
            </a:r>
            <a:r>
              <a:rPr lang="en-US" dirty="0" err="1" smtClean="0">
                <a:solidFill>
                  <a:srgbClr val="000090"/>
                </a:solidFill>
              </a:rPr>
              <a:t>LHeC</a:t>
            </a:r>
            <a:r>
              <a:rPr lang="en-US" dirty="0" smtClean="0">
                <a:solidFill>
                  <a:srgbClr val="000090"/>
                </a:solidFill>
              </a:rPr>
              <a:t> development and its consideration</a:t>
            </a:r>
          </a:p>
          <a:p>
            <a:r>
              <a:rPr lang="en-US" dirty="0">
                <a:solidFill>
                  <a:srgbClr val="000090"/>
                </a:solidFill>
              </a:rPr>
              <a:t>i</a:t>
            </a:r>
            <a:r>
              <a:rPr lang="en-US" dirty="0" smtClean="0">
                <a:solidFill>
                  <a:srgbClr val="000090"/>
                </a:solidFill>
              </a:rPr>
              <a:t>n the FCC [</a:t>
            </a:r>
            <a:r>
              <a:rPr lang="en-US" dirty="0" err="1" smtClean="0">
                <a:solidFill>
                  <a:srgbClr val="000090"/>
                </a:solidFill>
              </a:rPr>
              <a:t>hh,he,ee</a:t>
            </a:r>
            <a:r>
              <a:rPr lang="en-US" dirty="0" smtClean="0">
                <a:solidFill>
                  <a:srgbClr val="000090"/>
                </a:solidFill>
              </a:rPr>
              <a:t>] context by appointing a new advisory committee and </a:t>
            </a:r>
          </a:p>
          <a:p>
            <a:r>
              <a:rPr lang="en-US" dirty="0">
                <a:solidFill>
                  <a:srgbClr val="000090"/>
                </a:solidFill>
              </a:rPr>
              <a:t>a</a:t>
            </a:r>
            <a:r>
              <a:rPr lang="en-US" dirty="0" smtClean="0">
                <a:solidFill>
                  <a:srgbClr val="000090"/>
                </a:solidFill>
              </a:rPr>
              <a:t> coordination group.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The next important steps regard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Physics</a:t>
            </a:r>
            <a:r>
              <a:rPr lang="en-US" dirty="0" smtClean="0">
                <a:solidFill>
                  <a:srgbClr val="000090"/>
                </a:solidFill>
              </a:rPr>
              <a:t>: H, t, BSM, low x, </a:t>
            </a:r>
            <a:r>
              <a:rPr lang="en-US" dirty="0" err="1" smtClean="0">
                <a:solidFill>
                  <a:srgbClr val="000090"/>
                </a:solidFill>
              </a:rPr>
              <a:t>eA</a:t>
            </a:r>
            <a:r>
              <a:rPr lang="en-US" dirty="0" smtClean="0">
                <a:solidFill>
                  <a:srgbClr val="000090"/>
                </a:solidFill>
              </a:rPr>
              <a:t>, PDF studies especially with regard to the HL LHC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Detector</a:t>
            </a:r>
            <a:r>
              <a:rPr lang="en-US" dirty="0" smtClean="0">
                <a:solidFill>
                  <a:srgbClr val="000090"/>
                </a:solidFill>
              </a:rPr>
              <a:t>: Simulation and </a:t>
            </a:r>
            <a:r>
              <a:rPr lang="en-US" dirty="0" err="1" smtClean="0">
                <a:solidFill>
                  <a:srgbClr val="000090"/>
                </a:solidFill>
              </a:rPr>
              <a:t>optimised</a:t>
            </a:r>
            <a:r>
              <a:rPr lang="en-US" dirty="0" smtClean="0">
                <a:solidFill>
                  <a:srgbClr val="000090"/>
                </a:solidFill>
              </a:rPr>
              <a:t> design for H and forward physics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Accelerator</a:t>
            </a:r>
            <a:r>
              <a:rPr lang="en-US" dirty="0" smtClean="0">
                <a:solidFill>
                  <a:srgbClr val="000090"/>
                </a:solidFill>
              </a:rPr>
              <a:t>: Study of the prospects and consequences for high luminosity </a:t>
            </a:r>
            <a:r>
              <a:rPr lang="en-US" dirty="0" err="1" smtClean="0">
                <a:solidFill>
                  <a:srgbClr val="000090"/>
                </a:solidFill>
              </a:rPr>
              <a:t>ep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SCRF</a:t>
            </a:r>
            <a:r>
              <a:rPr lang="en-US" dirty="0" smtClean="0">
                <a:solidFill>
                  <a:srgbClr val="000090"/>
                </a:solidFill>
              </a:rPr>
              <a:t>: Development of two cavity-</a:t>
            </a:r>
            <a:r>
              <a:rPr lang="en-US" dirty="0" err="1" smtClean="0">
                <a:solidFill>
                  <a:srgbClr val="000090"/>
                </a:solidFill>
              </a:rPr>
              <a:t>cryo</a:t>
            </a:r>
            <a:r>
              <a:rPr lang="en-US" dirty="0" smtClean="0">
                <a:solidFill>
                  <a:srgbClr val="000090"/>
                </a:solidFill>
              </a:rPr>
              <a:t> modules with 802 MHz</a:t>
            </a:r>
          </a:p>
          <a:p>
            <a:r>
              <a:rPr lang="en-US" b="1" dirty="0" err="1" smtClean="0">
                <a:solidFill>
                  <a:srgbClr val="000090"/>
                </a:solidFill>
              </a:rPr>
              <a:t>Testfacility</a:t>
            </a:r>
            <a:r>
              <a:rPr lang="en-US" dirty="0" smtClean="0">
                <a:solidFill>
                  <a:srgbClr val="000090"/>
                </a:solidFill>
              </a:rPr>
              <a:t>: </a:t>
            </a:r>
            <a:r>
              <a:rPr lang="en-US" dirty="0">
                <a:solidFill>
                  <a:srgbClr val="000090"/>
                </a:solidFill>
              </a:rPr>
              <a:t>D</a:t>
            </a:r>
            <a:r>
              <a:rPr lang="en-US" dirty="0" smtClean="0">
                <a:solidFill>
                  <a:srgbClr val="000090"/>
                </a:solidFill>
              </a:rPr>
              <a:t>esign and collaboration (tentative by 14 and CDR by 15)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This is indeed a continuation and ‘A New Beginning’ </a:t>
            </a:r>
            <a:r>
              <a:rPr lang="en-US" dirty="0" err="1" smtClean="0">
                <a:solidFill>
                  <a:srgbClr val="000090"/>
                </a:solidFill>
              </a:rPr>
              <a:t>H.Schopper</a:t>
            </a:r>
            <a:r>
              <a:rPr lang="en-US" dirty="0" smtClean="0">
                <a:solidFill>
                  <a:srgbClr val="000090"/>
                </a:solidFill>
              </a:rPr>
              <a:t>, MK </a:t>
            </a:r>
            <a:r>
              <a:rPr lang="en-US" dirty="0" err="1" smtClean="0">
                <a:solidFill>
                  <a:srgbClr val="000090"/>
                </a:solidFill>
              </a:rPr>
              <a:t>Ccourier</a:t>
            </a:r>
            <a:r>
              <a:rPr lang="en-US" dirty="0" smtClean="0">
                <a:solidFill>
                  <a:srgbClr val="000090"/>
                </a:solidFill>
              </a:rPr>
              <a:t> 6/14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The ERL electron beam is a very economic option to </a:t>
            </a:r>
            <a:r>
              <a:rPr lang="en-US" dirty="0" err="1" smtClean="0">
                <a:solidFill>
                  <a:srgbClr val="000090"/>
                </a:solidFill>
              </a:rPr>
              <a:t>realise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ep</a:t>
            </a:r>
            <a:r>
              <a:rPr lang="en-US" dirty="0" smtClean="0">
                <a:solidFill>
                  <a:srgbClr val="000090"/>
                </a:solidFill>
              </a:rPr>
              <a:t> (and </a:t>
            </a:r>
            <a:r>
              <a:rPr lang="en-US" dirty="0" err="1" smtClean="0">
                <a:solidFill>
                  <a:srgbClr val="000090"/>
                </a:solidFill>
              </a:rPr>
              <a:t>eA</a:t>
            </a:r>
            <a:r>
              <a:rPr lang="en-US" dirty="0" smtClean="0">
                <a:solidFill>
                  <a:srgbClr val="000090"/>
                </a:solidFill>
              </a:rPr>
              <a:t>) with FCC</a:t>
            </a:r>
          </a:p>
          <a:p>
            <a:r>
              <a:rPr lang="en-US" sz="1400" dirty="0" smtClean="0">
                <a:solidFill>
                  <a:srgbClr val="000090"/>
                </a:solidFill>
              </a:rPr>
              <a:t>(see presentation tomorrow) </a:t>
            </a:r>
          </a:p>
        </p:txBody>
      </p:sp>
    </p:spTree>
    <p:extLst>
      <p:ext uri="{BB962C8B-B14F-4D97-AF65-F5344CB8AC3E}">
        <p14:creationId xmlns:p14="http://schemas.microsoft.com/office/powerpoint/2010/main" val="94803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611" y="426648"/>
            <a:ext cx="1181415" cy="728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7182" y="744930"/>
            <a:ext cx="2659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  <a:latin typeface="Baskerville"/>
                <a:cs typeface="Baskerville"/>
              </a:rPr>
              <a:t>http:/</a:t>
            </a:r>
            <a:r>
              <a:rPr lang="en-US" sz="2000" dirty="0" smtClean="0">
                <a:solidFill>
                  <a:srgbClr val="1F497D"/>
                </a:solidFill>
                <a:latin typeface="Baskerville"/>
                <a:cs typeface="Baskerville"/>
              </a:rPr>
              <a:t>/</a:t>
            </a:r>
            <a:r>
              <a:rPr lang="en-US" sz="2000" dirty="0" err="1" smtClean="0">
                <a:solidFill>
                  <a:srgbClr val="1F497D"/>
                </a:solidFill>
                <a:latin typeface="Baskerville"/>
                <a:cs typeface="Baskerville"/>
              </a:rPr>
              <a:t>lhec.web.cern.ch</a:t>
            </a:r>
            <a:endParaRPr lang="en-US" sz="2000" dirty="0">
              <a:solidFill>
                <a:srgbClr val="1F497D"/>
              </a:solidFill>
              <a:latin typeface="Baskerville"/>
              <a:cs typeface="Baskervill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8" y="1684786"/>
            <a:ext cx="8916940" cy="3907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826" y="5969751"/>
            <a:ext cx="3955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90"/>
                </a:solidFill>
              </a:rPr>
              <a:t>LHeC</a:t>
            </a:r>
            <a:r>
              <a:rPr lang="en-US" sz="1600" b="1" dirty="0" smtClean="0">
                <a:solidFill>
                  <a:srgbClr val="000090"/>
                </a:solidFill>
              </a:rPr>
              <a:t> </a:t>
            </a:r>
            <a:r>
              <a:rPr lang="en-US" sz="1600" b="1" dirty="0" smtClean="0">
                <a:solidFill>
                  <a:srgbClr val="000090"/>
                </a:solidFill>
              </a:rPr>
              <a:t>Study group and CDR </a:t>
            </a:r>
            <a:r>
              <a:rPr lang="en-US" sz="1600" b="1" dirty="0" smtClean="0">
                <a:solidFill>
                  <a:srgbClr val="000090"/>
                </a:solidFill>
              </a:rPr>
              <a:t>authors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(May 13)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6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281"/>
            <a:ext cx="7772400" cy="7137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backup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984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681"/>
            <a:ext cx="7772400" cy="87454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Time Schedule – 2 – Detector 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969" y="1467679"/>
            <a:ext cx="4222421" cy="286136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42" y="1467680"/>
            <a:ext cx="3846735" cy="2861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842" y="4671391"/>
            <a:ext cx="8330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Pre-mounting at the surface of a modular detector – independent of LHC</a:t>
            </a:r>
          </a:p>
          <a:p>
            <a:r>
              <a:rPr lang="en-US" dirty="0" smtClean="0"/>
              <a:t>Lowering (7), Installation (2), Connection (6), Field Map (1), Pipe (1) … min of 15 Month</a:t>
            </a:r>
          </a:p>
          <a:p>
            <a:r>
              <a:rPr lang="en-US" dirty="0"/>
              <a:t>w</a:t>
            </a:r>
            <a:r>
              <a:rPr lang="en-US" dirty="0" smtClean="0"/>
              <a:t>hich would be compliant with </a:t>
            </a:r>
            <a:r>
              <a:rPr lang="en-US" dirty="0" smtClean="0">
                <a:solidFill>
                  <a:srgbClr val="FF0000"/>
                </a:solidFill>
              </a:rPr>
              <a:t>LS3</a:t>
            </a:r>
            <a:r>
              <a:rPr lang="en-US" dirty="0" smtClean="0"/>
              <a:t> and may be with </a:t>
            </a:r>
            <a:r>
              <a:rPr lang="en-US" dirty="0" smtClean="0">
                <a:solidFill>
                  <a:srgbClr val="FF0000"/>
                </a:solidFill>
              </a:rPr>
              <a:t>LS4</a:t>
            </a:r>
            <a:r>
              <a:rPr lang="en-US" dirty="0" smtClean="0"/>
              <a:t> – depends on the LHC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891" y="1063080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A.Gaddi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 Chavannes 1/14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2" y="5857461"/>
            <a:ext cx="4549911" cy="7532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8880" y="5879547"/>
            <a:ext cx="4288083" cy="70201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065130" y="5594721"/>
            <a:ext cx="1292087" cy="262740"/>
          </a:xfrm>
          <a:prstGeom prst="straightConnector1">
            <a:avLst/>
          </a:prstGeom>
          <a:ln w="9525">
            <a:solidFill>
              <a:srgbClr val="FF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814955" y="5594721"/>
            <a:ext cx="717827" cy="245070"/>
          </a:xfrm>
          <a:prstGeom prst="straightConnector1">
            <a:avLst/>
          </a:prstGeom>
          <a:ln w="9525">
            <a:solidFill>
              <a:srgbClr val="FF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70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626" y="67753"/>
            <a:ext cx="7772400" cy="7137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NNLO - PDF Uncertainties </a:t>
            </a:r>
            <a:r>
              <a:rPr lang="en-US" sz="2800" dirty="0" err="1" smtClean="0"/>
              <a:t>vs</a:t>
            </a:r>
            <a:r>
              <a:rPr lang="en-US" sz="2800" dirty="0" smtClean="0"/>
              <a:t> Mass in </a:t>
            </a:r>
            <a:r>
              <a:rPr lang="en-US" sz="2800" dirty="0" err="1" smtClean="0"/>
              <a:t>Drell</a:t>
            </a:r>
            <a:r>
              <a:rPr lang="en-US" sz="2800" dirty="0" smtClean="0"/>
              <a:t>-Yan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25937"/>
            <a:ext cx="7426120" cy="5136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774" y="2484304"/>
            <a:ext cx="40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451" y="4840446"/>
            <a:ext cx="41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q</a:t>
            </a:r>
            <a:r>
              <a:rPr lang="en-US" dirty="0" err="1" smtClean="0"/>
              <a:t>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023" y="6522494"/>
            <a:ext cx="4506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Higgs Handbook 7/2013, arXiv:1307.1347 </a:t>
            </a:r>
            <a:r>
              <a:rPr lang="en-US" sz="1200" dirty="0" err="1" smtClean="0"/>
              <a:t>S.Forte</a:t>
            </a:r>
            <a:r>
              <a:rPr lang="en-US" sz="1200" dirty="0" smtClean="0"/>
              <a:t>, </a:t>
            </a:r>
            <a:r>
              <a:rPr lang="en-US" sz="1200" dirty="0" err="1" smtClean="0"/>
              <a:t>J.Huston</a:t>
            </a:r>
            <a:r>
              <a:rPr lang="en-US" sz="1200" dirty="0" smtClean="0"/>
              <a:t>, </a:t>
            </a:r>
            <a:r>
              <a:rPr lang="en-US" sz="1200" dirty="0" err="1" smtClean="0"/>
              <a:t>R.Thorne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041526" y="2540001"/>
            <a:ext cx="173175" cy="50172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94279" y="2554942"/>
            <a:ext cx="173175" cy="50172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26346" y="696842"/>
            <a:ext cx="68202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The mass of the visible universe is provided by the gluon </a:t>
            </a:r>
            <a:r>
              <a:rPr lang="en-US" sz="1600" dirty="0" err="1" smtClean="0">
                <a:solidFill>
                  <a:srgbClr val="FF0000"/>
                </a:solidFill>
              </a:rPr>
              <a:t>selfinteraction</a:t>
            </a:r>
            <a:r>
              <a:rPr lang="en-US" sz="1600" dirty="0" smtClean="0">
                <a:solidFill>
                  <a:srgbClr val="FF0000"/>
                </a:solidFill>
              </a:rPr>
              <a:t> and the</a:t>
            </a:r>
          </a:p>
          <a:p>
            <a:r>
              <a:rPr lang="en-US" sz="1600" dirty="0" err="1" smtClean="0">
                <a:solidFill>
                  <a:srgbClr val="FF0000"/>
                </a:solidFill>
              </a:rPr>
              <a:t>gg</a:t>
            </a:r>
            <a:r>
              <a:rPr lang="en-US" sz="1600" dirty="0" smtClean="0">
                <a:solidFill>
                  <a:srgbClr val="FF0000"/>
                </a:solidFill>
              </a:rPr>
              <a:t> interaction dominates the production of the Higgs boson in </a:t>
            </a:r>
            <a:r>
              <a:rPr lang="en-US" sz="1600" dirty="0" err="1" smtClean="0">
                <a:solidFill>
                  <a:srgbClr val="FF0000"/>
                </a:solidFill>
              </a:rPr>
              <a:t>pp</a:t>
            </a:r>
            <a:r>
              <a:rPr lang="en-US" sz="1600" dirty="0" smtClean="0">
                <a:solidFill>
                  <a:srgbClr val="FF0000"/>
                </a:solidFill>
              </a:rPr>
              <a:t> interactions.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3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281"/>
            <a:ext cx="7772400" cy="7137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B42AB7"/>
                </a:solidFill>
              </a:rPr>
              <a:t>Determination of the Gluon Density at Large x</a:t>
            </a:r>
            <a:endParaRPr lang="en-US" sz="2800" dirty="0">
              <a:solidFill>
                <a:srgbClr val="B42AB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53" y="900574"/>
            <a:ext cx="3434030" cy="2890833"/>
          </a:xfrm>
          <a:prstGeom prst="rect">
            <a:avLst/>
          </a:prstGeom>
        </p:spPr>
      </p:pic>
      <p:pic>
        <p:nvPicPr>
          <p:cNvPr id="5" name="Picture 4" descr="kle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3" y="3880846"/>
            <a:ext cx="3702314" cy="2762253"/>
          </a:xfrm>
          <a:prstGeom prst="rect">
            <a:avLst/>
          </a:prstGeom>
        </p:spPr>
      </p:pic>
      <p:pic>
        <p:nvPicPr>
          <p:cNvPr id="7" name="Picture 6" descr="q2_1.9_pdf_g_ratio copy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12" y="2039764"/>
            <a:ext cx="4010401" cy="39325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51063" y="6099980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MK, </a:t>
            </a:r>
            <a:r>
              <a:rPr lang="en-US" sz="1200" dirty="0" err="1" smtClean="0"/>
              <a:t>V.Radescu</a:t>
            </a:r>
            <a:r>
              <a:rPr lang="en-US" sz="1200" dirty="0" smtClean="0"/>
              <a:t>, </a:t>
            </a:r>
            <a:r>
              <a:rPr lang="en-US" sz="1200" dirty="0" err="1" smtClean="0"/>
              <a:t>LHeC</a:t>
            </a:r>
            <a:r>
              <a:rPr lang="en-US" sz="1200" dirty="0" smtClean="0"/>
              <a:t> Note 2013-002 and</a:t>
            </a:r>
          </a:p>
          <a:p>
            <a:r>
              <a:rPr lang="en-US" sz="1200" dirty="0" smtClean="0"/>
              <a:t>Workshop on </a:t>
            </a:r>
            <a:r>
              <a:rPr lang="en-US" sz="1200" dirty="0" err="1" smtClean="0"/>
              <a:t>LHeC</a:t>
            </a:r>
            <a:r>
              <a:rPr lang="en-US" sz="1200" dirty="0" smtClean="0"/>
              <a:t>, Chavannes, January 14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524612" y="1115230"/>
            <a:ext cx="3754566" cy="923330"/>
          </a:xfrm>
          <a:prstGeom prst="rect">
            <a:avLst/>
          </a:prstGeom>
          <a:noFill/>
          <a:ln>
            <a:solidFill>
              <a:srgbClr val="B42AB7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High(</a:t>
            </a:r>
            <a:r>
              <a:rPr lang="en-US" dirty="0" err="1" smtClean="0"/>
              <a:t>er</a:t>
            </a:r>
            <a:r>
              <a:rPr lang="en-US" dirty="0" smtClean="0"/>
              <a:t>) precision at x ~ 0.01 for Higgs</a:t>
            </a:r>
          </a:p>
          <a:p>
            <a:r>
              <a:rPr lang="en-US" dirty="0"/>
              <a:t>a</a:t>
            </a:r>
            <a:r>
              <a:rPr lang="en-US" dirty="0" smtClean="0"/>
              <a:t>nd independent accurate PDF input </a:t>
            </a:r>
          </a:p>
          <a:p>
            <a:r>
              <a:rPr lang="en-US" dirty="0" smtClean="0"/>
              <a:t>at x &gt; 0.4 for searches at HL-LHC</a:t>
            </a:r>
          </a:p>
        </p:txBody>
      </p:sp>
    </p:spTree>
    <p:extLst>
      <p:ext uri="{BB962C8B-B14F-4D97-AF65-F5344CB8AC3E}">
        <p14:creationId xmlns:p14="http://schemas.microsoft.com/office/powerpoint/2010/main" val="367019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7413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Baskerville"/>
              </a:rPr>
              <a:t>Strong Coupling Constant</a:t>
            </a:r>
            <a:endParaRPr lang="en-US" sz="3200" dirty="0">
              <a:cs typeface="Baskervil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89170"/>
            <a:ext cx="2882900" cy="2073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4289170"/>
            <a:ext cx="1614837" cy="2073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4600" y="982076"/>
            <a:ext cx="3968751" cy="574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4981" y="1199971"/>
            <a:ext cx="39994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  <a:latin typeface="+mj-lt"/>
                <a:cs typeface="Baskerville"/>
                <a:sym typeface="Symbol" charset="2"/>
              </a:rPr>
              <a:t></a:t>
            </a:r>
            <a:r>
              <a:rPr lang="en-US" sz="1600" b="1" baseline="-25000" dirty="0" err="1">
                <a:solidFill>
                  <a:srgbClr val="FF0000"/>
                </a:solidFill>
                <a:latin typeface="+mj-lt"/>
                <a:cs typeface="Baskerville"/>
                <a:sym typeface="Symbol" charset="2"/>
              </a:rPr>
              <a:t>s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Baskerville"/>
                <a:sym typeface="Symbol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Baskerville"/>
              </a:rPr>
              <a:t>least known of coupling constants</a:t>
            </a:r>
            <a:r>
              <a:rPr lang="en-US" sz="1400" b="1" dirty="0">
                <a:latin typeface="+mj-lt"/>
                <a:cs typeface="Baskerville"/>
              </a:rPr>
              <a:t> </a:t>
            </a:r>
          </a:p>
          <a:p>
            <a:r>
              <a:rPr lang="en-US" sz="1400" dirty="0">
                <a:latin typeface="+mj-lt"/>
                <a:cs typeface="Baskerville"/>
              </a:rPr>
              <a:t>Grand Unification predictions suffer from </a:t>
            </a:r>
            <a:r>
              <a:rPr lang="en-US" sz="1400" dirty="0" err="1">
                <a:latin typeface="+mj-lt"/>
                <a:cs typeface="Baskerville"/>
                <a:sym typeface="Symbol" charset="2"/>
              </a:rPr>
              <a:t></a:t>
            </a:r>
            <a:r>
              <a:rPr lang="en-US" sz="1400" baseline="-25000" dirty="0" err="1">
                <a:latin typeface="+mj-lt"/>
                <a:cs typeface="Baskerville"/>
                <a:sym typeface="Symbol" charset="2"/>
              </a:rPr>
              <a:t>s</a:t>
            </a:r>
            <a:r>
              <a:rPr lang="en-US" sz="1400" dirty="0">
                <a:latin typeface="+mj-lt"/>
                <a:cs typeface="Baskerville"/>
              </a:rPr>
              <a:t> </a:t>
            </a:r>
          </a:p>
          <a:p>
            <a:endParaRPr lang="en-US" sz="1600" b="1" dirty="0">
              <a:latin typeface="+mj-lt"/>
              <a:cs typeface="Baskerville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+mj-lt"/>
                <a:cs typeface="Baskerville"/>
              </a:rPr>
              <a:t>DIS tends to be lower than world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cs typeface="Baskerville"/>
              </a:rPr>
              <a:t>average (?)</a:t>
            </a:r>
          </a:p>
          <a:p>
            <a:endParaRPr lang="en-US" sz="1400" b="1" dirty="0">
              <a:latin typeface="+mj-lt"/>
              <a:cs typeface="Baskerville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+mj-lt"/>
                <a:cs typeface="Baskerville"/>
              </a:rPr>
              <a:t>LHeC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Baskerville"/>
              </a:rPr>
              <a:t>: per mille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cs typeface="Baskerville"/>
              </a:rPr>
              <a:t> - independent </a:t>
            </a:r>
            <a:r>
              <a:rPr lang="en-US" sz="1600" b="1" dirty="0">
                <a:solidFill>
                  <a:srgbClr val="FF0000"/>
                </a:solidFill>
                <a:latin typeface="+mj-lt"/>
                <a:cs typeface="Baskerville"/>
              </a:rPr>
              <a:t>of BCDMS.</a:t>
            </a:r>
          </a:p>
          <a:p>
            <a:endParaRPr lang="en-US" sz="1400" b="1" dirty="0" smtClean="0">
              <a:latin typeface="+mj-lt"/>
              <a:cs typeface="Baskerville"/>
            </a:endParaRPr>
          </a:p>
          <a:p>
            <a:r>
              <a:rPr lang="en-US" sz="1400" b="1" dirty="0" smtClean="0">
                <a:latin typeface="+mj-lt"/>
                <a:cs typeface="Baskerville"/>
              </a:rPr>
              <a:t>Challenge </a:t>
            </a:r>
            <a:r>
              <a:rPr lang="en-US" sz="1400" b="1" dirty="0">
                <a:latin typeface="+mj-lt"/>
                <a:cs typeface="Baskerville"/>
              </a:rPr>
              <a:t>to experiment and to </a:t>
            </a:r>
            <a:r>
              <a:rPr lang="en-US" sz="1400" b="1" dirty="0" err="1">
                <a:latin typeface="+mj-lt"/>
                <a:cs typeface="Baskerville"/>
              </a:rPr>
              <a:t>h.o</a:t>
            </a:r>
            <a:r>
              <a:rPr lang="en-US" sz="1400" b="1" dirty="0">
                <a:latin typeface="+mj-lt"/>
                <a:cs typeface="Baskerville"/>
              </a:rPr>
              <a:t>. </a:t>
            </a:r>
            <a:r>
              <a:rPr lang="en-US" sz="1400" b="1" dirty="0" smtClean="0">
                <a:latin typeface="+mj-lt"/>
                <a:cs typeface="Baskerville"/>
              </a:rPr>
              <a:t>QCD </a:t>
            </a:r>
            <a:r>
              <a:rPr lang="en-US" sz="1400" b="1" dirty="0" err="1" smtClean="0">
                <a:latin typeface="+mj-lt"/>
                <a:cs typeface="Baskerville"/>
                <a:sym typeface="Wingdings"/>
              </a:rPr>
              <a:t></a:t>
            </a:r>
            <a:endParaRPr lang="en-US" sz="1400" b="1" dirty="0" smtClean="0">
              <a:latin typeface="+mj-lt"/>
              <a:cs typeface="Baskerville"/>
              <a:sym typeface="Wingdings"/>
            </a:endParaRPr>
          </a:p>
          <a:p>
            <a:r>
              <a:rPr lang="en-US" sz="1400" b="1" dirty="0" smtClean="0">
                <a:latin typeface="+mj-lt"/>
                <a:cs typeface="Baskerville"/>
                <a:sym typeface="Wingdings"/>
              </a:rPr>
              <a:t>A genuine DIS research </a:t>
            </a:r>
            <a:r>
              <a:rPr lang="en-US" sz="1400" b="1" dirty="0" err="1" smtClean="0">
                <a:latin typeface="+mj-lt"/>
                <a:cs typeface="Baskerville"/>
                <a:sym typeface="Wingdings"/>
              </a:rPr>
              <a:t>programme</a:t>
            </a:r>
            <a:r>
              <a:rPr lang="en-US" sz="1400" b="1" dirty="0" smtClean="0">
                <a:latin typeface="+mj-lt"/>
                <a:cs typeface="Baskerville"/>
                <a:sym typeface="Wingdings"/>
              </a:rPr>
              <a:t> rather than </a:t>
            </a:r>
          </a:p>
          <a:p>
            <a:r>
              <a:rPr lang="en-US" sz="1400" b="1" dirty="0">
                <a:latin typeface="+mj-lt"/>
                <a:cs typeface="Baskerville"/>
                <a:sym typeface="Wingdings"/>
              </a:rPr>
              <a:t>o</a:t>
            </a:r>
            <a:r>
              <a:rPr lang="en-US" sz="1400" b="1" dirty="0" smtClean="0">
                <a:latin typeface="+mj-lt"/>
                <a:cs typeface="Baskerville"/>
                <a:sym typeface="Wingdings"/>
              </a:rPr>
              <a:t>ne outstanding measurement only.</a:t>
            </a:r>
            <a:endParaRPr lang="en-US" b="1" dirty="0">
              <a:latin typeface="+mj-lt"/>
              <a:cs typeface="Baskerville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832350" y="1165225"/>
            <a:ext cx="44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1/</a:t>
            </a:r>
            <a:r>
              <a:rPr lang="en-US" sz="1400" dirty="0">
                <a:sym typeface="Symbol" charset="2"/>
              </a:rPr>
              <a:t></a:t>
            </a:r>
            <a:endParaRPr lang="en-US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540625" y="1466850"/>
            <a:ext cx="995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0000FF"/>
                </a:solidFill>
              </a:rPr>
              <a:t>fine structure</a:t>
            </a:r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889625" y="1922462"/>
            <a:ext cx="495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 dirty="0">
                <a:solidFill>
                  <a:srgbClr val="00FF00"/>
                </a:solidFill>
              </a:rPr>
              <a:t>weak</a:t>
            </a:r>
            <a:endParaRPr lang="en-US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26112" y="3024981"/>
            <a:ext cx="658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strong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4981" y="6362700"/>
            <a:ext cx="4435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Baskerville"/>
              </a:rPr>
              <a:t>Two independent QCD analyses using </a:t>
            </a:r>
            <a:r>
              <a:rPr lang="en-US" sz="1400" dirty="0" err="1" smtClean="0">
                <a:cs typeface="Baskerville"/>
              </a:rPr>
              <a:t>LHeC+HERA</a:t>
            </a:r>
            <a:r>
              <a:rPr lang="en-US" sz="1400" dirty="0" smtClean="0">
                <a:cs typeface="Baskerville"/>
              </a:rPr>
              <a:t>/BCDMS</a:t>
            </a:r>
            <a:endParaRPr lang="en-US" sz="1400" dirty="0">
              <a:cs typeface="Baskerville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9611" y="5180078"/>
            <a:ext cx="5067722" cy="12452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44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281"/>
            <a:ext cx="7772400" cy="71373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Determination of the Gluon Density at Small x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063" y="6099980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MK, </a:t>
            </a:r>
            <a:r>
              <a:rPr lang="en-US" sz="1200" dirty="0" err="1" smtClean="0"/>
              <a:t>V.Radescu</a:t>
            </a:r>
            <a:r>
              <a:rPr lang="en-US" sz="1200" dirty="0" smtClean="0"/>
              <a:t>, </a:t>
            </a:r>
            <a:r>
              <a:rPr lang="en-US" sz="1200" dirty="0" err="1" smtClean="0"/>
              <a:t>LHeC</a:t>
            </a:r>
            <a:r>
              <a:rPr lang="en-US" sz="1200" dirty="0" smtClean="0"/>
              <a:t> Note 2013-002 and</a:t>
            </a:r>
          </a:p>
          <a:p>
            <a:r>
              <a:rPr lang="en-US" sz="1200" dirty="0" smtClean="0"/>
              <a:t>Workshop on </a:t>
            </a:r>
            <a:r>
              <a:rPr lang="en-US" sz="1200" dirty="0" err="1" smtClean="0"/>
              <a:t>LHeC</a:t>
            </a:r>
            <a:r>
              <a:rPr lang="en-US" sz="1200" dirty="0" smtClean="0"/>
              <a:t>, Chavannes, January 14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435182" y="1532794"/>
            <a:ext cx="4496431" cy="4247317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Small x is related to large x in DY production</a:t>
            </a:r>
          </a:p>
          <a:p>
            <a:endParaRPr lang="en-US" dirty="0" smtClean="0"/>
          </a:p>
          <a:p>
            <a:r>
              <a:rPr lang="en-US" dirty="0" smtClean="0"/>
              <a:t>x = M/√s </a:t>
            </a:r>
            <a:r>
              <a:rPr lang="en-US" dirty="0" err="1" smtClean="0"/>
              <a:t>exp</a:t>
            </a:r>
            <a:r>
              <a:rPr lang="en-US" dirty="0" smtClean="0"/>
              <a:t>(±y) = 0.009 … 0.015 (8 … 13 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HERA constraints end at x ~ 10</a:t>
            </a:r>
            <a:r>
              <a:rPr lang="en-US" baseline="30000" dirty="0" smtClean="0"/>
              <a:t>-3 </a:t>
            </a:r>
            <a:r>
              <a:rPr lang="en-US" dirty="0" smtClean="0"/>
              <a:t>in DIS region</a:t>
            </a:r>
          </a:p>
          <a:p>
            <a:endParaRPr lang="en-US" dirty="0"/>
          </a:p>
          <a:p>
            <a:r>
              <a:rPr lang="en-US" dirty="0" smtClean="0"/>
              <a:t>DGLAP may break at small x and the </a:t>
            </a:r>
          </a:p>
          <a:p>
            <a:r>
              <a:rPr lang="en-US" dirty="0"/>
              <a:t>c</a:t>
            </a:r>
            <a:r>
              <a:rPr lang="en-US" dirty="0" smtClean="0"/>
              <a:t>onventional gluon determinations, linking</a:t>
            </a:r>
          </a:p>
          <a:p>
            <a:r>
              <a:rPr lang="en-US" dirty="0"/>
              <a:t>a</a:t>
            </a:r>
            <a:r>
              <a:rPr lang="en-US" dirty="0" smtClean="0"/>
              <a:t>lso low and large x, will then be inadequate.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err="1" smtClean="0"/>
              <a:t>LHeC</a:t>
            </a:r>
            <a:r>
              <a:rPr lang="en-US" dirty="0" smtClean="0"/>
              <a:t> is the only configuration where this</a:t>
            </a:r>
          </a:p>
          <a:p>
            <a:r>
              <a:rPr lang="en-US" dirty="0"/>
              <a:t>c</a:t>
            </a:r>
            <a:r>
              <a:rPr lang="en-US" dirty="0" smtClean="0"/>
              <a:t>an be tested with enough confidence.</a:t>
            </a:r>
          </a:p>
          <a:p>
            <a:endParaRPr lang="en-US" dirty="0"/>
          </a:p>
          <a:p>
            <a:r>
              <a:rPr lang="en-US" dirty="0" smtClean="0"/>
              <a:t>Measure dF</a:t>
            </a:r>
            <a:r>
              <a:rPr lang="en-US" baseline="-25000" dirty="0" smtClean="0"/>
              <a:t>2</a:t>
            </a:r>
            <a:r>
              <a:rPr lang="en-US" dirty="0" smtClean="0"/>
              <a:t>/dlnQ</a:t>
            </a:r>
            <a:r>
              <a:rPr lang="en-US" baseline="30000" dirty="0" smtClean="0"/>
              <a:t>2</a:t>
            </a:r>
            <a:r>
              <a:rPr lang="en-US" dirty="0" smtClean="0"/>
              <a:t> and F</a:t>
            </a:r>
            <a:r>
              <a:rPr lang="en-US" baseline="-25000" dirty="0" smtClean="0"/>
              <a:t>L</a:t>
            </a:r>
            <a:r>
              <a:rPr lang="en-US" dirty="0" smtClean="0"/>
              <a:t> precisely!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24" y="1064729"/>
            <a:ext cx="3790571" cy="2942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23" y="4133424"/>
            <a:ext cx="3790571" cy="242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9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4083"/>
            <a:ext cx="8229600" cy="787565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Possible QCD Developments and Discoveries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272059" y="873588"/>
            <a:ext cx="2584850" cy="4801315"/>
          </a:xfrm>
          <a:prstGeom prst="rect">
            <a:avLst/>
          </a:prstGeom>
          <a:solidFill>
            <a:schemeClr val="tx1">
              <a:lumMod val="65000"/>
              <a:alpha val="1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AdS</a:t>
            </a:r>
            <a:r>
              <a:rPr lang="en-US" dirty="0" smtClean="0"/>
              <a:t>/CFT</a:t>
            </a:r>
          </a:p>
          <a:p>
            <a:endParaRPr lang="en-US" dirty="0"/>
          </a:p>
          <a:p>
            <a:r>
              <a:rPr lang="en-US" dirty="0" err="1" smtClean="0"/>
              <a:t>Instantons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Odderons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Non </a:t>
            </a:r>
            <a:r>
              <a:rPr lang="en-US" dirty="0" err="1" smtClean="0"/>
              <a:t>pQCD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QGP</a:t>
            </a:r>
          </a:p>
          <a:p>
            <a:endParaRPr lang="en-US" dirty="0"/>
          </a:p>
          <a:p>
            <a:r>
              <a:rPr lang="en-US" dirty="0" err="1" smtClean="0"/>
              <a:t>N</a:t>
            </a:r>
            <a:r>
              <a:rPr lang="en-US" baseline="30000" dirty="0" err="1" smtClean="0"/>
              <a:t>k</a:t>
            </a:r>
            <a:r>
              <a:rPr lang="en-US" dirty="0" err="1" smtClean="0"/>
              <a:t>LO</a:t>
            </a:r>
            <a:endParaRPr lang="en-US" dirty="0" smtClean="0"/>
          </a:p>
          <a:p>
            <a:endParaRPr lang="en-US" dirty="0"/>
          </a:p>
          <a:p>
            <a:r>
              <a:rPr lang="en-US" dirty="0" err="1"/>
              <a:t>R</a:t>
            </a:r>
            <a:r>
              <a:rPr lang="en-US" dirty="0" err="1" smtClean="0"/>
              <a:t>esummation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Saturation and BFKL</a:t>
            </a:r>
          </a:p>
          <a:p>
            <a:endParaRPr lang="en-US" dirty="0"/>
          </a:p>
          <a:p>
            <a:r>
              <a:rPr lang="en-US" dirty="0" smtClean="0"/>
              <a:t>Non-conventional PDFs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8840" y="5836322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QCD is the richest part of the Standard Model Gauge Field Theory and</a:t>
            </a:r>
          </a:p>
          <a:p>
            <a:r>
              <a:rPr lang="en-US" dirty="0" smtClean="0"/>
              <a:t>will (have to) be developed much further, on its own and as background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45947" y="1329142"/>
            <a:ext cx="3444948" cy="3416320"/>
          </a:xfrm>
          <a:prstGeom prst="rect">
            <a:avLst/>
          </a:prstGeom>
          <a:solidFill>
            <a:srgbClr val="E3958E">
              <a:alpha val="3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Breaking of </a:t>
            </a:r>
            <a:r>
              <a:rPr lang="en-US" dirty="0" err="1" smtClean="0"/>
              <a:t>Factorisation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Free Quarks</a:t>
            </a:r>
          </a:p>
          <a:p>
            <a:endParaRPr lang="en-US" dirty="0"/>
          </a:p>
          <a:p>
            <a:r>
              <a:rPr lang="en-US" dirty="0" smtClean="0"/>
              <a:t>Unconfined Color</a:t>
            </a:r>
          </a:p>
          <a:p>
            <a:endParaRPr lang="en-US" dirty="0"/>
          </a:p>
          <a:p>
            <a:r>
              <a:rPr lang="en-US" dirty="0" smtClean="0"/>
              <a:t>New kind of </a:t>
            </a:r>
            <a:r>
              <a:rPr lang="en-US" dirty="0" err="1" smtClean="0"/>
              <a:t>coloured</a:t>
            </a:r>
            <a:r>
              <a:rPr lang="en-US" dirty="0" smtClean="0"/>
              <a:t> matter</a:t>
            </a:r>
          </a:p>
          <a:p>
            <a:endParaRPr lang="en-US" dirty="0"/>
          </a:p>
          <a:p>
            <a:r>
              <a:rPr lang="en-US" dirty="0" smtClean="0"/>
              <a:t>Quark substructure</a:t>
            </a:r>
          </a:p>
          <a:p>
            <a:endParaRPr lang="en-US" dirty="0"/>
          </a:p>
          <a:p>
            <a:r>
              <a:rPr lang="en-US" dirty="0" smtClean="0"/>
              <a:t>New symmetry embedding QCD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45947" y="4779732"/>
            <a:ext cx="3419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3958E"/>
                </a:solidFill>
              </a:rPr>
              <a:t>QCD may break .. (</a:t>
            </a:r>
            <a:r>
              <a:rPr lang="en-US" dirty="0" err="1" smtClean="0">
                <a:solidFill>
                  <a:srgbClr val="E3958E"/>
                </a:solidFill>
              </a:rPr>
              <a:t>Quigg</a:t>
            </a:r>
            <a:r>
              <a:rPr lang="en-US" dirty="0" smtClean="0">
                <a:solidFill>
                  <a:srgbClr val="E3958E"/>
                </a:solidFill>
              </a:rPr>
              <a:t> DIS13)</a:t>
            </a:r>
            <a:endParaRPr lang="en-US" dirty="0">
              <a:solidFill>
                <a:srgbClr val="E395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1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d_schem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19" y="1276864"/>
            <a:ext cx="6777054" cy="4339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465" y="5860368"/>
            <a:ext cx="8303838" cy="923330"/>
          </a:xfrm>
          <a:prstGeom prst="rect">
            <a:avLst/>
          </a:prstGeom>
          <a:noFill/>
          <a:ln>
            <a:solidFill>
              <a:srgbClr val="C79348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60 </a:t>
            </a:r>
            <a:r>
              <a:rPr lang="en-US" dirty="0" err="1" smtClean="0"/>
              <a:t>GeV</a:t>
            </a:r>
            <a:r>
              <a:rPr lang="en-US" dirty="0" smtClean="0"/>
              <a:t> electron beam energy, L= 10</a:t>
            </a:r>
            <a:r>
              <a:rPr lang="en-US" baseline="30000" dirty="0" smtClean="0"/>
              <a:t>33 </a:t>
            </a:r>
            <a:r>
              <a:rPr lang="en-US" dirty="0" smtClean="0"/>
              <a:t>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, √s=1.3 </a:t>
            </a:r>
            <a:r>
              <a:rPr lang="en-US" dirty="0" err="1" smtClean="0"/>
              <a:t>TeV</a:t>
            </a:r>
            <a:r>
              <a:rPr lang="en-US" dirty="0" smtClean="0"/>
              <a:t>: Q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max</a:t>
            </a:r>
            <a:r>
              <a:rPr lang="en-US" dirty="0" smtClean="0"/>
              <a:t>= 10</a:t>
            </a:r>
            <a:r>
              <a:rPr lang="en-US" baseline="30000" dirty="0" smtClean="0"/>
              <a:t>6</a:t>
            </a:r>
            <a:r>
              <a:rPr lang="en-US" dirty="0" smtClean="0"/>
              <a:t> GeV</a:t>
            </a:r>
            <a:r>
              <a:rPr lang="en-US" baseline="30000" dirty="0" smtClean="0"/>
              <a:t>2</a:t>
            </a:r>
            <a:r>
              <a:rPr lang="en-US" dirty="0" smtClean="0"/>
              <a:t>, 10</a:t>
            </a:r>
            <a:r>
              <a:rPr lang="en-US" baseline="30000" dirty="0" smtClean="0"/>
              <a:t>-6</a:t>
            </a:r>
            <a:r>
              <a:rPr lang="en-US" dirty="0" smtClean="0"/>
              <a:t> &lt; x&lt; 1</a:t>
            </a:r>
          </a:p>
          <a:p>
            <a:r>
              <a:rPr lang="en-US" dirty="0" smtClean="0"/>
              <a:t>Recirculating </a:t>
            </a:r>
            <a:r>
              <a:rPr lang="en-US" dirty="0" err="1" smtClean="0"/>
              <a:t>linac</a:t>
            </a:r>
            <a:r>
              <a:rPr lang="en-US" dirty="0" smtClean="0"/>
              <a:t> (2 </a:t>
            </a:r>
            <a:r>
              <a:rPr lang="en-US" sz="1400" dirty="0" smtClean="0"/>
              <a:t>*</a:t>
            </a:r>
            <a:r>
              <a:rPr lang="en-US" dirty="0" smtClean="0"/>
              <a:t> 1km, 2*60 cavity </a:t>
            </a:r>
            <a:r>
              <a:rPr lang="en-US" dirty="0" err="1" smtClean="0"/>
              <a:t>cryo</a:t>
            </a:r>
            <a:r>
              <a:rPr lang="en-US" dirty="0" smtClean="0"/>
              <a:t> modules, 3 passes, energy recovery)</a:t>
            </a:r>
          </a:p>
          <a:p>
            <a:r>
              <a:rPr lang="en-US" dirty="0" smtClean="0"/>
              <a:t>Ring-ring as fall back.  “SAPHIRE” 4 pass 80 </a:t>
            </a:r>
            <a:r>
              <a:rPr lang="en-US" dirty="0" err="1" smtClean="0"/>
              <a:t>GeV</a:t>
            </a:r>
            <a:r>
              <a:rPr lang="en-US" dirty="0" smtClean="0"/>
              <a:t> option to do mainly:  </a:t>
            </a:r>
            <a:r>
              <a:rPr lang="en-US" dirty="0" err="1" smtClean="0"/>
              <a:t>γγ</a:t>
            </a:r>
            <a:r>
              <a:rPr lang="en-US" sz="14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H. CDR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1194" y="447212"/>
            <a:ext cx="814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CDR Footprint of the </a:t>
            </a:r>
            <a:r>
              <a:rPr lang="en-US" b="1" dirty="0" err="1" smtClean="0"/>
              <a:t>LHeC</a:t>
            </a:r>
            <a:r>
              <a:rPr lang="en-US" b="1" dirty="0" smtClean="0"/>
              <a:t> ERL Electron Beam</a:t>
            </a:r>
            <a:r>
              <a:rPr lang="en-US" b="1" dirty="0" smtClean="0">
                <a:solidFill>
                  <a:srgbClr val="008000"/>
                </a:solidFill>
              </a:rPr>
              <a:t> for synchronous </a:t>
            </a:r>
            <a:r>
              <a:rPr lang="en-US" b="1" dirty="0" err="1" smtClean="0">
                <a:solidFill>
                  <a:srgbClr val="008000"/>
                </a:solidFill>
              </a:rPr>
              <a:t>ep</a:t>
            </a:r>
            <a:r>
              <a:rPr lang="en-US" b="1" dirty="0" smtClean="0">
                <a:solidFill>
                  <a:srgbClr val="008000"/>
                </a:solidFill>
              </a:rPr>
              <a:t> and </a:t>
            </a:r>
            <a:r>
              <a:rPr lang="en-US" b="1" dirty="0" err="1" smtClean="0">
                <a:solidFill>
                  <a:srgbClr val="008000"/>
                </a:solidFill>
              </a:rPr>
              <a:t>pp</a:t>
            </a:r>
            <a:r>
              <a:rPr lang="en-US" b="1" dirty="0" smtClean="0">
                <a:solidFill>
                  <a:srgbClr val="008000"/>
                </a:solidFill>
              </a:rPr>
              <a:t> OP @ LHC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0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logo-example-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914400"/>
            <a:ext cx="3124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9" descr="Logo_Big-BN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919660"/>
            <a:ext cx="2438400" cy="89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0" descr="Liverpool_UN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8923" y="4953000"/>
            <a:ext cx="1864177" cy="49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1" descr="CI_logo_larg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1676400"/>
            <a:ext cx="198120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2" descr="cernlo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066800"/>
            <a:ext cx="132601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4" descr="logo-AU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19400"/>
            <a:ext cx="47625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5" descr="uludag_universitesi1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2667000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2743200"/>
            <a:ext cx="10287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73" descr="ankara-logo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2743200"/>
            <a:ext cx="1028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24" descr="EPFL-logo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28800" y="4953000"/>
            <a:ext cx="1450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28" descr="sera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95600" y="4038600"/>
            <a:ext cx="41830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29" descr="tobbetu-logo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066088" y="2743200"/>
            <a:ext cx="1019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0" name="TextBox 30"/>
          <p:cNvSpPr txBox="1">
            <a:spLocks noChangeArrowheads="1"/>
          </p:cNvSpPr>
          <p:nvPr/>
        </p:nvSpPr>
        <p:spPr bwMode="auto">
          <a:xfrm>
            <a:off x="7939088" y="3362325"/>
            <a:ext cx="1204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TOBB ETU</a:t>
            </a:r>
          </a:p>
        </p:txBody>
      </p:sp>
      <p:pic>
        <p:nvPicPr>
          <p:cNvPr id="29711" name="Picture 67" descr="desylogo100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828800" y="3886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13" descr="800px-Ntnu-logo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57600" y="914400"/>
            <a:ext cx="2438400" cy="874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9714" name="Picture 3" descr="clic-logo-myfavorite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62800" y="838200"/>
            <a:ext cx="14620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5" descr="logo-c.gif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8600" y="5374481"/>
            <a:ext cx="1183755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30" descr="JLab_logo_text_white1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521075" y="1752600"/>
            <a:ext cx="37941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8" name="Picture 31" descr="weblogo5-legnaro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28600" y="4114800"/>
            <a:ext cx="14478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32" descr="logo08-legnaro.gif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5105400"/>
            <a:ext cx="1828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0" name="TextBox 33"/>
          <p:cNvSpPr txBox="1">
            <a:spLocks noChangeArrowheads="1"/>
          </p:cNvSpPr>
          <p:nvPr/>
        </p:nvSpPr>
        <p:spPr bwMode="auto">
          <a:xfrm>
            <a:off x="228600" y="6199850"/>
            <a:ext cx="6715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KEK</a:t>
            </a:r>
          </a:p>
        </p:txBody>
      </p:sp>
      <p:sp>
        <p:nvSpPr>
          <p:cNvPr id="29721" name="TextBox 4"/>
          <p:cNvSpPr txBox="1">
            <a:spLocks noChangeArrowheads="1"/>
          </p:cNvSpPr>
          <p:nvPr/>
        </p:nvSpPr>
        <p:spPr bwMode="auto">
          <a:xfrm flipH="1"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solidFill>
                  <a:srgbClr val="1F497D"/>
                </a:solidFill>
                <a:latin typeface="+mj-lt"/>
                <a:ea typeface="Arial" charset="0"/>
                <a:cs typeface="Arial" charset="0"/>
              </a:rPr>
              <a:t>Accelerator Design: Participating </a:t>
            </a:r>
            <a:r>
              <a:rPr lang="en-US" sz="3200" dirty="0">
                <a:solidFill>
                  <a:srgbClr val="1F497D"/>
                </a:solidFill>
                <a:latin typeface="+mj-lt"/>
                <a:ea typeface="Arial" charset="0"/>
                <a:cs typeface="Arial" charset="0"/>
              </a:rPr>
              <a:t>I</a:t>
            </a:r>
            <a:r>
              <a:rPr lang="en-US" sz="3200" dirty="0" smtClean="0">
                <a:solidFill>
                  <a:srgbClr val="1F497D"/>
                </a:solidFill>
                <a:latin typeface="+mj-lt"/>
                <a:ea typeface="Arial" charset="0"/>
                <a:cs typeface="Arial" charset="0"/>
              </a:rPr>
              <a:t>nstitutes</a:t>
            </a:r>
            <a:endParaRPr lang="en-US" sz="3200" dirty="0">
              <a:solidFill>
                <a:srgbClr val="1F497D"/>
              </a:solidFill>
              <a:latin typeface="+mj-lt"/>
              <a:ea typeface="Arial" charset="0"/>
              <a:cs typeface="Arial" charset="0"/>
            </a:endParaRPr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3888923" y="6000750"/>
          <a:ext cx="304527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" r:id="rId22" imgW="5486400" imgH="812800" progId="Word.Document.12">
                  <p:link updateAutomatic="1"/>
                </p:oleObj>
              </mc:Choice>
              <mc:Fallback>
                <p:oleObj name="Document" r:id="rId22" imgW="5486400" imgH="8128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8923" y="6000750"/>
                        <a:ext cx="304527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3956750" y="5849938"/>
          <a:ext cx="620899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Document" r:id="rId22" imgW="774700" imgH="863600" progId="Word.Document.12">
                  <p:link updateAutomatic="1"/>
                </p:oleObj>
              </mc:Choice>
              <mc:Fallback>
                <p:oleObj name="Document" r:id="rId22" imgW="774700" imgH="8636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750" y="5849938"/>
                        <a:ext cx="620899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060" y="142324"/>
            <a:ext cx="925904" cy="571018"/>
          </a:xfrm>
          <a:prstGeom prst="rect">
            <a:avLst/>
          </a:prstGeom>
        </p:spPr>
      </p:pic>
      <p:pic>
        <p:nvPicPr>
          <p:cNvPr id="29712" name="Picture 69" descr="ecfasmall.jp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096000" y="1411288"/>
            <a:ext cx="1143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80449"/>
              </p:ext>
            </p:extLst>
          </p:nvPr>
        </p:nvGraphicFramePr>
        <p:xfrm>
          <a:off x="6224812" y="4408338"/>
          <a:ext cx="2919188" cy="2385792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59594"/>
                <a:gridCol w="1459594"/>
              </a:tblGrid>
              <a:tr h="2982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Source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Power [MW]</a:t>
                      </a:r>
                      <a:endParaRPr lang="en-US" sz="1200" dirty="0"/>
                    </a:p>
                  </a:txBody>
                  <a:tcPr/>
                </a:tc>
              </a:tr>
              <a:tr h="2982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Cryogenics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linac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   21</a:t>
                      </a:r>
                      <a:endParaRPr lang="en-US" sz="1200" dirty="0"/>
                    </a:p>
                  </a:txBody>
                  <a:tcPr/>
                </a:tc>
              </a:tr>
              <a:tr h="298224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Linac</a:t>
                      </a:r>
                      <a:r>
                        <a:rPr lang="en-US" sz="1200" baseline="0" dirty="0" smtClean="0"/>
                        <a:t> grid power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</a:t>
                      </a:r>
                      <a:r>
                        <a:rPr lang="en-US" sz="1200" baseline="0" dirty="0" smtClean="0"/>
                        <a:t>            </a:t>
                      </a:r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</a:tr>
              <a:tr h="2982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SR compensation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   23</a:t>
                      </a:r>
                      <a:endParaRPr lang="en-US" sz="1200" dirty="0"/>
                    </a:p>
                  </a:txBody>
                  <a:tcPr/>
                </a:tc>
              </a:tr>
              <a:tr h="2982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Extra RF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cryopower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     2</a:t>
                      </a:r>
                      <a:endParaRPr lang="en-US" sz="1200" dirty="0"/>
                    </a:p>
                  </a:txBody>
                  <a:tcPr/>
                </a:tc>
              </a:tr>
              <a:tr h="2982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Injector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     6</a:t>
                      </a:r>
                      <a:endParaRPr lang="en-US" sz="1200" dirty="0"/>
                    </a:p>
                  </a:txBody>
                  <a:tcPr/>
                </a:tc>
              </a:tr>
              <a:tr h="2982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Arc magnets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              3</a:t>
                      </a:r>
                      <a:endParaRPr lang="en-US" sz="1200" dirty="0"/>
                    </a:p>
                  </a:txBody>
                  <a:tcPr/>
                </a:tc>
              </a:tr>
              <a:tr h="298224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Total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             78</a:t>
                      </a:r>
                      <a:endParaRPr lang="en-US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65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03" y="98217"/>
            <a:ext cx="6224181" cy="5833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543" y="6032274"/>
            <a:ext cx="8763938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CERN: LHC+FCC: the only realistic opportunity for energy frontier deep inelastic scattering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Huge step in energy (Q</a:t>
            </a:r>
            <a:r>
              <a:rPr lang="en-US" b="1" baseline="30000" dirty="0" smtClean="0">
                <a:solidFill>
                  <a:srgbClr val="000090"/>
                </a:solidFill>
              </a:rPr>
              <a:t>2</a:t>
            </a:r>
            <a:r>
              <a:rPr lang="en-US" b="1" dirty="0" smtClean="0">
                <a:solidFill>
                  <a:srgbClr val="000090"/>
                </a:solidFill>
              </a:rPr>
              <a:t>,1/x) and 2-3 orders of magnitude higher luminosity than HERA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746" y="3937623"/>
            <a:ext cx="1386016" cy="1384995"/>
          </a:xfrm>
          <a:prstGeom prst="rect">
            <a:avLst/>
          </a:prstGeom>
          <a:solidFill>
            <a:srgbClr val="008000">
              <a:alpha val="7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CERN Courier</a:t>
            </a:r>
          </a:p>
          <a:p>
            <a:r>
              <a:rPr lang="en-US" sz="1200" dirty="0" smtClean="0"/>
              <a:t>MK, </a:t>
            </a:r>
            <a:r>
              <a:rPr lang="en-US" sz="1200" dirty="0" err="1" smtClean="0"/>
              <a:t>H.Schopper</a:t>
            </a:r>
            <a:endParaRPr lang="en-US" sz="1200" dirty="0" smtClean="0"/>
          </a:p>
          <a:p>
            <a:r>
              <a:rPr lang="en-US" sz="1200" dirty="0" smtClean="0"/>
              <a:t>June 2014</a:t>
            </a:r>
          </a:p>
          <a:p>
            <a:endParaRPr lang="en-US" sz="1200" dirty="0" smtClean="0"/>
          </a:p>
          <a:p>
            <a:r>
              <a:rPr lang="en-US" sz="1200" dirty="0" smtClean="0"/>
              <a:t>With input from</a:t>
            </a:r>
          </a:p>
          <a:p>
            <a:r>
              <a:rPr lang="en-US" sz="1200" dirty="0" err="1" smtClean="0"/>
              <a:t>A.Hutton</a:t>
            </a:r>
            <a:r>
              <a:rPr lang="en-US" sz="1200" dirty="0" smtClean="0"/>
              <a:t>, </a:t>
            </a:r>
            <a:r>
              <a:rPr lang="en-US" sz="1200" dirty="0" err="1" smtClean="0"/>
              <a:t>R.Ent</a:t>
            </a:r>
            <a:r>
              <a:rPr lang="en-US" sz="1200" dirty="0" smtClean="0"/>
              <a:t>,</a:t>
            </a:r>
          </a:p>
          <a:p>
            <a:r>
              <a:rPr lang="en-US" sz="1200" dirty="0" err="1" smtClean="0"/>
              <a:t>F.Maas</a:t>
            </a:r>
            <a:r>
              <a:rPr lang="en-US" sz="1200" dirty="0" smtClean="0"/>
              <a:t>, </a:t>
            </a:r>
            <a:r>
              <a:rPr lang="en-US" sz="1200" dirty="0" err="1" smtClean="0"/>
              <a:t>T.Rosner</a:t>
            </a:r>
            <a:endParaRPr lang="en-US" sz="1200" dirty="0"/>
          </a:p>
        </p:txBody>
      </p:sp>
      <p:sp>
        <p:nvSpPr>
          <p:cNvPr id="3" name="Oval 2"/>
          <p:cNvSpPr/>
          <p:nvPr/>
        </p:nvSpPr>
        <p:spPr>
          <a:xfrm>
            <a:off x="6320119" y="3018117"/>
            <a:ext cx="1479177" cy="914400"/>
          </a:xfrm>
          <a:prstGeom prst="ellipse">
            <a:avLst/>
          </a:prstGeom>
          <a:noFill/>
          <a:ln>
            <a:solidFill>
              <a:srgbClr val="42D14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5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dreieck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89115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043038" y="220884"/>
            <a:ext cx="5908266" cy="445050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043038" y="220884"/>
            <a:ext cx="5565880" cy="417442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9226969">
            <a:off x="5360662" y="949739"/>
            <a:ext cx="887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FCC_he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84471" y="2106706"/>
            <a:ext cx="881529" cy="7918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6392"/>
            <a:ext cx="7772400" cy="7137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2. </a:t>
            </a:r>
            <a:r>
              <a:rPr lang="en-US" sz="2800" dirty="0" smtClean="0"/>
              <a:t>Remarks on Higgs </a:t>
            </a:r>
            <a:r>
              <a:rPr lang="en-US" sz="2800" dirty="0" err="1" smtClean="0"/>
              <a:t>ep</a:t>
            </a:r>
            <a:r>
              <a:rPr lang="en-US" sz="2800" dirty="0" smtClean="0"/>
              <a:t> and </a:t>
            </a:r>
            <a:r>
              <a:rPr lang="en-US" sz="2800" dirty="0" err="1" smtClean="0"/>
              <a:t>pp</a:t>
            </a:r>
            <a:r>
              <a:rPr lang="en-US" sz="2800" dirty="0" smtClean="0"/>
              <a:t> Physics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467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281"/>
            <a:ext cx="7772400" cy="7137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Higgs Production at the LH(e)C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81" y="1066080"/>
            <a:ext cx="2182888" cy="2584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775" y="1066081"/>
            <a:ext cx="2160943" cy="2584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143" y="3881744"/>
            <a:ext cx="4502575" cy="2727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2724" y="217897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03568" y="1616194"/>
            <a:ext cx="144313" cy="202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86864" y="1350124"/>
            <a:ext cx="144313" cy="202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7227" y="2288074"/>
            <a:ext cx="144313" cy="2020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9491" y="161619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3150" y="218706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Z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72433" y="1234684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873519" y="1204058"/>
            <a:ext cx="28028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Higgs production in </a:t>
            </a:r>
            <a:r>
              <a:rPr lang="en-US" sz="1600" dirty="0" err="1" smtClean="0"/>
              <a:t>ep</a:t>
            </a:r>
            <a:r>
              <a:rPr lang="en-US" sz="1600" dirty="0" smtClean="0"/>
              <a:t> comes</a:t>
            </a:r>
          </a:p>
          <a:p>
            <a:r>
              <a:rPr lang="en-US" sz="1600" dirty="0"/>
              <a:t>u</a:t>
            </a:r>
            <a:r>
              <a:rPr lang="en-US" sz="1600" dirty="0" smtClean="0"/>
              <a:t>niquely from either CC or NC</a:t>
            </a:r>
          </a:p>
          <a:p>
            <a:endParaRPr lang="en-US" sz="1600" dirty="0"/>
          </a:p>
          <a:p>
            <a:r>
              <a:rPr lang="en-US" sz="1600" dirty="0" smtClean="0"/>
              <a:t>Cross section at </a:t>
            </a:r>
            <a:r>
              <a:rPr lang="en-US" sz="1600" dirty="0" err="1" smtClean="0"/>
              <a:t>LHeC</a:t>
            </a:r>
            <a:r>
              <a:rPr lang="en-US" sz="1600" dirty="0" smtClean="0"/>
              <a:t> </a:t>
            </a:r>
            <a:r>
              <a:rPr lang="en-US" sz="1400" dirty="0" smtClean="0"/>
              <a:t>~</a:t>
            </a:r>
            <a:r>
              <a:rPr lang="en-US" sz="1600" dirty="0" smtClean="0"/>
              <a:t>200fb</a:t>
            </a:r>
          </a:p>
          <a:p>
            <a:r>
              <a:rPr lang="en-US" sz="1600" dirty="0" smtClean="0"/>
              <a:t>(about as at the </a:t>
            </a:r>
            <a:r>
              <a:rPr lang="en-US" sz="1600" dirty="0" err="1" smtClean="0"/>
              <a:t>ee</a:t>
            </a:r>
            <a:r>
              <a:rPr lang="en-US" sz="1600" dirty="0" smtClean="0"/>
              <a:t> colliders).</a:t>
            </a:r>
          </a:p>
          <a:p>
            <a:endParaRPr lang="en-US" sz="1600" dirty="0"/>
          </a:p>
          <a:p>
            <a:r>
              <a:rPr lang="en-US" sz="1600" dirty="0" smtClean="0"/>
              <a:t>Pile-up in </a:t>
            </a:r>
            <a:r>
              <a:rPr lang="en-US" sz="1600" dirty="0" err="1" smtClean="0"/>
              <a:t>ep</a:t>
            </a:r>
            <a:r>
              <a:rPr lang="en-US" sz="1600" dirty="0" smtClean="0"/>
              <a:t> at 10</a:t>
            </a:r>
            <a:r>
              <a:rPr lang="en-US" sz="1600" baseline="30000" dirty="0" smtClean="0"/>
              <a:t>34</a:t>
            </a:r>
            <a:r>
              <a:rPr lang="en-US" sz="1600" dirty="0" smtClean="0"/>
              <a:t> is 0.1, 25ns</a:t>
            </a:r>
          </a:p>
          <a:p>
            <a:endParaRPr lang="en-US" sz="1600" dirty="0"/>
          </a:p>
          <a:p>
            <a:r>
              <a:rPr lang="en-US" sz="1600" dirty="0" smtClean="0"/>
              <a:t>Clean(</a:t>
            </a:r>
            <a:r>
              <a:rPr lang="en-US" sz="1600" dirty="0" err="1" smtClean="0"/>
              <a:t>er</a:t>
            </a:r>
            <a:r>
              <a:rPr lang="en-US" sz="1600" dirty="0" smtClean="0"/>
              <a:t>) bb final state, S/B ~ 1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873519" y="3990863"/>
            <a:ext cx="30059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Higgs production in </a:t>
            </a:r>
            <a:r>
              <a:rPr lang="en-US" sz="1600" dirty="0" err="1"/>
              <a:t>p</a:t>
            </a:r>
            <a:r>
              <a:rPr lang="en-US" sz="1600" dirty="0" err="1" smtClean="0"/>
              <a:t>p</a:t>
            </a:r>
            <a:r>
              <a:rPr lang="en-US" sz="1600" dirty="0" smtClean="0"/>
              <a:t> comes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redominantly from </a:t>
            </a:r>
            <a:r>
              <a:rPr lang="en-US" sz="1600" dirty="0" err="1" smtClean="0"/>
              <a:t>gg</a:t>
            </a:r>
            <a:r>
              <a:rPr lang="en-US" sz="1600" dirty="0" smtClean="0">
                <a:sym typeface="Wingdings"/>
              </a:rPr>
              <a:t> H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VBF </a:t>
            </a:r>
            <a:r>
              <a:rPr lang="en-US" sz="1600" dirty="0" smtClean="0"/>
              <a:t>cross section about 200fb</a:t>
            </a:r>
          </a:p>
          <a:p>
            <a:r>
              <a:rPr lang="en-US" sz="1600" dirty="0" smtClean="0"/>
              <a:t>(about as at the </a:t>
            </a:r>
            <a:r>
              <a:rPr lang="en-US" sz="1600" dirty="0" err="1" smtClean="0"/>
              <a:t>ep</a:t>
            </a:r>
            <a:r>
              <a:rPr lang="en-US" sz="1600" dirty="0" smtClean="0"/>
              <a:t> colliders).</a:t>
            </a:r>
          </a:p>
          <a:p>
            <a:endParaRPr lang="en-US" sz="1600" dirty="0"/>
          </a:p>
          <a:p>
            <a:r>
              <a:rPr lang="en-US" sz="1600" dirty="0" smtClean="0"/>
              <a:t>Pile-up in </a:t>
            </a:r>
            <a:r>
              <a:rPr lang="en-US" sz="1600" dirty="0" err="1" smtClean="0"/>
              <a:t>ep</a:t>
            </a:r>
            <a:r>
              <a:rPr lang="en-US" sz="1600" dirty="0" smtClean="0"/>
              <a:t> at 5 10</a:t>
            </a:r>
            <a:r>
              <a:rPr lang="en-US" sz="1600" baseline="30000" dirty="0" smtClean="0"/>
              <a:t>34</a:t>
            </a:r>
            <a:r>
              <a:rPr lang="en-US" sz="1600" dirty="0" smtClean="0"/>
              <a:t> is 150, 25ns</a:t>
            </a:r>
          </a:p>
          <a:p>
            <a:endParaRPr lang="en-US" sz="1600" dirty="0" smtClean="0"/>
          </a:p>
          <a:p>
            <a:r>
              <a:rPr lang="en-US" sz="1600" dirty="0" smtClean="0"/>
              <a:t> S/B  very small for bb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5772500" y="1066081"/>
            <a:ext cx="3106970" cy="5542990"/>
          </a:xfrm>
          <a:prstGeom prst="rect">
            <a:avLst/>
          </a:prstGeom>
          <a:noFill/>
          <a:ln>
            <a:solidFill>
              <a:srgbClr val="E2BB4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1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2462</Words>
  <Application>Microsoft Macintosh PowerPoint</Application>
  <PresentationFormat>On-screen Show (4:3)</PresentationFormat>
  <Paragraphs>378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???</vt:lpstr>
      <vt:lpstr>???</vt:lpstr>
      <vt:lpstr>The LHeC as a Higgs Facility</vt:lpstr>
      <vt:lpstr> Design Report 2012</vt:lpstr>
      <vt:lpstr>PowerPoint Presentation</vt:lpstr>
      <vt:lpstr>PowerPoint Presentation</vt:lpstr>
      <vt:lpstr>PowerPoint Presentation</vt:lpstr>
      <vt:lpstr>PowerPoint Presentation</vt:lpstr>
      <vt:lpstr>New dreieck</vt:lpstr>
      <vt:lpstr>2. Remarks on Higgs ep and pp Physics </vt:lpstr>
      <vt:lpstr>Higgs Production at the LH(e)C</vt:lpstr>
      <vt:lpstr>H  bbar</vt:lpstr>
      <vt:lpstr>PowerPoint Presentation</vt:lpstr>
      <vt:lpstr>Prospects for H at HL-LHC</vt:lpstr>
      <vt:lpstr>Precision Parton Distributions from ep</vt:lpstr>
      <vt:lpstr>PowerPoint Presentation</vt:lpstr>
      <vt:lpstr>3. Recent Machine and Developments</vt:lpstr>
      <vt:lpstr>CDR Parameters - LHeC</vt:lpstr>
      <vt:lpstr>Advanced Luminosity Parameters*) - LHeC</vt:lpstr>
      <vt:lpstr>Areas of Study Post-CDR *)</vt:lpstr>
      <vt:lpstr>Optics Design Study</vt:lpstr>
      <vt:lpstr>Switchyards</vt:lpstr>
      <vt:lpstr>Phase Space Deformation from Beam Beam</vt:lpstr>
      <vt:lpstr>backup</vt:lpstr>
      <vt:lpstr>backup</vt:lpstr>
      <vt:lpstr>SCRF and LTFC superconducting RF and ERL Test Facility at CERN</vt:lpstr>
      <vt:lpstr>Testfacility Design</vt:lpstr>
      <vt:lpstr>New LHeC International Advisory Committee</vt:lpstr>
      <vt:lpstr>PowerPoint Presentation</vt:lpstr>
      <vt:lpstr>Road beyond Standard Model</vt:lpstr>
      <vt:lpstr>Outlook and Summary</vt:lpstr>
      <vt:lpstr>backup</vt:lpstr>
      <vt:lpstr>Time Schedule – 2 – Detector </vt:lpstr>
      <vt:lpstr>NNLO - PDF Uncertainties vs Mass in Drell-Yan</vt:lpstr>
      <vt:lpstr>Determination of the Gluon Density at Large x</vt:lpstr>
      <vt:lpstr>Strong Coupling Constant</vt:lpstr>
      <vt:lpstr>Determination of the Gluon Density at Small x</vt:lpstr>
      <vt:lpstr>Possible QCD Developments and Discoveries</vt:lpstr>
    </vt:vector>
  </TitlesOfParts>
  <Company>liverpool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LHeC as a Higgs Facility</dc:title>
  <dc:creator>max klein</dc:creator>
  <cp:lastModifiedBy>max klein</cp:lastModifiedBy>
  <cp:revision>62</cp:revision>
  <dcterms:created xsi:type="dcterms:W3CDTF">2014-06-29T12:02:01Z</dcterms:created>
  <dcterms:modified xsi:type="dcterms:W3CDTF">2014-07-03T08:32:47Z</dcterms:modified>
</cp:coreProperties>
</file>