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8"/>
  </p:notesMasterIdLst>
  <p:sldIdLst>
    <p:sldId id="258" r:id="rId2"/>
    <p:sldId id="265" r:id="rId3"/>
    <p:sldId id="256" r:id="rId4"/>
    <p:sldId id="268" r:id="rId5"/>
    <p:sldId id="266" r:id="rId6"/>
    <p:sldId id="257" r:id="rId7"/>
    <p:sldId id="260" r:id="rId8"/>
    <p:sldId id="262" r:id="rId9"/>
    <p:sldId id="261" r:id="rId10"/>
    <p:sldId id="267" r:id="rId11"/>
    <p:sldId id="284" r:id="rId12"/>
    <p:sldId id="272" r:id="rId13"/>
    <p:sldId id="273" r:id="rId14"/>
    <p:sldId id="263" r:id="rId15"/>
    <p:sldId id="285" r:id="rId16"/>
    <p:sldId id="276" r:id="rId17"/>
    <p:sldId id="270" r:id="rId18"/>
    <p:sldId id="277" r:id="rId19"/>
    <p:sldId id="278" r:id="rId20"/>
    <p:sldId id="282" r:id="rId21"/>
    <p:sldId id="283" r:id="rId22"/>
    <p:sldId id="280" r:id="rId23"/>
    <p:sldId id="275" r:id="rId24"/>
    <p:sldId id="286" r:id="rId25"/>
    <p:sldId id="269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0C44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42BD5-0014-8B4B-95FE-D81A0C91B305}" type="datetimeFigureOut">
              <a:rPr lang="en-US" smtClean="0"/>
              <a:pPr/>
              <a:t>11/24/11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9EA3B-FD8A-584D-BA4F-62B708CDE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35ED6-860C-F14C-9195-EBA6F9AD5FC7}" type="slidenum">
              <a:rPr lang="en-US"/>
              <a:pPr/>
              <a:t>9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D8F0D0-1814-CB44-B25C-03C81918990E}" type="slidenum">
              <a:rPr lang="en-US"/>
              <a:pPr/>
              <a:t>12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AD4549-2588-6049-B0E4-729947816EDA}" type="slidenum">
              <a:rPr lang="en-US"/>
              <a:pPr/>
              <a:t>25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549D1B-1F45-A242-85B3-4342C6A8B6B6}" type="slidenum">
              <a:rPr lang="en-US"/>
              <a:pPr/>
              <a:t>26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10E7-D219-184E-B5F8-7C27382631DD}" type="datetimeFigureOut">
              <a:rPr lang="en-US" smtClean="0"/>
              <a:pPr/>
              <a:t>11/24/11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D5A9-4631-D94B-B815-DC7CE5B76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10E7-D219-184E-B5F8-7C27382631DD}" type="datetimeFigureOut">
              <a:rPr lang="en-US" smtClean="0"/>
              <a:pPr/>
              <a:t>11/24/11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D5A9-4631-D94B-B815-DC7CE5B76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10E7-D219-184E-B5F8-7C27382631DD}" type="datetimeFigureOut">
              <a:rPr lang="en-US" smtClean="0"/>
              <a:pPr/>
              <a:t>11/24/11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D5A9-4631-D94B-B815-DC7CE5B76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10E7-D219-184E-B5F8-7C27382631DD}" type="datetimeFigureOut">
              <a:rPr lang="en-US" smtClean="0"/>
              <a:pPr/>
              <a:t>11/24/11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D5A9-4631-D94B-B815-DC7CE5B76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10E7-D219-184E-B5F8-7C27382631DD}" type="datetimeFigureOut">
              <a:rPr lang="en-US" smtClean="0"/>
              <a:pPr/>
              <a:t>11/24/11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D5A9-4631-D94B-B815-DC7CE5B76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10E7-D219-184E-B5F8-7C27382631DD}" type="datetimeFigureOut">
              <a:rPr lang="en-US" smtClean="0"/>
              <a:pPr/>
              <a:t>11/24/11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D5A9-4631-D94B-B815-DC7CE5B76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10E7-D219-184E-B5F8-7C27382631DD}" type="datetimeFigureOut">
              <a:rPr lang="en-US" smtClean="0"/>
              <a:pPr/>
              <a:t>11/24/11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D5A9-4631-D94B-B815-DC7CE5B76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10E7-D219-184E-B5F8-7C27382631DD}" type="datetimeFigureOut">
              <a:rPr lang="en-US" smtClean="0"/>
              <a:pPr/>
              <a:t>11/24/11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D5A9-4631-D94B-B815-DC7CE5B76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10E7-D219-184E-B5F8-7C27382631DD}" type="datetimeFigureOut">
              <a:rPr lang="en-US" smtClean="0"/>
              <a:pPr/>
              <a:t>11/24/11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D5A9-4631-D94B-B815-DC7CE5B76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10E7-D219-184E-B5F8-7C27382631DD}" type="datetimeFigureOut">
              <a:rPr lang="en-US" smtClean="0"/>
              <a:pPr/>
              <a:t>11/24/11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D5A9-4631-D94B-B815-DC7CE5B76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10E7-D219-184E-B5F8-7C27382631DD}" type="datetimeFigureOut">
              <a:rPr lang="en-US" smtClean="0"/>
              <a:pPr/>
              <a:t>11/24/11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D5A9-4631-D94B-B815-DC7CE5B76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B10E7-D219-184E-B5F8-7C27382631DD}" type="datetimeFigureOut">
              <a:rPr lang="en-US" smtClean="0"/>
              <a:pPr/>
              <a:t>11/24/11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CD5A9-4631-D94B-B815-DC7CE5B76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5478"/>
            <a:ext cx="7772400" cy="7298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title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24" y="228150"/>
            <a:ext cx="4826023" cy="599317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 descr="IMG_29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976" y="2540000"/>
            <a:ext cx="2997876" cy="2248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25976" y="228150"/>
            <a:ext cx="28620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  The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LHeC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Design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600" dirty="0" smtClean="0"/>
              <a:t>         </a:t>
            </a:r>
            <a:r>
              <a:rPr lang="en-US" sz="1400" dirty="0" smtClean="0"/>
              <a:t>Max Klein (</a:t>
            </a:r>
            <a:r>
              <a:rPr lang="en-US" sz="1400" dirty="0" err="1" smtClean="0"/>
              <a:t>U.Liverpool+CERN</a:t>
            </a:r>
            <a:r>
              <a:rPr lang="en-US" sz="1400" dirty="0" smtClean="0"/>
              <a:t>)</a:t>
            </a:r>
          </a:p>
          <a:p>
            <a:endParaRPr lang="en-US" sz="1600" dirty="0" smtClean="0"/>
          </a:p>
          <a:p>
            <a:r>
              <a:rPr lang="en-US" sz="1600" dirty="0" smtClean="0"/>
              <a:t>         for the </a:t>
            </a:r>
            <a:r>
              <a:rPr lang="en-US" sz="1600" dirty="0" err="1" smtClean="0"/>
              <a:t>LHeC</a:t>
            </a:r>
            <a:r>
              <a:rPr lang="en-US" sz="1600" dirty="0" smtClean="0"/>
              <a:t> Study Group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5625976" y="4557575"/>
            <a:ext cx="3519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TUPC017</a:t>
            </a:r>
            <a:r>
              <a:rPr lang="en-US" sz="1200" dirty="0" smtClean="0"/>
              <a:t>  </a:t>
            </a:r>
          </a:p>
          <a:p>
            <a:r>
              <a:rPr lang="en-US" sz="1100" dirty="0" smtClean="0"/>
              <a:t>Civil Engineering Studies for Major Projects after LHC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6479906" y="5142276"/>
            <a:ext cx="11707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76092"/>
                </a:solidFill>
              </a:rPr>
              <a:t>Project</a:t>
            </a:r>
          </a:p>
          <a:p>
            <a:r>
              <a:rPr lang="en-US" sz="1600" b="1" dirty="0" smtClean="0">
                <a:solidFill>
                  <a:srgbClr val="376092"/>
                </a:solidFill>
              </a:rPr>
              <a:t>Physics</a:t>
            </a:r>
          </a:p>
          <a:p>
            <a:r>
              <a:rPr lang="en-US" sz="1600" b="1" dirty="0" smtClean="0">
                <a:solidFill>
                  <a:srgbClr val="376092"/>
                </a:solidFill>
              </a:rPr>
              <a:t>Detector</a:t>
            </a:r>
          </a:p>
          <a:p>
            <a:endParaRPr lang="en-US" sz="1600" b="1" dirty="0" smtClean="0"/>
          </a:p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Accelerator </a:t>
            </a:r>
          </a:p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Schedule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624" y="6404159"/>
            <a:ext cx="2690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Report to ECFA   25.11.2011  CERN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650619" y="6250270"/>
            <a:ext cx="1131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7F7F7F"/>
                </a:solidFill>
                <a:sym typeface="Wingdings"/>
              </a:rPr>
              <a:t></a:t>
            </a:r>
            <a:r>
              <a:rPr lang="en-US" sz="1400" dirty="0" smtClean="0">
                <a:solidFill>
                  <a:srgbClr val="7F7F7F"/>
                </a:solidFill>
                <a:sym typeface="Wingdings"/>
              </a:rPr>
              <a:t> </a:t>
            </a:r>
            <a:r>
              <a:rPr lang="en-US" sz="1400" dirty="0" err="1" smtClean="0">
                <a:solidFill>
                  <a:srgbClr val="7F7F7F"/>
                </a:solidFill>
                <a:sym typeface="Wingdings"/>
              </a:rPr>
              <a:t>O.Brüning</a:t>
            </a:r>
            <a:endParaRPr lang="en-US" sz="1400" dirty="0">
              <a:solidFill>
                <a:srgbClr val="7F7F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9845" y="1209857"/>
            <a:ext cx="1728020" cy="646331"/>
          </a:xfrm>
          <a:prstGeom prst="rect">
            <a:avLst/>
          </a:prstGeom>
          <a:solidFill>
            <a:srgbClr val="FF0000">
              <a:alpha val="1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DRAFT VERSION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24.11.    6pm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159"/>
            <a:ext cx="7772400" cy="66070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Electroweak+Strong</a:t>
            </a:r>
            <a:r>
              <a:rPr lang="en-US" sz="3200" dirty="0" smtClean="0"/>
              <a:t> Precision Physics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" y="1082261"/>
            <a:ext cx="3614348" cy="3136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554" y="2879072"/>
            <a:ext cx="719759" cy="549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193" y="2879072"/>
            <a:ext cx="4927633" cy="3480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6910" y="992679"/>
            <a:ext cx="2589307" cy="1886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6217" y="992679"/>
            <a:ext cx="1388832" cy="18863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15049" y="1445909"/>
            <a:ext cx="9594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α</a:t>
            </a:r>
            <a:r>
              <a:rPr lang="en-US" baseline="-25000" dirty="0" err="1" smtClean="0"/>
              <a:t>s</a:t>
            </a:r>
            <a:r>
              <a:rPr lang="en-US" dirty="0" smtClean="0"/>
              <a:t> to</a:t>
            </a:r>
          </a:p>
          <a:p>
            <a:r>
              <a:rPr lang="en-US" dirty="0" err="1" smtClean="0"/>
              <a:t>permille</a:t>
            </a:r>
            <a:endParaRPr lang="en-US" dirty="0" smtClean="0"/>
          </a:p>
          <a:p>
            <a:r>
              <a:rPr lang="en-US" dirty="0" smtClean="0"/>
              <a:t>GUT</a:t>
            </a:r>
          </a:p>
          <a:p>
            <a:r>
              <a:rPr lang="en-US" dirty="0" smtClean="0"/>
              <a:t>BCDMS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9058" y="4411347"/>
            <a:ext cx="57582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 dependence of</a:t>
            </a:r>
          </a:p>
          <a:p>
            <a:r>
              <a:rPr lang="en-US" dirty="0" smtClean="0"/>
              <a:t>weak mixing angle from</a:t>
            </a:r>
          </a:p>
          <a:p>
            <a:r>
              <a:rPr lang="en-US" dirty="0" err="1" smtClean="0"/>
              <a:t>polarisation</a:t>
            </a:r>
            <a:r>
              <a:rPr lang="en-US" dirty="0" smtClean="0"/>
              <a:t> asymmetry</a:t>
            </a:r>
          </a:p>
          <a:p>
            <a:r>
              <a:rPr lang="en-US" dirty="0" smtClean="0"/>
              <a:t>and NC/CC ratio.</a:t>
            </a:r>
          </a:p>
          <a:p>
            <a:endParaRPr lang="en-US" dirty="0" smtClean="0"/>
          </a:p>
          <a:p>
            <a:r>
              <a:rPr lang="en-US" dirty="0" smtClean="0"/>
              <a:t>Light quark NC couplings</a:t>
            </a:r>
          </a:p>
          <a:p>
            <a:endParaRPr lang="en-US" dirty="0" smtClean="0"/>
          </a:p>
          <a:p>
            <a:r>
              <a:rPr lang="en-US" dirty="0" smtClean="0"/>
              <a:t>Joint </a:t>
            </a:r>
            <a:r>
              <a:rPr lang="en-US" dirty="0" err="1" smtClean="0"/>
              <a:t>QCD+eweak</a:t>
            </a:r>
            <a:r>
              <a:rPr lang="en-US" dirty="0" smtClean="0"/>
              <a:t> at high orders becomes crucial at LHC too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92280" y="635946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159"/>
            <a:ext cx="7772400" cy="66070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Quarks –</a:t>
            </a:r>
            <a:r>
              <a:rPr lang="en-US" sz="3200" dirty="0" smtClean="0"/>
              <a:t>  strange </a:t>
            </a:r>
            <a:r>
              <a:rPr lang="en-US" sz="3200" dirty="0" smtClean="0"/>
              <a:t>and valence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10" y="810861"/>
            <a:ext cx="4181256" cy="3240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0284" y="4247931"/>
            <a:ext cx="38362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Strange quark density unknown</a:t>
            </a:r>
          </a:p>
          <a:p>
            <a:r>
              <a:rPr lang="en-US" dirty="0"/>
              <a:t>a</a:t>
            </a:r>
            <a:r>
              <a:rPr lang="en-US" dirty="0" smtClean="0"/>
              <a:t>t low </a:t>
            </a:r>
            <a:r>
              <a:rPr lang="en-US" dirty="0" err="1" smtClean="0"/>
              <a:t>x</a:t>
            </a:r>
            <a:r>
              <a:rPr lang="en-US" dirty="0" smtClean="0"/>
              <a:t> and controversial at high x~0.1</a:t>
            </a:r>
          </a:p>
          <a:p>
            <a:endParaRPr lang="en-US" dirty="0" smtClean="0"/>
          </a:p>
          <a:p>
            <a:r>
              <a:rPr lang="en-US" dirty="0" smtClean="0"/>
              <a:t>Low </a:t>
            </a:r>
            <a:r>
              <a:rPr lang="en-US" dirty="0" err="1" smtClean="0"/>
              <a:t>x</a:t>
            </a:r>
            <a:r>
              <a:rPr lang="en-US" dirty="0" smtClean="0"/>
              <a:t> sea to be unfolded with </a:t>
            </a:r>
            <a:r>
              <a:rPr lang="en-US" dirty="0" err="1" smtClean="0"/>
              <a:t>LHeC</a:t>
            </a:r>
            <a:endParaRPr lang="en-US" dirty="0" smtClean="0"/>
          </a:p>
          <a:p>
            <a:r>
              <a:rPr lang="en-US" dirty="0" smtClean="0"/>
              <a:t>CC and </a:t>
            </a:r>
            <a:r>
              <a:rPr lang="en-US" dirty="0" err="1" smtClean="0"/>
              <a:t>ep</a:t>
            </a:r>
            <a:r>
              <a:rPr lang="en-US" dirty="0" smtClean="0"/>
              <a:t> and </a:t>
            </a:r>
            <a:r>
              <a:rPr lang="en-US" dirty="0" err="1" smtClean="0"/>
              <a:t>eD</a:t>
            </a:r>
            <a:r>
              <a:rPr lang="en-US" dirty="0" smtClean="0"/>
              <a:t> measurements</a:t>
            </a:r>
          </a:p>
          <a:p>
            <a:r>
              <a:rPr lang="en-US" dirty="0"/>
              <a:t>d</a:t>
            </a:r>
            <a:r>
              <a:rPr lang="en-US" dirty="0" smtClean="0"/>
              <a:t>own to </a:t>
            </a:r>
            <a:r>
              <a:rPr lang="en-US" dirty="0" err="1" smtClean="0"/>
              <a:t>x</a:t>
            </a:r>
            <a:r>
              <a:rPr lang="en-US" dirty="0" smtClean="0"/>
              <a:t>=10</a:t>
            </a:r>
            <a:r>
              <a:rPr lang="en-US" baseline="30000" dirty="0" smtClean="0"/>
              <a:t>-4..6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Sea Quarks=</a:t>
            </a:r>
            <a:r>
              <a:rPr lang="en-US" dirty="0" err="1" smtClean="0"/>
              <a:t>Antiquarks</a:t>
            </a:r>
            <a:r>
              <a:rPr lang="en-US" dirty="0" smtClean="0"/>
              <a:t>? Need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v</a:t>
            </a:r>
            <a:r>
              <a:rPr lang="en-US" dirty="0" err="1" smtClean="0"/>
              <a:t>,d</a:t>
            </a:r>
            <a:r>
              <a:rPr lang="en-US" baseline="-25000" dirty="0" err="1" smtClean="0"/>
              <a:t>v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130" y="4051335"/>
            <a:ext cx="3668586" cy="2504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293" y="5860512"/>
            <a:ext cx="1774546" cy="3847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2272" y="6488668"/>
            <a:ext cx="3656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LHeC</a:t>
            </a:r>
            <a:r>
              <a:rPr lang="en-US" sz="1400" dirty="0" smtClean="0"/>
              <a:t>: much extended range and 100 * L (HERA) 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2272" y="810861"/>
            <a:ext cx="3473444" cy="310781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rot="5400000">
            <a:off x="6997721" y="1291371"/>
            <a:ext cx="677863" cy="158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94019" y="656972"/>
            <a:ext cx="886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W,Z (LHC)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5256" y="2737754"/>
            <a:ext cx="723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A6A6A6"/>
                </a:solidFill>
              </a:rPr>
              <a:t>νN</a:t>
            </a:r>
            <a:r>
              <a:rPr lang="en-US" sz="1400" dirty="0" err="1" smtClean="0">
                <a:solidFill>
                  <a:srgbClr val="A6A6A6"/>
                </a:solidFill>
                <a:sym typeface="Wingdings"/>
              </a:rPr>
              <a:t>c</a:t>
            </a:r>
            <a:r>
              <a:rPr lang="en-US" sz="1400" dirty="0" smtClean="0">
                <a:solidFill>
                  <a:srgbClr val="A6A6A6"/>
                </a:solidFill>
                <a:sym typeface="Wingdings"/>
              </a:rPr>
              <a:t>..</a:t>
            </a:r>
            <a:endParaRPr lang="en-US" sz="1400" dirty="0">
              <a:solidFill>
                <a:srgbClr val="A6A6A6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3583031" y="3247173"/>
            <a:ext cx="403286" cy="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0909" y="6319755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  <a:noFill/>
        </p:spPr>
        <p:txBody>
          <a:bodyPr>
            <a:normAutofit fontScale="90000"/>
          </a:bodyPr>
          <a:lstStyle/>
          <a:p>
            <a:r>
              <a:rPr lang="en-US" sz="3200" dirty="0"/>
              <a:t>Quark-Gluon Dynamics - Diffraction and HFS </a:t>
            </a:r>
            <a:r>
              <a:rPr lang="en-US" sz="1400" b="1" dirty="0"/>
              <a:t>(fwd jets)</a:t>
            </a:r>
            <a:endParaRPr lang="en-US" dirty="0"/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1219200" y="2630099"/>
            <a:ext cx="2278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/>
              <a:t>Production of high mass 1</a:t>
            </a:r>
            <a:r>
              <a:rPr lang="en-US" sz="1200" b="1" baseline="30000" dirty="0" smtClean="0"/>
              <a:t>-</a:t>
            </a:r>
            <a:r>
              <a:rPr lang="en-US" sz="1200" b="1" dirty="0" smtClean="0"/>
              <a:t> states</a:t>
            </a:r>
            <a:endParaRPr lang="en-US" sz="1200" b="1" dirty="0"/>
          </a:p>
        </p:txBody>
      </p:sp>
      <p:pic>
        <p:nvPicPr>
          <p:cNvPr id="15360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500" y="628798"/>
            <a:ext cx="2108571" cy="190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11" name="Line 11"/>
          <p:cNvSpPr>
            <a:spLocks noChangeShapeType="1"/>
          </p:cNvSpPr>
          <p:nvPr/>
        </p:nvSpPr>
        <p:spPr bwMode="auto">
          <a:xfrm>
            <a:off x="7162800" y="3962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383" y="2711450"/>
            <a:ext cx="3803454" cy="3689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799" y="762000"/>
            <a:ext cx="2727281" cy="17936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12383" y="2251501"/>
            <a:ext cx="3886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 smtClean="0"/>
          </a:p>
          <a:p>
            <a:r>
              <a:rPr lang="en-US" sz="1200" b="1" dirty="0" smtClean="0"/>
              <a:t>Understand multi-jet emission (</a:t>
            </a:r>
            <a:r>
              <a:rPr lang="en-US" sz="1200" b="1" dirty="0" err="1" smtClean="0"/>
              <a:t>unintegr</a:t>
            </a:r>
            <a:r>
              <a:rPr lang="en-US" sz="1200" b="1" dirty="0" smtClean="0"/>
              <a:t>. </a:t>
            </a:r>
            <a:r>
              <a:rPr lang="en-US" sz="1200" b="1" dirty="0" err="1" smtClean="0"/>
              <a:t>pdf’s</a:t>
            </a:r>
            <a:r>
              <a:rPr lang="en-US" sz="1200" b="1" dirty="0" smtClean="0"/>
              <a:t>), tune </a:t>
            </a:r>
            <a:r>
              <a:rPr lang="en-US" sz="1200" b="1" dirty="0" err="1" smtClean="0"/>
              <a:t>MC’s</a:t>
            </a:r>
            <a:endParaRPr lang="en-US" sz="1200" b="1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6400800"/>
            <a:ext cx="38761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At HERA resolved </a:t>
            </a:r>
            <a:r>
              <a:rPr lang="en-US" sz="1200" b="1" dirty="0" err="1" smtClean="0">
                <a:sym typeface="Symbol" charset="2"/>
              </a:rPr>
              <a:t></a:t>
            </a:r>
            <a:r>
              <a:rPr lang="en-US" sz="1200" b="1" dirty="0" smtClean="0"/>
              <a:t> effects mimic non-</a:t>
            </a:r>
            <a:r>
              <a:rPr lang="en-US" sz="1200" b="1" dirty="0" err="1" smtClean="0"/>
              <a:t>kt</a:t>
            </a:r>
            <a:r>
              <a:rPr lang="en-US" sz="1200" b="1" dirty="0" smtClean="0"/>
              <a:t> ordered emission</a:t>
            </a:r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837" y="2907098"/>
            <a:ext cx="4003027" cy="37985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92071" y="1728281"/>
            <a:ext cx="1765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Factorisation</a:t>
            </a:r>
            <a:r>
              <a:rPr lang="en-US" sz="1400" dirty="0" smtClean="0">
                <a:solidFill>
                  <a:srgbClr val="FF0000"/>
                </a:solidFill>
              </a:rPr>
              <a:t> broken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(LHC fwd – </a:t>
            </a:r>
            <a:r>
              <a:rPr lang="en-US" sz="1400" dirty="0" err="1" smtClean="0">
                <a:solidFill>
                  <a:srgbClr val="FF0000"/>
                </a:solidFill>
              </a:rPr>
              <a:t>LHeC</a:t>
            </a:r>
            <a:r>
              <a:rPr lang="en-US" sz="1400" dirty="0" smtClean="0">
                <a:solidFill>
                  <a:srgbClr val="FF0000"/>
                </a:solidFill>
              </a:rPr>
              <a:t> diff)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40909" y="6319755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610" y="0"/>
            <a:ext cx="6904390" cy="646879"/>
          </a:xfrm>
          <a:noFill/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J/ψ in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γ</a:t>
            </a:r>
            <a:r>
              <a:rPr lang="en-US" sz="3200" baseline="30000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/A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550" y="1417638"/>
            <a:ext cx="228050" cy="334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212" y="1239356"/>
            <a:ext cx="3306588" cy="44404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35" y="198843"/>
            <a:ext cx="3682900" cy="24644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35" y="2700324"/>
            <a:ext cx="4378732" cy="4514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36" y="3602481"/>
            <a:ext cx="4378732" cy="30392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4635" y="3151814"/>
            <a:ext cx="2994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Optical theorem relates J/ψ to F</a:t>
            </a:r>
            <a:r>
              <a:rPr lang="en-US" sz="1400" baseline="-25000" dirty="0" smtClean="0"/>
              <a:t>T</a:t>
            </a:r>
            <a:r>
              <a:rPr lang="en-US" sz="1400" dirty="0" smtClean="0"/>
              <a:t>=F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-F</a:t>
            </a:r>
            <a:r>
              <a:rPr lang="en-US" sz="1400" baseline="-25000" dirty="0" smtClean="0"/>
              <a:t>L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943600" y="5716976"/>
            <a:ext cx="2482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Coherent production in </a:t>
            </a:r>
            <a:r>
              <a:rPr lang="en-US" sz="1600" dirty="0" err="1" smtClean="0"/>
              <a:t>y</a:t>
            </a:r>
            <a:r>
              <a:rPr lang="en-US" sz="1600" dirty="0" smtClean="0"/>
              <a:t>*A</a:t>
            </a:r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rgbClr val="3366FF"/>
                </a:solidFill>
              </a:rPr>
              <a:t>Probing of nuclear matter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59231" y="1085467"/>
            <a:ext cx="1470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E=J/ψ or </a:t>
            </a:r>
            <a:r>
              <a:rPr lang="en-US" sz="1400" dirty="0" err="1" smtClean="0"/>
              <a:t>γ</a:t>
            </a:r>
            <a:r>
              <a:rPr lang="en-US" sz="1400" dirty="0" smtClean="0"/>
              <a:t> (DVCS)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106637" y="716135"/>
            <a:ext cx="1808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Test of saturation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015" y="613508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446" y="1"/>
            <a:ext cx="4587553" cy="663042"/>
          </a:xfrm>
          <a:noFill/>
        </p:spPr>
        <p:txBody>
          <a:bodyPr>
            <a:normAutofit/>
          </a:bodyPr>
          <a:lstStyle/>
          <a:p>
            <a:r>
              <a:rPr lang="en-US" sz="2800" dirty="0" smtClean="0"/>
              <a:t>Electron-Ion Scattering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BAA-81C4-184E-8BFA-3AFA3D83D16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80" y="112537"/>
            <a:ext cx="4570197" cy="427108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79880" y="663043"/>
            <a:ext cx="3887139" cy="390876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Dipole models predict </a:t>
            </a:r>
            <a:r>
              <a:rPr lang="en-US" sz="1600" b="1" dirty="0" smtClean="0"/>
              <a:t>saturation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which 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esummation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pQCD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moves to lower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1600" dirty="0" smtClean="0"/>
              <a:t>..</a:t>
            </a:r>
          </a:p>
          <a:p>
            <a:r>
              <a:rPr lang="en-US" sz="1600" b="1" dirty="0" smtClean="0"/>
              <a:t>requires highest energy, low </a:t>
            </a:r>
            <a:r>
              <a:rPr lang="en-US" sz="1600" b="1" dirty="0" err="1" smtClean="0"/>
              <a:t>x</a:t>
            </a:r>
            <a:r>
              <a:rPr lang="en-US" sz="1600" b="1" dirty="0" smtClean="0"/>
              <a:t>, 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&gt;M</a:t>
            </a:r>
            <a:r>
              <a:rPr lang="en-US" sz="1600" b="1" baseline="-25000" dirty="0" smtClean="0"/>
              <a:t>p</a:t>
            </a:r>
            <a:r>
              <a:rPr lang="en-US" sz="1600" b="1" baseline="30000" dirty="0" smtClean="0"/>
              <a:t>2</a:t>
            </a:r>
            <a:endParaRPr lang="en-US" sz="1600" b="1" dirty="0" smtClean="0"/>
          </a:p>
          <a:p>
            <a:endParaRPr lang="en-US" sz="1600" dirty="0" smtClean="0"/>
          </a:p>
          <a:p>
            <a:r>
              <a:rPr lang="en-US" sz="1600" dirty="0" smtClean="0"/>
              <a:t>Expect </a:t>
            </a:r>
            <a:r>
              <a:rPr lang="en-US" sz="1600" b="1" dirty="0"/>
              <a:t>q</a:t>
            </a:r>
            <a:r>
              <a:rPr lang="en-US" sz="1600" b="1" dirty="0" smtClean="0"/>
              <a:t>ualitative changes of  </a:t>
            </a:r>
            <a:r>
              <a:rPr lang="en-US" sz="1600" b="1" dirty="0" err="1" smtClean="0"/>
              <a:t>behaviour</a:t>
            </a:r>
            <a:endParaRPr lang="en-US" sz="1600" b="1" dirty="0" smtClean="0"/>
          </a:p>
          <a:p>
            <a:endParaRPr lang="en-US" sz="1400" dirty="0" smtClean="0"/>
          </a:p>
          <a:p>
            <a:r>
              <a:rPr lang="en-US" sz="1400" dirty="0" smtClean="0"/>
              <a:t>- Black body limit of F</a:t>
            </a:r>
            <a:r>
              <a:rPr lang="en-US" sz="1400" baseline="-25000" dirty="0" smtClean="0"/>
              <a:t>2</a:t>
            </a:r>
            <a:endParaRPr lang="en-US" sz="1400" dirty="0" smtClean="0"/>
          </a:p>
          <a:p>
            <a:pPr>
              <a:buFontTx/>
              <a:buChar char="-"/>
            </a:pPr>
            <a:r>
              <a:rPr lang="en-US" sz="1400" dirty="0" smtClean="0"/>
              <a:t> Saturation of cross sections amplified</a:t>
            </a:r>
            <a:r>
              <a:rPr lang="en-US" sz="1400" dirty="0"/>
              <a:t> </a:t>
            </a:r>
            <a:r>
              <a:rPr lang="en-US" sz="1400" dirty="0" smtClean="0"/>
              <a:t>with A</a:t>
            </a:r>
            <a:r>
              <a:rPr lang="en-US" sz="1400" baseline="30000" dirty="0" smtClean="0"/>
              <a:t>1/3</a:t>
            </a:r>
            <a:r>
              <a:rPr lang="en-US" sz="1400" dirty="0" smtClean="0"/>
              <a:t> </a:t>
            </a:r>
            <a:endParaRPr lang="en-US" sz="1400" baseline="30000" dirty="0" smtClean="0"/>
          </a:p>
          <a:p>
            <a:pPr>
              <a:buFontTx/>
              <a:buChar char="-"/>
            </a:pPr>
            <a:r>
              <a:rPr lang="en-US" sz="1400" dirty="0" smtClean="0"/>
              <a:t> Rise of diffraction to 50%? ….</a:t>
            </a:r>
          </a:p>
          <a:p>
            <a:pPr>
              <a:buFontTx/>
              <a:buChar char="-"/>
            </a:pPr>
            <a:endParaRPr lang="en-US" sz="1400" dirty="0" smtClean="0"/>
          </a:p>
          <a:p>
            <a:r>
              <a:rPr lang="en-US" sz="1400" b="1" dirty="0" smtClean="0"/>
              <a:t>A huge terra incognita (</a:t>
            </a:r>
            <a:r>
              <a:rPr lang="en-US" sz="1400" b="1" dirty="0" err="1" smtClean="0"/>
              <a:t>p</a:t>
            </a:r>
            <a:r>
              <a:rPr lang="en-US" sz="1400" b="1" dirty="0" smtClean="0"/>
              <a:t> without HERA)</a:t>
            </a:r>
          </a:p>
          <a:p>
            <a:r>
              <a:rPr lang="en-US" sz="1400" dirty="0" smtClean="0"/>
              <a:t>below </a:t>
            </a:r>
            <a:r>
              <a:rPr lang="en-US" sz="1400" dirty="0" err="1" smtClean="0"/>
              <a:t>x</a:t>
            </a:r>
            <a:r>
              <a:rPr lang="en-US" sz="1400" dirty="0" smtClean="0"/>
              <a:t> ~ 10</a:t>
            </a:r>
            <a:r>
              <a:rPr lang="en-US" sz="1400" baseline="30000" dirty="0" smtClean="0"/>
              <a:t>-2</a:t>
            </a:r>
            <a:r>
              <a:rPr lang="en-US" sz="1400" dirty="0" smtClean="0"/>
              <a:t>: DIS data end. NO </a:t>
            </a:r>
            <a:r>
              <a:rPr lang="en-US" sz="1400" dirty="0" err="1" smtClean="0"/>
              <a:t>flavour</a:t>
            </a:r>
            <a:endParaRPr lang="en-US" sz="1400" dirty="0" smtClean="0"/>
          </a:p>
          <a:p>
            <a:r>
              <a:rPr lang="en-US" sz="1400" dirty="0"/>
              <a:t>s</a:t>
            </a:r>
            <a:r>
              <a:rPr lang="en-US" sz="1400" dirty="0" smtClean="0"/>
              <a:t>eparation though indications are that</a:t>
            </a:r>
          </a:p>
          <a:p>
            <a:r>
              <a:rPr lang="en-US" sz="1400" dirty="0"/>
              <a:t>s</a:t>
            </a:r>
            <a:r>
              <a:rPr lang="en-US" sz="1400" dirty="0" smtClean="0"/>
              <a:t>hadowing is </a:t>
            </a:r>
            <a:r>
              <a:rPr lang="en-US" sz="1400" dirty="0" err="1" smtClean="0"/>
              <a:t>flavour</a:t>
            </a:r>
            <a:r>
              <a:rPr lang="en-US" sz="1400" dirty="0" smtClean="0"/>
              <a:t> dependent, for example..</a:t>
            </a:r>
          </a:p>
          <a:p>
            <a:endParaRPr lang="en-US" sz="1400" dirty="0" smtClean="0"/>
          </a:p>
          <a:p>
            <a:r>
              <a:rPr lang="en-US" sz="1400" dirty="0" smtClean="0"/>
              <a:t>Deuterons: tag spectator, shadowing-diffraction!</a:t>
            </a:r>
          </a:p>
          <a:p>
            <a:r>
              <a:rPr lang="en-US" sz="1400" b="1" dirty="0" smtClean="0"/>
              <a:t>Neutron structure (light sea, UHE neutrinos, QPM)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922" y="4577878"/>
            <a:ext cx="6925663" cy="21305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449131" y="5131440"/>
            <a:ext cx="115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A</a:t>
            </a:r>
            <a:r>
              <a:rPr lang="en-US" dirty="0" smtClean="0"/>
              <a:t>/208*</a:t>
            </a:r>
            <a:r>
              <a:rPr lang="en-US" dirty="0" err="1" smtClean="0"/>
              <a:t>q</a:t>
            </a:r>
            <a:r>
              <a:rPr lang="en-US" baseline="-25000" dirty="0" err="1" smtClean="0"/>
              <a:t>p</a:t>
            </a:r>
            <a:endParaRPr lang="en-US" baseline="-25000" dirty="0" smtClean="0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6569768" y="5694805"/>
            <a:ext cx="2324801" cy="1588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2015" y="613508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0159"/>
            <a:ext cx="4062893" cy="66070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Higgs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" y="810861"/>
            <a:ext cx="3081131" cy="2781300"/>
          </a:xfrm>
          <a:prstGeom prst="rect">
            <a:avLst/>
          </a:prstGeom>
        </p:spPr>
      </p:pic>
      <p:pic>
        <p:nvPicPr>
          <p:cNvPr id="4" name="Bild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143564" y="3433694"/>
            <a:ext cx="4605131" cy="3288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16200000" flipH="1">
            <a:off x="-1516135" y="3674299"/>
            <a:ext cx="5748965" cy="2208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694" y="150159"/>
            <a:ext cx="4087193" cy="3109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088" y="3878246"/>
            <a:ext cx="2870955" cy="28439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46870" y="3259221"/>
            <a:ext cx="37075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Higgs is light (or absent), CC: </a:t>
            </a:r>
            <a:r>
              <a:rPr lang="en-US" sz="1600" dirty="0" err="1" smtClean="0"/>
              <a:t>WW</a:t>
            </a:r>
            <a:r>
              <a:rPr lang="en-US" sz="1600" dirty="0" err="1" smtClean="0">
                <a:sym typeface="Wingdings"/>
              </a:rPr>
              <a:t>Hbb</a:t>
            </a:r>
            <a:endParaRPr lang="en-US" sz="1600" dirty="0" smtClean="0">
              <a:sym typeface="Wingdings"/>
            </a:endParaRPr>
          </a:p>
          <a:p>
            <a:r>
              <a:rPr lang="en-US" sz="1600" dirty="0" smtClean="0">
                <a:sym typeface="Wingdings"/>
              </a:rPr>
              <a:t>CP even: SM, CP odd: </a:t>
            </a:r>
            <a:r>
              <a:rPr lang="en-US" sz="1600" dirty="0" err="1" smtClean="0">
                <a:sym typeface="Wingdings"/>
              </a:rPr>
              <a:t>nonSM</a:t>
            </a:r>
            <a:r>
              <a:rPr lang="en-US" sz="1600" dirty="0" smtClean="0">
                <a:sym typeface="Wingdings"/>
              </a:rPr>
              <a:t>, mixture?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589130" y="2065130"/>
            <a:ext cx="1441420" cy="1107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Process determines</a:t>
            </a:r>
          </a:p>
          <a:p>
            <a:r>
              <a:rPr lang="en-US" sz="1100" b="1" dirty="0" smtClean="0"/>
              <a:t>much of detector</a:t>
            </a:r>
          </a:p>
          <a:p>
            <a:r>
              <a:rPr lang="en-US" sz="1100" b="1" dirty="0" smtClean="0"/>
              <a:t>acceptance and </a:t>
            </a:r>
          </a:p>
          <a:p>
            <a:r>
              <a:rPr lang="en-US" sz="1100" b="1" dirty="0" smtClean="0"/>
              <a:t>calibration and </a:t>
            </a:r>
            <a:r>
              <a:rPr lang="en-US" sz="1100" b="1" dirty="0" err="1" smtClean="0"/>
              <a:t>b</a:t>
            </a:r>
            <a:r>
              <a:rPr lang="en-US" sz="1100" b="1" dirty="0" smtClean="0"/>
              <a:t> tag</a:t>
            </a:r>
          </a:p>
          <a:p>
            <a:r>
              <a:rPr lang="en-US" sz="1100" b="1" dirty="0" smtClean="0"/>
              <a:t>(also single top)</a:t>
            </a:r>
          </a:p>
          <a:p>
            <a:r>
              <a:rPr lang="en-US" sz="1100" b="1" dirty="0" smtClean="0"/>
              <a:t>and L/</a:t>
            </a:r>
            <a:r>
              <a:rPr lang="en-US" sz="1100" b="1" dirty="0" err="1" smtClean="0"/>
              <a:t>E</a:t>
            </a:r>
            <a:r>
              <a:rPr lang="en-US" sz="1100" b="1" baseline="-25000" dirty="0" err="1" smtClean="0"/>
              <a:t>e</a:t>
            </a:r>
            <a:r>
              <a:rPr lang="en-US" sz="1100" b="1" dirty="0" smtClean="0"/>
              <a:t> requirement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83656" y="1958120"/>
            <a:ext cx="5663837" cy="3705820"/>
          </a:xfrm>
        </p:spPr>
        <p:txBody>
          <a:bodyPr>
            <a:noAutofit/>
          </a:bodyPr>
          <a:lstStyle/>
          <a:p>
            <a:pPr marL="238861" lvl="1">
              <a:buClr>
                <a:srgbClr val="FFC903"/>
              </a:buClr>
              <a:defRPr/>
            </a:pPr>
            <a:r>
              <a:rPr lang="en-US" sz="1400" b="1" dirty="0"/>
              <a:t>High Precision 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 resolution</a:t>
            </a:r>
            <a:r>
              <a:rPr lang="en-US" sz="1400" b="1" dirty="0"/>
              <a:t>, calibration, low noise at low </a:t>
            </a:r>
            <a:r>
              <a:rPr lang="en-US" sz="1400" b="1" dirty="0" err="1"/>
              <a:t>y</a:t>
            </a:r>
            <a:r>
              <a:rPr lang="en-US" sz="1400" b="1" dirty="0"/>
              <a:t>, tagging of </a:t>
            </a:r>
            <a:r>
              <a:rPr lang="en-US" sz="1400" b="1" dirty="0" err="1"/>
              <a:t>b,c</a:t>
            </a:r>
            <a:r>
              <a:rPr lang="en-US" sz="1400" b="1" dirty="0" smtClean="0"/>
              <a:t>;</a:t>
            </a:r>
          </a:p>
          <a:p>
            <a:pPr marL="238861" lvl="1">
              <a:buClr>
                <a:srgbClr val="FFC903"/>
              </a:buClr>
              <a:buNone/>
              <a:defRPr/>
            </a:pPr>
            <a:endParaRPr lang="en-US" sz="1400" b="1" dirty="0" smtClean="0"/>
          </a:p>
          <a:p>
            <a:pPr marL="238861" lvl="1">
              <a:buClr>
                <a:srgbClr val="FFC903"/>
              </a:buClr>
              <a:defRPr/>
            </a:pPr>
            <a:r>
              <a:rPr lang="en-US" sz="1400" b="1" dirty="0"/>
              <a:t>B</a:t>
            </a:r>
            <a:r>
              <a:rPr lang="en-US" sz="1400" b="1" dirty="0" smtClean="0"/>
              <a:t>ased </a:t>
            </a:r>
            <a:r>
              <a:rPr lang="en-US" sz="1400" b="1" dirty="0"/>
              <a:t>on the recent detector developments,</a:t>
            </a:r>
            <a:r>
              <a:rPr lang="en-US" sz="1400" b="1" dirty="0" smtClean="0"/>
              <a:t>  “settled” </a:t>
            </a:r>
            <a:r>
              <a:rPr lang="en-US" sz="1400" b="1" dirty="0"/>
              <a:t>technology,</a:t>
            </a:r>
            <a:r>
              <a:rPr lang="en-US" sz="1400" b="1" dirty="0" smtClean="0"/>
              <a:t>   </a:t>
            </a:r>
          </a:p>
          <a:p>
            <a:pPr marL="238861" lvl="1">
              <a:buClr>
                <a:srgbClr val="FFC903"/>
              </a:buClr>
              <a:buNone/>
              <a:defRPr/>
            </a:pPr>
            <a:r>
              <a:rPr lang="en-US" sz="1400" b="1" dirty="0" smtClean="0"/>
              <a:t>      avoiding time consuming dedicated R</a:t>
            </a:r>
            <a:r>
              <a:rPr lang="en-US" sz="1400" b="1" dirty="0"/>
              <a:t>&amp;D programs.</a:t>
            </a:r>
            <a:br>
              <a:rPr lang="en-US" sz="1400" b="1" dirty="0"/>
            </a:br>
            <a:endParaRPr lang="en-US" sz="1400" b="1" dirty="0"/>
          </a:p>
          <a:p>
            <a:pPr marL="238861" lvl="1">
              <a:buClr>
                <a:srgbClr val="FFC903"/>
              </a:buClr>
              <a:defRPr/>
            </a:pPr>
            <a:r>
              <a:rPr lang="en-US" sz="1400" b="1" dirty="0"/>
              <a:t>Modular</a:t>
            </a:r>
            <a:r>
              <a:rPr lang="en-US" sz="1400" b="1" dirty="0" smtClean="0"/>
              <a:t> for installation and flexible for access </a:t>
            </a:r>
            <a:br>
              <a:rPr lang="en-US" sz="1400" b="1" dirty="0" smtClean="0"/>
            </a:br>
            <a:r>
              <a:rPr lang="en-US" sz="1400" b="1" dirty="0" smtClean="0"/>
              <a:t> Detector </a:t>
            </a:r>
            <a:r>
              <a:rPr lang="en-US" sz="1400" b="1" dirty="0"/>
              <a:t>construction above </a:t>
            </a:r>
            <a:r>
              <a:rPr lang="en-US" sz="1400" b="1" dirty="0" smtClean="0"/>
              <a:t>ground (LHC schedule!)</a:t>
            </a:r>
            <a:br>
              <a:rPr lang="en-US" sz="1400" b="1" dirty="0" smtClean="0"/>
            </a:br>
            <a:endParaRPr lang="en-US" sz="1400" b="1" dirty="0"/>
          </a:p>
          <a:p>
            <a:pPr marL="238861" lvl="1">
              <a:buClr>
                <a:srgbClr val="FFC903"/>
              </a:buClr>
              <a:defRPr/>
            </a:pPr>
            <a:r>
              <a:rPr lang="en-US" sz="1400" b="1" dirty="0"/>
              <a:t>Small radius and </a:t>
            </a:r>
            <a:r>
              <a:rPr lang="en-US" sz="1400" b="1" dirty="0" smtClean="0"/>
              <a:t>thickness of  </a:t>
            </a:r>
            <a:r>
              <a:rPr lang="en-US" sz="1400" b="1" dirty="0"/>
              <a:t>beam pipe optimized in view</a:t>
            </a:r>
            <a:r>
              <a:rPr lang="en-US" sz="1400" b="1" dirty="0" smtClean="0"/>
              <a:t> of</a:t>
            </a:r>
            <a:br>
              <a:rPr lang="en-US" sz="1400" b="1" dirty="0" smtClean="0"/>
            </a:br>
            <a:r>
              <a:rPr lang="en-US" sz="1400" b="1" dirty="0" smtClean="0"/>
              <a:t> 1</a:t>
            </a:r>
            <a:r>
              <a:rPr lang="en-US" sz="1400" b="1" dirty="0"/>
              <a:t>-179</a:t>
            </a:r>
            <a:r>
              <a:rPr lang="en-US" sz="1400" b="1" baseline="32000" dirty="0"/>
              <a:t>o </a:t>
            </a:r>
            <a:r>
              <a:rPr lang="en-US" sz="1400" b="1" dirty="0"/>
              <a:t>acceptance</a:t>
            </a:r>
            <a:r>
              <a:rPr lang="en-US" sz="1400" b="1" dirty="0" smtClean="0"/>
              <a:t> [for </a:t>
            </a:r>
            <a:r>
              <a:rPr lang="en-US" sz="1400" b="1" dirty="0"/>
              <a:t>low</a:t>
            </a:r>
            <a:r>
              <a:rPr lang="en-US" sz="1400" b="1" dirty="0" smtClean="0"/>
              <a:t> x,</a:t>
            </a:r>
            <a:r>
              <a:rPr lang="en-US" sz="1400" b="1" dirty="0" smtClean="0">
                <a:latin typeface="Arial Italic" charset="0"/>
                <a:cs typeface="Arial Italic" charset="0"/>
                <a:sym typeface="Arial Italic" charset="0"/>
              </a:rPr>
              <a:t>Q</a:t>
            </a:r>
            <a:r>
              <a:rPr lang="en-US" sz="1400" b="1" baseline="32000" dirty="0" smtClean="0">
                <a:latin typeface="Arial Italic" charset="0"/>
                <a:cs typeface="Arial Italic" charset="0"/>
                <a:sym typeface="Arial Italic" charset="0"/>
              </a:rPr>
              <a:t>2</a:t>
            </a:r>
            <a:r>
              <a:rPr lang="en-US" sz="1400" b="1" dirty="0" smtClean="0">
                <a:sym typeface="Arial Italic" charset="0"/>
              </a:rPr>
              <a:t> (</a:t>
            </a:r>
            <a:r>
              <a:rPr lang="en-US" sz="1400" b="1" dirty="0" err="1" smtClean="0">
                <a:sym typeface="Arial Italic" charset="0"/>
              </a:rPr>
              <a:t>e</a:t>
            </a:r>
            <a:r>
              <a:rPr lang="en-US" sz="1400" b="1" dirty="0" smtClean="0">
                <a:sym typeface="Arial Italic" charset="0"/>
              </a:rPr>
              <a:t>) as for</a:t>
            </a:r>
            <a:r>
              <a:rPr lang="en-US" sz="1400" b="1" dirty="0" smtClean="0"/>
              <a:t> </a:t>
            </a:r>
            <a:r>
              <a:rPr lang="en-US" sz="1400" b="1" dirty="0"/>
              <a:t>high </a:t>
            </a:r>
            <a:r>
              <a:rPr lang="en-US" sz="1400" b="1" dirty="0" err="1" smtClean="0">
                <a:latin typeface="Arial Italic" charset="0"/>
                <a:cs typeface="Arial Italic" charset="0"/>
                <a:sym typeface="Arial Italic" charset="0"/>
              </a:rPr>
              <a:t>x</a:t>
            </a:r>
            <a:r>
              <a:rPr lang="en-US" sz="1400" b="1" dirty="0" smtClean="0">
                <a:latin typeface="Arial Italic" charset="0"/>
                <a:cs typeface="Arial Italic" charset="0"/>
                <a:sym typeface="Arial Italic" charset="0"/>
              </a:rPr>
              <a:t> (final state)</a:t>
            </a:r>
            <a:r>
              <a:rPr lang="en-US" sz="1400" b="1" dirty="0" smtClean="0"/>
              <a:t>, </a:t>
            </a:r>
            <a:br>
              <a:rPr lang="en-US" sz="1400" b="1" dirty="0" smtClean="0"/>
            </a:br>
            <a:r>
              <a:rPr lang="en-US" sz="1400" b="1" dirty="0" smtClean="0"/>
              <a:t> synchrotron </a:t>
            </a:r>
            <a:r>
              <a:rPr lang="en-US" sz="1400" b="1" dirty="0"/>
              <a:t>radiation and background production.</a:t>
            </a:r>
            <a:br>
              <a:rPr lang="en-US" sz="1400" b="1" dirty="0"/>
            </a:br>
            <a:endParaRPr lang="en-US" sz="1400" b="1" dirty="0"/>
          </a:p>
          <a:p>
            <a:pPr marL="238861" lvl="1">
              <a:buClr>
                <a:srgbClr val="FFC903"/>
              </a:buClr>
              <a:defRPr/>
            </a:pPr>
            <a:r>
              <a:rPr lang="en-US" sz="1400" b="1" dirty="0"/>
              <a:t>Affordable - comparatively reasonable cost</a:t>
            </a:r>
            <a:r>
              <a:rPr lang="en-US" sz="1400" b="1" dirty="0" smtClean="0"/>
              <a:t>.</a:t>
            </a:r>
          </a:p>
          <a:p>
            <a:pPr marL="238861" lvl="1">
              <a:buClr>
                <a:srgbClr val="FFC903"/>
              </a:buClr>
              <a:buNone/>
              <a:defRPr/>
            </a:pPr>
            <a:r>
              <a:rPr lang="en-US" sz="1400" b="1" dirty="0" smtClean="0"/>
              <a:t> </a:t>
            </a:r>
          </a:p>
          <a:p>
            <a:pPr marL="238861" lvl="1">
              <a:buClr>
                <a:srgbClr val="FFC903"/>
              </a:buClr>
              <a:defRPr/>
            </a:pPr>
            <a:r>
              <a:rPr lang="en-US" sz="1400" b="1" dirty="0" smtClean="0">
                <a:sym typeface="Wingdings"/>
              </a:rPr>
              <a:t>One IR, one detector (no push-pull, two teams/reconstructions..?)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3313043" y="74787"/>
            <a:ext cx="4969889" cy="119657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</a:t>
            </a:r>
            <a:r>
              <a:rPr lang="en-US" sz="28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LHeC</a:t>
            </a:r>
            <a:r>
              <a:rPr 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Detector Concept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3022118" y="1667566"/>
            <a:ext cx="6121882" cy="4395304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48" y="74788"/>
            <a:ext cx="2712970" cy="4904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08" y="4979328"/>
            <a:ext cx="2945848" cy="1689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22118" y="6471478"/>
            <a:ext cx="73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85 pages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976" y="150159"/>
            <a:ext cx="4026338" cy="66070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76092"/>
                </a:solidFill>
              </a:rPr>
              <a:t>Magnets</a:t>
            </a:r>
            <a:endParaRPr lang="en-US" sz="3200" dirty="0">
              <a:solidFill>
                <a:srgbClr val="37609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76" y="1232721"/>
            <a:ext cx="3817265" cy="2435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312" y="353349"/>
            <a:ext cx="4820531" cy="6145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483" y="4002690"/>
            <a:ext cx="3343170" cy="230832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Dipole (for head on LR) and</a:t>
            </a:r>
          </a:p>
          <a:p>
            <a:r>
              <a:rPr lang="en-US" dirty="0"/>
              <a:t>s</a:t>
            </a:r>
            <a:r>
              <a:rPr lang="en-US" dirty="0" smtClean="0"/>
              <a:t>olenoid in common cryostat,</a:t>
            </a:r>
          </a:p>
          <a:p>
            <a:r>
              <a:rPr lang="en-US" dirty="0"/>
              <a:t>p</a:t>
            </a:r>
            <a:r>
              <a:rPr lang="en-US" dirty="0" smtClean="0"/>
              <a:t>erhaps with electromagnetic </a:t>
            </a:r>
            <a:r>
              <a:rPr lang="en-US" dirty="0" err="1" smtClean="0"/>
              <a:t>LAr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3.5T field at ~1m radius to house</a:t>
            </a:r>
          </a:p>
          <a:p>
            <a:r>
              <a:rPr lang="en-US" dirty="0" smtClean="0"/>
              <a:t>a Silicon tracker</a:t>
            </a:r>
          </a:p>
          <a:p>
            <a:endParaRPr lang="en-US" dirty="0" smtClean="0"/>
          </a:p>
          <a:p>
            <a:r>
              <a:rPr lang="en-US" dirty="0" smtClean="0"/>
              <a:t>Based on ATLAS+CMS experience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6" y="977275"/>
            <a:ext cx="8606811" cy="552682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159"/>
            <a:ext cx="7772400" cy="66070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Silicon Tracker and </a:t>
            </a:r>
            <a:r>
              <a:rPr lang="en-US" sz="3200" dirty="0" smtClean="0">
                <a:solidFill>
                  <a:srgbClr val="008000"/>
                </a:solidFill>
              </a:rPr>
              <a:t>EM Calorimeter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843" y="810861"/>
            <a:ext cx="1870299" cy="1169551"/>
          </a:xfrm>
          <a:prstGeom prst="rect">
            <a:avLst/>
          </a:prstGeom>
          <a:solidFill>
            <a:schemeClr val="accent3">
              <a:lumMod val="20000"/>
              <a:lumOff val="80000"/>
              <a:alpha val="43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Transverse momentum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Δp</a:t>
            </a:r>
            <a:r>
              <a:rPr lang="en-US" sz="1400" baseline="-25000" dirty="0" smtClean="0">
                <a:solidFill>
                  <a:srgbClr val="000000"/>
                </a:solidFill>
              </a:rPr>
              <a:t>t</a:t>
            </a:r>
            <a:r>
              <a:rPr lang="en-US" sz="1400" dirty="0" smtClean="0">
                <a:solidFill>
                  <a:srgbClr val="000000"/>
                </a:solidFill>
              </a:rPr>
              <a:t>/p</a:t>
            </a:r>
            <a:r>
              <a:rPr lang="en-US" sz="1400" baseline="30000" dirty="0" smtClean="0">
                <a:solidFill>
                  <a:srgbClr val="000000"/>
                </a:solidFill>
              </a:rPr>
              <a:t>2</a:t>
            </a:r>
            <a:r>
              <a:rPr lang="en-US" sz="1400" baseline="-25000" dirty="0" smtClean="0">
                <a:solidFill>
                  <a:srgbClr val="000000"/>
                </a:solidFill>
              </a:rPr>
              <a:t>t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sz="1400" dirty="0" smtClean="0">
                <a:solidFill>
                  <a:srgbClr val="000000"/>
                </a:solidFill>
                <a:sym typeface="Wingdings"/>
              </a:rPr>
              <a:t> 6 10</a:t>
            </a:r>
            <a:r>
              <a:rPr lang="en-US" sz="1400" baseline="30000" dirty="0" smtClean="0">
                <a:solidFill>
                  <a:srgbClr val="000000"/>
                </a:solidFill>
                <a:sym typeface="Wingdings"/>
              </a:rPr>
              <a:t>-4</a:t>
            </a:r>
            <a:r>
              <a:rPr lang="en-US" sz="1400" dirty="0" smtClean="0">
                <a:solidFill>
                  <a:srgbClr val="000000"/>
                </a:solidFill>
                <a:sym typeface="Wingdings"/>
              </a:rPr>
              <a:t> GeV</a:t>
            </a:r>
            <a:r>
              <a:rPr lang="en-US" sz="1400" baseline="30000" dirty="0" smtClean="0">
                <a:solidFill>
                  <a:srgbClr val="000000"/>
                </a:solidFill>
                <a:sym typeface="Wingdings"/>
              </a:rPr>
              <a:t>-1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transverse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impact parameter</a:t>
            </a:r>
          </a:p>
          <a:p>
            <a:r>
              <a:rPr lang="en-US" sz="1400" dirty="0" err="1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sz="1400" dirty="0" smtClean="0">
                <a:solidFill>
                  <a:srgbClr val="000000"/>
                </a:solidFill>
                <a:sym typeface="Wingdings"/>
              </a:rPr>
              <a:t> 10μm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5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878" y="4959555"/>
            <a:ext cx="1035844" cy="102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905" y="150159"/>
            <a:ext cx="4954752" cy="66070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LHeC</a:t>
            </a:r>
            <a:r>
              <a:rPr lang="en-US" sz="3200" dirty="0" smtClean="0"/>
              <a:t> Si Tracker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07992" y="2230677"/>
            <a:ext cx="6302464" cy="219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55" y="1037282"/>
            <a:ext cx="5561725" cy="51333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1655" y="1037282"/>
            <a:ext cx="5404069" cy="1274994"/>
          </a:xfrm>
          <a:prstGeom prst="rect">
            <a:avLst/>
          </a:prstGeom>
          <a:solidFill>
            <a:srgbClr val="D0C445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1655" y="2312276"/>
            <a:ext cx="5404069" cy="1261241"/>
          </a:xfrm>
          <a:prstGeom prst="rect">
            <a:avLst/>
          </a:prstGeom>
          <a:solidFill>
            <a:schemeClr val="tx2">
              <a:lumMod val="60000"/>
              <a:lumOff val="40000"/>
              <a:alpha val="2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1655" y="3573517"/>
            <a:ext cx="5404069" cy="1401380"/>
          </a:xfrm>
          <a:prstGeom prst="rect">
            <a:avLst/>
          </a:prstGeom>
          <a:solidFill>
            <a:srgbClr val="FF00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1655" y="6478409"/>
            <a:ext cx="806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Various types of pixel and strip detectors. NO pileup. Less radiation </a:t>
            </a:r>
            <a:r>
              <a:rPr lang="en-US" dirty="0" err="1" smtClean="0"/>
              <a:t>vs</a:t>
            </a:r>
            <a:r>
              <a:rPr lang="en-US" dirty="0" smtClean="0"/>
              <a:t> pp but be safe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" y="1105314"/>
            <a:ext cx="8500730" cy="4738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960" y="376719"/>
            <a:ext cx="911246" cy="561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826" y="6162261"/>
            <a:ext cx="45517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About 150 Experimentalists and Theorists from 50 Institutes</a:t>
            </a:r>
          </a:p>
          <a:p>
            <a:r>
              <a:rPr lang="en-US" sz="1200" dirty="0" smtClean="0"/>
              <a:t>Tentative list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256617" y="5985565"/>
            <a:ext cx="2121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Thanks to all and to 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CERN, ECFA, </a:t>
            </a:r>
            <a:r>
              <a:rPr lang="en-US" dirty="0" err="1" smtClean="0">
                <a:solidFill>
                  <a:srgbClr val="1F497D"/>
                </a:solidFill>
              </a:rPr>
              <a:t>NuPECC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182" y="356464"/>
            <a:ext cx="197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http://</a:t>
            </a:r>
            <a:r>
              <a:rPr lang="en-US" dirty="0" err="1" smtClean="0">
                <a:solidFill>
                  <a:srgbClr val="1F497D"/>
                </a:solidFill>
              </a:rPr>
              <a:t>cern.ch/lhec</a:t>
            </a:r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159"/>
            <a:ext cx="7772400" cy="66070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Liquid Argon Electromagnetic Calorimeter </a:t>
            </a:r>
            <a:endParaRPr lang="en-US" sz="3200" dirty="0">
              <a:solidFill>
                <a:srgbClr val="008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894" y="3764456"/>
            <a:ext cx="3999992" cy="25575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076353"/>
            <a:ext cx="4061372" cy="2096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094828"/>
            <a:ext cx="6000307" cy="2669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3101" y="945931"/>
            <a:ext cx="1941785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Inside Coil</a:t>
            </a:r>
          </a:p>
          <a:p>
            <a:r>
              <a:rPr lang="en-US" dirty="0" smtClean="0"/>
              <a:t>H1, ATLAS</a:t>
            </a:r>
          </a:p>
          <a:p>
            <a:r>
              <a:rPr lang="en-US" dirty="0"/>
              <a:t>e</a:t>
            </a:r>
            <a:r>
              <a:rPr lang="en-US" dirty="0" smtClean="0"/>
              <a:t>xperience.</a:t>
            </a:r>
          </a:p>
          <a:p>
            <a:endParaRPr lang="en-US" dirty="0" smtClean="0"/>
          </a:p>
          <a:p>
            <a:r>
              <a:rPr lang="en-US" sz="1400" dirty="0" smtClean="0"/>
              <a:t>Barrel: </a:t>
            </a:r>
            <a:r>
              <a:rPr lang="en-US" sz="1400" dirty="0" err="1" smtClean="0"/>
              <a:t>Pb</a:t>
            </a:r>
            <a:r>
              <a:rPr lang="en-US" sz="1400" dirty="0" smtClean="0"/>
              <a:t>, 20 X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 , 11m</a:t>
            </a:r>
            <a:r>
              <a:rPr lang="en-US" sz="1400" baseline="30000" dirty="0" smtClean="0"/>
              <a:t>3</a:t>
            </a:r>
          </a:p>
          <a:p>
            <a:endParaRPr lang="en-US" sz="1400" dirty="0" smtClean="0"/>
          </a:p>
          <a:p>
            <a:r>
              <a:rPr lang="en-US" sz="1400" dirty="0" smtClean="0"/>
              <a:t>      fwd/</a:t>
            </a:r>
            <a:r>
              <a:rPr lang="en-US" sz="1400" dirty="0" err="1" smtClean="0"/>
              <a:t>bwd</a:t>
            </a:r>
            <a:r>
              <a:rPr lang="en-US" sz="1400" dirty="0" smtClean="0"/>
              <a:t> inserts:</a:t>
            </a:r>
          </a:p>
          <a:p>
            <a:endParaRPr lang="en-US" sz="1400" baseline="30000" dirty="0" smtClean="0"/>
          </a:p>
          <a:p>
            <a:r>
              <a:rPr lang="en-US" sz="1400" dirty="0" smtClean="0"/>
              <a:t>FEC: Si -W,  30 X</a:t>
            </a:r>
            <a:r>
              <a:rPr lang="en-US" sz="1400" baseline="-25000" dirty="0" smtClean="0"/>
              <a:t>0 </a:t>
            </a:r>
            <a:r>
              <a:rPr lang="en-US" sz="1400" dirty="0" smtClean="0"/>
              <a:t>,0.3m</a:t>
            </a:r>
            <a:r>
              <a:rPr lang="en-US" sz="1400" baseline="30000" dirty="0" smtClean="0"/>
              <a:t>3</a:t>
            </a:r>
          </a:p>
          <a:p>
            <a:endParaRPr lang="en-US" sz="1400" baseline="30000" dirty="0" smtClean="0"/>
          </a:p>
          <a:p>
            <a:r>
              <a:rPr lang="en-US" sz="1400" dirty="0" smtClean="0"/>
              <a:t>BEC: Si -</a:t>
            </a:r>
            <a:r>
              <a:rPr lang="en-US" sz="1400" dirty="0" err="1" smtClean="0"/>
              <a:t>Pb</a:t>
            </a:r>
            <a:r>
              <a:rPr lang="en-US" sz="1400" dirty="0" smtClean="0"/>
              <a:t>, 25 X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,0.3m</a:t>
            </a:r>
            <a:r>
              <a:rPr lang="en-US" sz="1400" baseline="30000" dirty="0" smtClean="0"/>
              <a:t>3</a:t>
            </a:r>
            <a:endParaRPr lang="en-US" sz="1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2944776" y="6173077"/>
            <a:ext cx="1802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GEANT4 Simulation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189" y="3862552"/>
            <a:ext cx="4246705" cy="2501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159"/>
            <a:ext cx="7772400" cy="66070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</a:rPr>
              <a:t>Hadronic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Tile Calorimeter 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8505" y="810861"/>
            <a:ext cx="2912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Outside Coil:  flux return </a:t>
            </a:r>
          </a:p>
          <a:p>
            <a:r>
              <a:rPr lang="en-US" dirty="0" smtClean="0"/>
              <a:t>Modular. </a:t>
            </a:r>
            <a:r>
              <a:rPr lang="en-US" dirty="0"/>
              <a:t> </a:t>
            </a:r>
            <a:r>
              <a:rPr lang="en-US" dirty="0" smtClean="0"/>
              <a:t>ATLAS experience.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114484" y="6363576"/>
            <a:ext cx="3735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Combined GEANT4 Calorimeter Simulation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13" y="1003524"/>
            <a:ext cx="5077090" cy="42163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091" y="1734191"/>
            <a:ext cx="1983071" cy="19543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0595" y="2162297"/>
            <a:ext cx="4573889" cy="1964945"/>
          </a:xfrm>
          <a:prstGeom prst="rect">
            <a:avLst/>
          </a:prstGeom>
          <a:solidFill>
            <a:schemeClr val="bg2">
              <a:lumMod val="75000"/>
              <a:alpha val="1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913" y="5406160"/>
            <a:ext cx="4818349" cy="12959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1055" y="5690111"/>
            <a:ext cx="57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+5.9m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724189" y="5690111"/>
            <a:ext cx="549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-3.6m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372941" y="5267660"/>
            <a:ext cx="662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R=2.6m</a:t>
            </a:r>
            <a:endParaRPr lang="en-US" sz="1200" dirty="0"/>
          </a:p>
        </p:txBody>
      </p:sp>
      <p:cxnSp>
        <p:nvCxnSpPr>
          <p:cNvPr id="19" name="Straight Connector 18"/>
          <p:cNvCxnSpPr/>
          <p:nvPr/>
        </p:nvCxnSpPr>
        <p:spPr>
          <a:xfrm rot="5400000" flipH="1" flipV="1">
            <a:off x="2594000" y="6054145"/>
            <a:ext cx="1295970" cy="1588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63851"/>
          </a:xfrm>
          <a:noFill/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LHeC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Detector Overview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19336"/>
            <a:ext cx="9143999" cy="738664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Forward/backward asymmetry in energy deposited and thus in geometry and technology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Present dimensions: </a:t>
            </a:r>
            <a:r>
              <a:rPr lang="en-US" sz="1400" b="1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LxD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=14x9m</a:t>
            </a:r>
            <a:r>
              <a:rPr lang="en-US" sz="1400" b="1" baseline="29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2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[CMS 21 </a:t>
            </a:r>
            <a:r>
              <a:rPr lang="en-US" sz="1400" b="1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x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15m</a:t>
            </a:r>
            <a:r>
              <a:rPr lang="en-US" sz="1400" b="1" baseline="29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2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, ATLAS 45 </a:t>
            </a:r>
            <a:r>
              <a:rPr lang="en-US" sz="1400" b="1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x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25 m</a:t>
            </a:r>
            <a:r>
              <a:rPr lang="en-US" sz="1400" b="1" baseline="29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2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]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Taggers at -62m (e),100m (γ,LR), -22.4m (γ,RR), +100m (</a:t>
            </a:r>
            <a:r>
              <a:rPr lang="en-US" sz="1400" b="1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n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), +420m (</a:t>
            </a:r>
            <a:r>
              <a:rPr lang="en-US" sz="1400" b="1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p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)</a:t>
            </a:r>
            <a:endParaRPr lang="en-US" sz="14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9709" y="4052957"/>
            <a:ext cx="1351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Tile Calorimeter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9709" y="3489739"/>
            <a:ext cx="2533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</a:rPr>
              <a:t>LAr</a:t>
            </a:r>
            <a:r>
              <a:rPr lang="en-US" sz="1400" dirty="0" smtClean="0">
                <a:solidFill>
                  <a:srgbClr val="000000"/>
                </a:solidFill>
              </a:rPr>
              <a:t> electromagnetic calorimeter 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1831" y="663851"/>
            <a:ext cx="8202099" cy="524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32294" y="5842337"/>
            <a:ext cx="3546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Detector option 1 for LR and full acceptance coverage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159"/>
            <a:ext cx="7772400" cy="66070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Summary </a:t>
            </a:r>
            <a:r>
              <a:rPr lang="en-US" sz="1778" dirty="0" smtClean="0">
                <a:solidFill>
                  <a:srgbClr val="008000"/>
                </a:solidFill>
              </a:rPr>
              <a:t>[for physics and detector part or report]</a:t>
            </a:r>
            <a:r>
              <a:rPr lang="en-US" sz="1778" dirty="0" smtClean="0"/>
              <a:t> </a:t>
            </a:r>
            <a:endParaRPr lang="en-US" sz="1778" dirty="0"/>
          </a:p>
        </p:txBody>
      </p:sp>
      <p:sp>
        <p:nvSpPr>
          <p:cNvPr id="3" name="TextBox 2"/>
          <p:cNvSpPr txBox="1"/>
          <p:nvPr/>
        </p:nvSpPr>
        <p:spPr>
          <a:xfrm>
            <a:off x="1126435" y="993913"/>
            <a:ext cx="6716615" cy="5078314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The (draft) Report on Designs for the </a:t>
            </a:r>
            <a:r>
              <a:rPr lang="en-US" b="1" dirty="0" err="1" smtClean="0"/>
              <a:t>LHeC</a:t>
            </a:r>
            <a:r>
              <a:rPr lang="en-US" b="1" dirty="0" smtClean="0"/>
              <a:t> has been delivered and</a:t>
            </a:r>
          </a:p>
          <a:p>
            <a:r>
              <a:rPr lang="en-US" b="1" dirty="0" smtClean="0"/>
              <a:t>is under review by 24 referees appointed by CERN, publish spring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The physics of a </a:t>
            </a:r>
            <a:r>
              <a:rPr lang="en-US" b="1" dirty="0" err="1" smtClean="0"/>
              <a:t>TeV</a:t>
            </a:r>
            <a:r>
              <a:rPr lang="en-US" b="1" dirty="0" smtClean="0"/>
              <a:t> scale </a:t>
            </a:r>
            <a:r>
              <a:rPr lang="en-US" b="1" dirty="0" err="1" smtClean="0"/>
              <a:t>ep</a:t>
            </a:r>
            <a:r>
              <a:rPr lang="en-US" b="1" dirty="0" smtClean="0"/>
              <a:t> collider is unique and complementary</a:t>
            </a:r>
          </a:p>
          <a:p>
            <a:r>
              <a:rPr lang="en-US" b="1" dirty="0" smtClean="0"/>
              <a:t>to the LHC at the same time</a:t>
            </a:r>
            <a:r>
              <a:rPr lang="en-US" dirty="0" smtClean="0"/>
              <a:t>.  Its main virtues are: [</a:t>
            </a:r>
            <a:r>
              <a:rPr lang="en-US" dirty="0" err="1" smtClean="0"/>
              <a:t>eq/eeqq,H</a:t>
            </a:r>
            <a:r>
              <a:rPr lang="en-US" dirty="0" smtClean="0"/>
              <a:t>] new</a:t>
            </a:r>
          </a:p>
          <a:p>
            <a:r>
              <a:rPr lang="en-US" dirty="0" smtClean="0"/>
              <a:t>physics should that occur at the LHC, ultra-high precision QCD and </a:t>
            </a:r>
          </a:p>
          <a:p>
            <a:r>
              <a:rPr lang="en-US" dirty="0" err="1" smtClean="0"/>
              <a:t>e.weak</a:t>
            </a:r>
            <a:r>
              <a:rPr lang="en-US" dirty="0" smtClean="0"/>
              <a:t> measurements, a complete unfolding of the quark and anti-</a:t>
            </a:r>
            <a:r>
              <a:rPr lang="en-US" dirty="0" err="1" smtClean="0"/>
              <a:t>q</a:t>
            </a:r>
            <a:endParaRPr lang="en-US" dirty="0" smtClean="0"/>
          </a:p>
          <a:p>
            <a:r>
              <a:rPr lang="en-US" dirty="0" smtClean="0"/>
              <a:t>structure of the proton, including top, new physics at lowest </a:t>
            </a:r>
            <a:r>
              <a:rPr lang="en-US" dirty="0" err="1" smtClean="0"/>
              <a:t>x</a:t>
            </a:r>
            <a:r>
              <a:rPr lang="en-US" dirty="0" smtClean="0"/>
              <a:t> related</a:t>
            </a:r>
          </a:p>
          <a:p>
            <a:r>
              <a:rPr lang="en-US" dirty="0" smtClean="0"/>
              <a:t>to UHE neutrinos and the understanding of the QGP initial state with</a:t>
            </a:r>
          </a:p>
          <a:p>
            <a:r>
              <a:rPr lang="en-US" dirty="0" smtClean="0"/>
              <a:t>unique measurements of the </a:t>
            </a:r>
            <a:r>
              <a:rPr lang="en-US" dirty="0" err="1" smtClean="0"/>
              <a:t>partonic</a:t>
            </a:r>
            <a:r>
              <a:rPr lang="en-US" dirty="0" smtClean="0"/>
              <a:t> structure of nuclei…  </a:t>
            </a:r>
          </a:p>
          <a:p>
            <a:endParaRPr lang="en-US" dirty="0" smtClean="0"/>
          </a:p>
          <a:p>
            <a:r>
              <a:rPr lang="en-US" b="1" dirty="0" smtClean="0"/>
              <a:t>A detector concept has been worked out </a:t>
            </a:r>
            <a:r>
              <a:rPr lang="en-US" dirty="0" smtClean="0"/>
              <a:t>which indicates that the</a:t>
            </a:r>
          </a:p>
          <a:p>
            <a:r>
              <a:rPr lang="en-US" dirty="0" smtClean="0"/>
              <a:t>required acceptance and precision may be reached. Its technology</a:t>
            </a:r>
          </a:p>
          <a:p>
            <a:r>
              <a:rPr lang="en-US" dirty="0" smtClean="0"/>
              <a:t>is suggested to be chosen for a fast installation and in line with mainly</a:t>
            </a:r>
          </a:p>
          <a:p>
            <a:r>
              <a:rPr lang="en-US" dirty="0" smtClean="0"/>
              <a:t>the LHC detector choices, taken and for the ongoing upgrades.</a:t>
            </a:r>
          </a:p>
          <a:p>
            <a:endParaRPr lang="en-US" dirty="0" smtClean="0"/>
          </a:p>
          <a:p>
            <a:r>
              <a:rPr lang="en-US" b="1" dirty="0" smtClean="0"/>
              <a:t>Courage is now required to move towards building a further, unique</a:t>
            </a:r>
          </a:p>
          <a:p>
            <a:r>
              <a:rPr lang="en-US" b="1" dirty="0" smtClean="0"/>
              <a:t>LHC experiment at CERN. Half of it is built, and it may start in 2022.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6435" y="6010725"/>
            <a:ext cx="691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Special thanks to ECFA for an encouraging and demanding Collaboration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159"/>
            <a:ext cx="7772400" cy="66070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backup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Max Klein LHeC ECFA 11/08</a:t>
            </a: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7772400" cy="609600"/>
          </a:xfrm>
        </p:spPr>
        <p:txBody>
          <a:bodyPr/>
          <a:lstStyle/>
          <a:p>
            <a:r>
              <a:rPr lang="en-US" sz="2400"/>
              <a:t>Questions  on a TeV ep Collider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5486400" y="1295400"/>
            <a:ext cx="1841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400"/>
          </a:p>
          <a:p>
            <a:endParaRPr lang="en-US" sz="1400"/>
          </a:p>
          <a:p>
            <a:endParaRPr lang="en-US"/>
          </a:p>
        </p:txBody>
      </p:sp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613"/>
            <a:ext cx="7239000" cy="6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057400"/>
            <a:ext cx="4343400" cy="2822575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</p:spPr>
      </p:pic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4724400" y="4572000"/>
            <a:ext cx="887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G. Altarelli</a:t>
            </a:r>
            <a:endParaRPr lang="en-US"/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5394325" y="5300663"/>
            <a:ext cx="3038475" cy="376237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J.Bartels: Theory on low x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096000"/>
            <a:ext cx="2209800" cy="625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543800" y="211723"/>
            <a:ext cx="1147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Divonne</a:t>
            </a:r>
            <a:r>
              <a:rPr lang="en-US" sz="1600" b="1" dirty="0" smtClean="0"/>
              <a:t> 08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3400107" cy="609600"/>
          </a:xfrm>
          <a:noFill/>
        </p:spPr>
        <p:txBody>
          <a:bodyPr/>
          <a:lstStyle/>
          <a:p>
            <a:pPr algn="l"/>
            <a:r>
              <a:rPr lang="en-US" sz="2400" b="1" dirty="0" smtClean="0"/>
              <a:t>   LQ </a:t>
            </a:r>
            <a:r>
              <a:rPr lang="en-US" sz="2400" b="1" dirty="0"/>
              <a:t>Quantum Numbers</a:t>
            </a:r>
            <a:endParaRPr lang="en-US" dirty="0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066800"/>
            <a:ext cx="3276600" cy="7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4419600" y="5715000"/>
            <a:ext cx="4584709" cy="769441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Charge asymmetry much cleaner in </a:t>
            </a:r>
            <a:r>
              <a:rPr lang="en-US" sz="1400" b="1" dirty="0" err="1" smtClean="0"/>
              <a:t>ep</a:t>
            </a:r>
            <a:r>
              <a:rPr lang="en-US" sz="1400" b="1" dirty="0" smtClean="0"/>
              <a:t> [in] </a:t>
            </a:r>
            <a:r>
              <a:rPr lang="en-US" sz="1400" b="1" dirty="0"/>
              <a:t>than in </a:t>
            </a:r>
            <a:r>
              <a:rPr lang="en-US" sz="1400" b="1" dirty="0" smtClean="0"/>
              <a:t>pp [out]. </a:t>
            </a:r>
            <a:endParaRPr lang="en-US" sz="1400" b="1" dirty="0"/>
          </a:p>
          <a:p>
            <a:r>
              <a:rPr lang="en-US" sz="1400" b="1" dirty="0"/>
              <a:t>Similar for simultaneous determination of coupling </a:t>
            </a:r>
          </a:p>
          <a:p>
            <a:r>
              <a:rPr lang="en-US" sz="1400" b="1" dirty="0"/>
              <a:t>and quark </a:t>
            </a:r>
            <a:r>
              <a:rPr lang="en-US" sz="1400" b="1" dirty="0" err="1"/>
              <a:t>flavour</a:t>
            </a:r>
            <a:r>
              <a:rPr lang="en-US" sz="1400" b="1" dirty="0"/>
              <a:t>.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Polarisation</a:t>
            </a:r>
            <a:r>
              <a:rPr lang="en-US" sz="1400" b="1" dirty="0" smtClean="0"/>
              <a:t> </a:t>
            </a:r>
            <a:r>
              <a:rPr lang="en-US" sz="1400" b="1" dirty="0"/>
              <a:t>for spectroscopy</a:t>
            </a:r>
            <a:r>
              <a:rPr lang="en-US" sz="1600" dirty="0"/>
              <a:t> </a:t>
            </a:r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09800"/>
            <a:ext cx="38433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28600"/>
            <a:ext cx="40449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2971800"/>
            <a:ext cx="41910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685800" y="6096000"/>
            <a:ext cx="1433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JINST 1 2006 P10001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159"/>
            <a:ext cx="7772400" cy="66070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Project Milestones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35316" y="1218437"/>
            <a:ext cx="7468699" cy="4801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2007: Invitation by SPC to ECFA and by (</a:t>
            </a:r>
            <a:r>
              <a:rPr lang="en-US" dirty="0" err="1" smtClean="0"/>
              <a:t>r)ECFA</a:t>
            </a:r>
            <a:r>
              <a:rPr lang="en-US" dirty="0" smtClean="0"/>
              <a:t> to work out a design concept</a:t>
            </a:r>
          </a:p>
          <a:p>
            <a:endParaRPr lang="en-US" dirty="0" smtClean="0"/>
          </a:p>
          <a:p>
            <a:r>
              <a:rPr lang="en-US" dirty="0" smtClean="0"/>
              <a:t>2008: First CERN-ECFA Workshop in </a:t>
            </a:r>
            <a:r>
              <a:rPr lang="en-US" dirty="0" err="1" smtClean="0"/>
              <a:t>Divonne</a:t>
            </a:r>
            <a:r>
              <a:rPr lang="en-US" dirty="0" smtClean="0"/>
              <a:t> (1.-3.9.08)</a:t>
            </a:r>
          </a:p>
          <a:p>
            <a:endParaRPr lang="en-US" dirty="0" smtClean="0"/>
          </a:p>
          <a:p>
            <a:r>
              <a:rPr lang="en-US" dirty="0" smtClean="0"/>
              <a:t>2009: 2</a:t>
            </a:r>
            <a:r>
              <a:rPr lang="en-US" baseline="30000" dirty="0" smtClean="0"/>
              <a:t>nd</a:t>
            </a:r>
            <a:r>
              <a:rPr lang="en-US" dirty="0" smtClean="0"/>
              <a:t> CERN-ECFA-</a:t>
            </a:r>
            <a:r>
              <a:rPr lang="en-US" dirty="0" err="1" smtClean="0"/>
              <a:t>NuPECC</a:t>
            </a:r>
            <a:r>
              <a:rPr lang="en-US" dirty="0" smtClean="0"/>
              <a:t> Workshop at </a:t>
            </a:r>
            <a:r>
              <a:rPr lang="en-US" dirty="0" err="1" smtClean="0"/>
              <a:t>Divonne</a:t>
            </a:r>
            <a:r>
              <a:rPr lang="en-US" dirty="0" smtClean="0"/>
              <a:t> (1.-3.9.09) </a:t>
            </a:r>
          </a:p>
          <a:p>
            <a:endParaRPr lang="en-US" dirty="0" smtClean="0"/>
          </a:p>
          <a:p>
            <a:r>
              <a:rPr lang="en-US" dirty="0" smtClean="0"/>
              <a:t>2010: 3</a:t>
            </a:r>
            <a:r>
              <a:rPr lang="en-US" baseline="30000" dirty="0" smtClean="0"/>
              <a:t>rd</a:t>
            </a:r>
            <a:r>
              <a:rPr lang="en-US" dirty="0" smtClean="0"/>
              <a:t> CERN-ECFA-</a:t>
            </a:r>
            <a:r>
              <a:rPr lang="en-US" dirty="0" err="1" smtClean="0"/>
              <a:t>NuPECC</a:t>
            </a:r>
            <a:r>
              <a:rPr lang="en-US" dirty="0" smtClean="0"/>
              <a:t> Workshop at Chavannes-de-</a:t>
            </a:r>
            <a:r>
              <a:rPr lang="en-US" dirty="0" err="1" smtClean="0"/>
              <a:t>Bogis</a:t>
            </a:r>
            <a:r>
              <a:rPr lang="en-US" dirty="0" smtClean="0"/>
              <a:t> (12.-13.11.10)</a:t>
            </a:r>
          </a:p>
          <a:p>
            <a:r>
              <a:rPr lang="en-US" dirty="0" smtClean="0"/>
              <a:t>            </a:t>
            </a:r>
            <a:r>
              <a:rPr lang="en-US" dirty="0" err="1" smtClean="0"/>
              <a:t>NuPECC</a:t>
            </a:r>
            <a:r>
              <a:rPr lang="en-US" dirty="0" smtClean="0"/>
              <a:t> puts </a:t>
            </a:r>
            <a:r>
              <a:rPr lang="en-US" dirty="0" err="1" smtClean="0"/>
              <a:t>LHeC</a:t>
            </a:r>
            <a:r>
              <a:rPr lang="en-US" dirty="0" smtClean="0"/>
              <a:t> to its </a:t>
            </a:r>
            <a:r>
              <a:rPr lang="en-US" dirty="0" err="1" smtClean="0"/>
              <a:t>Longe</a:t>
            </a:r>
            <a:r>
              <a:rPr lang="en-US" dirty="0" smtClean="0"/>
              <a:t> Range Plan for Nuclear Physics (12/10)</a:t>
            </a:r>
          </a:p>
          <a:p>
            <a:endParaRPr lang="en-US" dirty="0" smtClean="0"/>
          </a:p>
          <a:p>
            <a:r>
              <a:rPr lang="en-US" dirty="0" smtClean="0"/>
              <a:t>2011: Draft CDR (530 pages on Physics, Detector and Accelerator) (5.8.11)</a:t>
            </a:r>
          </a:p>
          <a:p>
            <a:r>
              <a:rPr lang="en-US" dirty="0" smtClean="0"/>
              <a:t>            being refereed and updated</a:t>
            </a:r>
          </a:p>
          <a:p>
            <a:r>
              <a:rPr lang="en-US" dirty="0" smtClean="0"/>
              <a:t>          </a:t>
            </a:r>
          </a:p>
          <a:p>
            <a:r>
              <a:rPr lang="en-US" dirty="0" smtClean="0"/>
              <a:t>2012: Publication of CDR – European Strategy </a:t>
            </a:r>
          </a:p>
          <a:p>
            <a:r>
              <a:rPr lang="en-US" dirty="0" smtClean="0"/>
              <a:t>            New workshop (tentatively in May 10-11, 2012)</a:t>
            </a:r>
          </a:p>
          <a:p>
            <a:endParaRPr lang="en-US" dirty="0" smtClean="0"/>
          </a:p>
          <a:p>
            <a:r>
              <a:rPr lang="en-US" dirty="0" smtClean="0"/>
              <a:t>Goal: TDR by 2014</a:t>
            </a:r>
          </a:p>
          <a:p>
            <a:r>
              <a:rPr lang="en-US" dirty="0" smtClean="0"/>
              <a:t>Perspective: Operation by 2023 (synchronous to pp)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758" y="5019618"/>
            <a:ext cx="803274" cy="495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54141" y="1221135"/>
            <a:ext cx="2277070" cy="5211589"/>
            <a:chOff x="0" y="22"/>
            <a:chExt cx="2040" cy="4669"/>
          </a:xfrm>
        </p:grpSpPr>
        <p:pic>
          <p:nvPicPr>
            <p:cNvPr id="59406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2"/>
              <a:ext cx="2040" cy="4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7" name="Rectangle 2"/>
            <p:cNvSpPr>
              <a:spLocks/>
            </p:cNvSpPr>
            <p:nvPr/>
          </p:nvSpPr>
          <p:spPr bwMode="auto">
            <a:xfrm>
              <a:off x="0" y="22"/>
              <a:ext cx="176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300" dirty="0">
                  <a:solidFill>
                    <a:srgbClr val="002D99"/>
                  </a:solidFill>
                  <a:latin typeface="Arial Bold" charset="0"/>
                  <a:ea typeface="ＭＳ Ｐゴシック" charset="0"/>
                  <a:sym typeface="Arial Bold" charset="0"/>
                </a:rPr>
                <a:t>Working Group </a:t>
              </a:r>
              <a:r>
                <a:rPr lang="en-US" sz="1300" dirty="0" err="1">
                  <a:solidFill>
                    <a:srgbClr val="002D99"/>
                  </a:solidFill>
                  <a:latin typeface="Arial Bold" charset="0"/>
                  <a:ea typeface="ＭＳ Ｐゴシック" charset="0"/>
                  <a:sym typeface="Arial Bold" charset="0"/>
                </a:rPr>
                <a:t>Convenors</a:t>
              </a:r>
              <a:endParaRPr lang="en-US" sz="1300" dirty="0">
                <a:solidFill>
                  <a:srgbClr val="002D99"/>
                </a:solidFill>
                <a:latin typeface="Arial Bold" charset="0"/>
                <a:ea typeface="ＭＳ Ｐゴシック" charset="0"/>
                <a:sym typeface="Arial Bold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411015" y="3614292"/>
            <a:ext cx="2112988" cy="2831827"/>
            <a:chOff x="0" y="22"/>
            <a:chExt cx="1893" cy="2537"/>
          </a:xfrm>
        </p:grpSpPr>
        <p:pic>
          <p:nvPicPr>
            <p:cNvPr id="5940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"/>
              <a:ext cx="1893" cy="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5" name="Rectangle 5"/>
            <p:cNvSpPr>
              <a:spLocks/>
            </p:cNvSpPr>
            <p:nvPr/>
          </p:nvSpPr>
          <p:spPr bwMode="auto">
            <a:xfrm>
              <a:off x="0" y="22"/>
              <a:ext cx="132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300" dirty="0">
                  <a:solidFill>
                    <a:srgbClr val="002D99"/>
                  </a:solidFill>
                  <a:latin typeface="Arial Bold" charset="0"/>
                  <a:ea typeface="ＭＳ Ｐゴシック" charset="0"/>
                  <a:sym typeface="Arial Bold" charset="0"/>
                </a:rPr>
                <a:t>Steering Committee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1437" y="1205508"/>
            <a:ext cx="2495848" cy="4144492"/>
            <a:chOff x="0" y="0"/>
            <a:chExt cx="2236" cy="3713"/>
          </a:xfrm>
        </p:grpSpPr>
        <p:pic>
          <p:nvPicPr>
            <p:cNvPr id="59402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4"/>
              <a:ext cx="2236" cy="3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3" name="Rectangle 8"/>
            <p:cNvSpPr>
              <a:spLocks/>
            </p:cNvSpPr>
            <p:nvPr/>
          </p:nvSpPr>
          <p:spPr bwMode="auto">
            <a:xfrm>
              <a:off x="0" y="0"/>
              <a:ext cx="21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300" dirty="0">
                  <a:solidFill>
                    <a:srgbClr val="002D99"/>
                  </a:solidFill>
                  <a:latin typeface="Arial Bold" charset="0"/>
                  <a:ea typeface="ＭＳ Ｐゴシック" charset="0"/>
                  <a:sym typeface="Arial Bold" charset="0"/>
                </a:rPr>
                <a:t>Scientific Advisory Committee</a:t>
              </a:r>
            </a:p>
          </p:txBody>
        </p:sp>
      </p:grpSp>
      <p:sp>
        <p:nvSpPr>
          <p:cNvPr id="59396" name="Rectangle 10"/>
          <p:cNvSpPr>
            <a:spLocks/>
          </p:cNvSpPr>
          <p:nvPr/>
        </p:nvSpPr>
        <p:spPr bwMode="auto">
          <a:xfrm>
            <a:off x="2500313" y="133945"/>
            <a:ext cx="475911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 dirty="0" smtClean="0">
                <a:latin typeface="Arial Bold" charset="0"/>
                <a:ea typeface="ＭＳ Ｐゴシック" charset="0"/>
                <a:sym typeface="Arial Bold" charset="0"/>
              </a:rPr>
              <a:t> </a:t>
            </a:r>
            <a:r>
              <a:rPr lang="en-US" sz="3200" dirty="0" err="1" smtClean="0">
                <a:latin typeface="Arial Bold" charset="0"/>
                <a:ea typeface="ＭＳ Ｐゴシック" charset="0"/>
                <a:sym typeface="Arial Bold" charset="0"/>
              </a:rPr>
              <a:t>Organisation</a:t>
            </a:r>
            <a:r>
              <a:rPr lang="en-US" sz="3200" dirty="0" smtClean="0">
                <a:latin typeface="Arial Bold" charset="0"/>
                <a:ea typeface="ＭＳ Ｐゴシック" charset="0"/>
                <a:sym typeface="Arial Bold" charset="0"/>
              </a:rPr>
              <a:t> for CDR</a:t>
            </a:r>
            <a:endParaRPr lang="en-US" sz="3200" dirty="0">
              <a:latin typeface="Arial Bold" charset="0"/>
              <a:ea typeface="ＭＳ Ｐゴシック" charset="0"/>
              <a:sym typeface="Arial Bold" charset="0"/>
            </a:endParaRP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840141" y="1109514"/>
            <a:ext cx="2277070" cy="5328791"/>
            <a:chOff x="0" y="22"/>
            <a:chExt cx="2040" cy="4774"/>
          </a:xfrm>
        </p:grpSpPr>
        <p:pic>
          <p:nvPicPr>
            <p:cNvPr id="59399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228"/>
              <a:ext cx="1973" cy="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0" name="Rectangle 12"/>
            <p:cNvSpPr>
              <a:spLocks/>
            </p:cNvSpPr>
            <p:nvPr/>
          </p:nvSpPr>
          <p:spPr bwMode="auto">
            <a:xfrm>
              <a:off x="40" y="22"/>
              <a:ext cx="107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300" dirty="0">
                  <a:solidFill>
                    <a:srgbClr val="002D99"/>
                  </a:solidFill>
                  <a:latin typeface="Arial Bold" charset="0"/>
                  <a:ea typeface="ＭＳ Ｐゴシック" charset="0"/>
                  <a:sym typeface="Arial Bold" charset="0"/>
                </a:rPr>
                <a:t>CERN Referees</a:t>
              </a:r>
            </a:p>
          </p:txBody>
        </p:sp>
        <p:sp>
          <p:nvSpPr>
            <p:cNvPr id="59401" name="AutoShape 13"/>
            <p:cNvSpPr>
              <a:spLocks/>
            </p:cNvSpPr>
            <p:nvPr/>
          </p:nvSpPr>
          <p:spPr bwMode="auto">
            <a:xfrm>
              <a:off x="0" y="236"/>
              <a:ext cx="2040" cy="4560"/>
            </a:xfrm>
            <a:prstGeom prst="roundRect">
              <a:avLst>
                <a:gd name="adj" fmla="val 5880"/>
              </a:avLst>
            </a:prstGeom>
            <a:noFill/>
            <a:ln w="25400">
              <a:solidFill>
                <a:srgbClr val="002D99"/>
              </a:solidFill>
              <a:miter lim="800000"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59398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7675" y="2635198"/>
            <a:ext cx="786163" cy="4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7" y="385816"/>
            <a:ext cx="4218609" cy="540538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029702" y="385816"/>
            <a:ext cx="3904472" cy="6186310"/>
          </a:xfrm>
          <a:prstGeom prst="rect">
            <a:avLst/>
          </a:prstGeom>
          <a:solidFill>
            <a:srgbClr val="008000">
              <a:alpha val="2000"/>
            </a:srgbClr>
          </a:solidFill>
          <a:ln w="22225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CERN-ECFA-</a:t>
            </a:r>
            <a:r>
              <a:rPr lang="en-US" b="1" dirty="0" err="1" smtClean="0">
                <a:solidFill>
                  <a:srgbClr val="008000"/>
                </a:solidFill>
              </a:rPr>
              <a:t>NuPECC</a:t>
            </a:r>
            <a:r>
              <a:rPr lang="en-US" dirty="0" smtClean="0"/>
              <a:t>:</a:t>
            </a:r>
          </a:p>
          <a:p>
            <a:r>
              <a:rPr lang="en-US" dirty="0" smtClean="0"/>
              <a:t>CDR Draft (530pages) being refereed</a:t>
            </a:r>
          </a:p>
          <a:p>
            <a:r>
              <a:rPr lang="en-US" dirty="0" smtClean="0"/>
              <a:t>Publish early 2012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8000"/>
                </a:solidFill>
              </a:rPr>
              <a:t>Steps towards TDR (tentative)</a:t>
            </a:r>
          </a:p>
          <a:p>
            <a:pPr>
              <a:buFontTx/>
              <a:buChar char="-"/>
            </a:pPr>
            <a:r>
              <a:rPr lang="en-US" dirty="0" smtClean="0"/>
              <a:t>Prototype IR magnet (3 beams)</a:t>
            </a:r>
          </a:p>
          <a:p>
            <a:pPr>
              <a:buFontTx/>
              <a:buChar char="-"/>
            </a:pPr>
            <a:r>
              <a:rPr lang="en-US" dirty="0" smtClean="0"/>
              <a:t>Prototype Dipole (1:1)</a:t>
            </a:r>
          </a:p>
          <a:p>
            <a:pPr>
              <a:buFontTx/>
              <a:buChar char="-"/>
            </a:pPr>
            <a:r>
              <a:rPr lang="en-US" dirty="0" smtClean="0"/>
              <a:t>Develop Cavity/</a:t>
            </a:r>
            <a:r>
              <a:rPr lang="en-US" dirty="0" err="1" smtClean="0"/>
              <a:t>Cryomodule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Civil Engineering, …</a:t>
            </a:r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b="1" dirty="0" smtClean="0">
                <a:solidFill>
                  <a:srgbClr val="008000"/>
                </a:solidFill>
              </a:rPr>
              <a:t>Build international collaborations</a:t>
            </a:r>
          </a:p>
          <a:p>
            <a:r>
              <a:rPr lang="en-US" dirty="0" smtClean="0"/>
              <a:t>for the accelerator and detector</a:t>
            </a:r>
          </a:p>
          <a:p>
            <a:r>
              <a:rPr lang="en-US" dirty="0" smtClean="0"/>
              <a:t>development. Strong links to ongoing</a:t>
            </a:r>
          </a:p>
          <a:p>
            <a:r>
              <a:rPr lang="en-US" dirty="0" smtClean="0"/>
              <a:t>accelerator and detector projects. </a:t>
            </a:r>
          </a:p>
          <a:p>
            <a:endParaRPr lang="en-US" dirty="0" smtClean="0"/>
          </a:p>
          <a:p>
            <a:r>
              <a:rPr lang="en-US" dirty="0" smtClean="0"/>
              <a:t>The LHC offers the unique perspective</a:t>
            </a:r>
          </a:p>
          <a:p>
            <a:r>
              <a:rPr lang="en-US" dirty="0" smtClean="0"/>
              <a:t>for a further </a:t>
            </a:r>
            <a:r>
              <a:rPr lang="en-US" dirty="0" err="1" smtClean="0"/>
              <a:t>TeV</a:t>
            </a:r>
            <a:r>
              <a:rPr lang="en-US" dirty="0" smtClean="0"/>
              <a:t> scale collider. The </a:t>
            </a:r>
          </a:p>
          <a:p>
            <a:r>
              <a:rPr lang="en-US" dirty="0" err="1" smtClean="0"/>
              <a:t>LINAC’s</a:t>
            </a:r>
            <a:r>
              <a:rPr lang="en-US" dirty="0" smtClean="0"/>
              <a:t> are of about 2mile length, yet</a:t>
            </a:r>
          </a:p>
          <a:p>
            <a:r>
              <a:rPr lang="en-US" dirty="0" smtClean="0"/>
              <a:t>the Q</a:t>
            </a:r>
            <a:r>
              <a:rPr lang="en-US" baseline="30000" dirty="0" smtClean="0"/>
              <a:t>2</a:t>
            </a:r>
            <a:r>
              <a:rPr lang="en-US" dirty="0" smtClean="0"/>
              <a:t> is 10</a:t>
            </a:r>
            <a:r>
              <a:rPr lang="en-US" baseline="30000" dirty="0" smtClean="0"/>
              <a:t>5</a:t>
            </a:r>
            <a:r>
              <a:rPr lang="en-US" dirty="0" smtClean="0"/>
              <a:t> times larger than  was</a:t>
            </a:r>
          </a:p>
          <a:p>
            <a:r>
              <a:rPr lang="en-US" dirty="0" smtClean="0"/>
              <a:t>achieved when SLAC discovered quarks.</a:t>
            </a:r>
          </a:p>
          <a:p>
            <a:r>
              <a:rPr lang="en-US" dirty="0" smtClean="0"/>
              <a:t>Particle physics needs pp, </a:t>
            </a:r>
            <a:r>
              <a:rPr lang="en-US" dirty="0" err="1" smtClean="0"/>
              <a:t>ll</a:t>
            </a:r>
            <a:r>
              <a:rPr lang="en-US" dirty="0" smtClean="0"/>
              <a:t> and </a:t>
            </a:r>
            <a:r>
              <a:rPr lang="en-US" dirty="0" err="1" smtClean="0"/>
              <a:t>ep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Here is a realistic prospect to progress.    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087" y="5879627"/>
            <a:ext cx="4319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Both the ring and the </a:t>
            </a:r>
            <a:r>
              <a:rPr lang="en-US" sz="1600" b="1" dirty="0" err="1" smtClean="0">
                <a:solidFill>
                  <a:srgbClr val="008000"/>
                </a:solidFill>
              </a:rPr>
              <a:t>linac</a:t>
            </a:r>
            <a:r>
              <a:rPr lang="en-US" sz="1600" b="1" dirty="0" smtClean="0">
                <a:solidFill>
                  <a:srgbClr val="008000"/>
                </a:solidFill>
              </a:rPr>
              <a:t> are feasible and both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come very close to the desired performance.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The pleasant challenge is to soon decide for one</a:t>
            </a:r>
            <a:r>
              <a:rPr lang="en-US" sz="1600" b="1" dirty="0" smtClean="0"/>
              <a:t>.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1655" y="6572126"/>
            <a:ext cx="208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Summary slide IPAC11 </a:t>
            </a:r>
            <a:r>
              <a:rPr lang="en-US" sz="1200" dirty="0" err="1" smtClean="0"/>
              <a:t>M.Klein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159"/>
            <a:ext cx="7772400" cy="66070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76092"/>
                </a:solidFill>
              </a:rPr>
              <a:t>Why an </a:t>
            </a:r>
            <a:r>
              <a:rPr lang="en-US" sz="3200" dirty="0" err="1" smtClean="0">
                <a:solidFill>
                  <a:srgbClr val="376092"/>
                </a:solidFill>
              </a:rPr>
              <a:t>ep</a:t>
            </a:r>
            <a:r>
              <a:rPr lang="en-US" sz="3200" dirty="0" smtClean="0">
                <a:solidFill>
                  <a:srgbClr val="376092"/>
                </a:solidFill>
              </a:rPr>
              <a:t>/A Experiment at </a:t>
            </a:r>
            <a:r>
              <a:rPr lang="en-US" sz="3200" dirty="0" err="1" smtClean="0">
                <a:solidFill>
                  <a:srgbClr val="376092"/>
                </a:solidFill>
              </a:rPr>
              <a:t>TeV</a:t>
            </a:r>
            <a:r>
              <a:rPr lang="en-US" sz="3200" dirty="0" smtClean="0">
                <a:solidFill>
                  <a:srgbClr val="376092"/>
                </a:solidFill>
              </a:rPr>
              <a:t> Energies?</a:t>
            </a:r>
            <a:endParaRPr lang="en-US" sz="3200" dirty="0">
              <a:solidFill>
                <a:srgbClr val="37609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7351" y="986763"/>
            <a:ext cx="7545655" cy="5355313"/>
          </a:xfrm>
          <a:prstGeom prst="rect">
            <a:avLst/>
          </a:prstGeom>
          <a:solidFill>
            <a:schemeClr val="accent1">
              <a:lumMod val="75000"/>
              <a:alpha val="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For resolving the quark structure of the nucleon with </a:t>
            </a:r>
            <a:r>
              <a:rPr lang="en-US" dirty="0" err="1" smtClean="0"/>
              <a:t>p</a:t>
            </a:r>
            <a:r>
              <a:rPr lang="en-US" dirty="0" smtClean="0"/>
              <a:t>, </a:t>
            </a:r>
            <a:r>
              <a:rPr lang="en-US" dirty="0" err="1" smtClean="0"/>
              <a:t>d</a:t>
            </a:r>
            <a:r>
              <a:rPr lang="en-US" dirty="0" smtClean="0"/>
              <a:t> and ion beams</a:t>
            </a:r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For the development of </a:t>
            </a:r>
            <a:r>
              <a:rPr lang="en-US" dirty="0" err="1" smtClean="0"/>
              <a:t>perturbative</a:t>
            </a:r>
            <a:r>
              <a:rPr lang="en-US" dirty="0" smtClean="0"/>
              <a:t> QCD [37-28-15]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For mapping the gluon field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For searches and the understanding of new physics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For investigating the physics of </a:t>
            </a:r>
            <a:r>
              <a:rPr lang="en-US" dirty="0" err="1" smtClean="0"/>
              <a:t>parton</a:t>
            </a:r>
            <a:r>
              <a:rPr lang="en-US" dirty="0" smtClean="0"/>
              <a:t> saturation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8220" y="1441531"/>
            <a:ext cx="7258818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76092"/>
                </a:solidFill>
              </a:rPr>
              <a:t>QPM symmetries, quark distributions (complete set from data), </a:t>
            </a:r>
            <a:r>
              <a:rPr lang="en-US" sz="1600" dirty="0" err="1" smtClean="0">
                <a:solidFill>
                  <a:srgbClr val="376092"/>
                </a:solidFill>
              </a:rPr>
              <a:t>GPDs</a:t>
            </a:r>
            <a:r>
              <a:rPr lang="en-US" sz="1600" dirty="0" smtClean="0">
                <a:solidFill>
                  <a:srgbClr val="376092"/>
                </a:solidFill>
              </a:rPr>
              <a:t>, nuclear </a:t>
            </a:r>
            <a:r>
              <a:rPr lang="en-US" sz="1600" dirty="0" err="1" smtClean="0">
                <a:solidFill>
                  <a:srgbClr val="376092"/>
                </a:solidFill>
              </a:rPr>
              <a:t>PDFs</a:t>
            </a:r>
            <a:r>
              <a:rPr lang="en-US" sz="1600" dirty="0" smtClean="0">
                <a:solidFill>
                  <a:srgbClr val="376092"/>
                </a:solidFill>
              </a:rPr>
              <a:t> ..</a:t>
            </a:r>
          </a:p>
          <a:p>
            <a:endParaRPr lang="en-US" sz="1600" dirty="0" smtClean="0">
              <a:solidFill>
                <a:srgbClr val="376092"/>
              </a:solidFill>
            </a:endParaRPr>
          </a:p>
          <a:p>
            <a:endParaRPr lang="en-US" sz="1600" dirty="0" smtClean="0">
              <a:solidFill>
                <a:srgbClr val="376092"/>
              </a:solidFill>
            </a:endParaRPr>
          </a:p>
          <a:p>
            <a:endParaRPr lang="en-US" sz="1600" dirty="0" smtClean="0">
              <a:solidFill>
                <a:srgbClr val="376092"/>
              </a:solidFill>
            </a:endParaRPr>
          </a:p>
          <a:p>
            <a:endParaRPr lang="en-US" sz="1600" dirty="0" smtClean="0">
              <a:solidFill>
                <a:srgbClr val="376092"/>
              </a:solidFill>
            </a:endParaRPr>
          </a:p>
          <a:p>
            <a:r>
              <a:rPr lang="en-US" sz="1600" dirty="0" err="1" smtClean="0">
                <a:solidFill>
                  <a:srgbClr val="376092"/>
                </a:solidFill>
              </a:rPr>
              <a:t>N</a:t>
            </a:r>
            <a:r>
              <a:rPr lang="en-US" sz="1600" baseline="30000" dirty="0" err="1" smtClean="0">
                <a:solidFill>
                  <a:srgbClr val="376092"/>
                </a:solidFill>
              </a:rPr>
              <a:t>k</a:t>
            </a:r>
            <a:r>
              <a:rPr lang="en-US" sz="1600" dirty="0" err="1" smtClean="0">
                <a:solidFill>
                  <a:srgbClr val="376092"/>
                </a:solidFill>
              </a:rPr>
              <a:t>LO</a:t>
            </a:r>
            <a:r>
              <a:rPr lang="en-US" sz="1600" dirty="0" smtClean="0">
                <a:solidFill>
                  <a:srgbClr val="376092"/>
                </a:solidFill>
              </a:rPr>
              <a:t> (k≥2) and </a:t>
            </a:r>
            <a:r>
              <a:rPr lang="en-US" sz="1600" dirty="0" err="1" smtClean="0">
                <a:solidFill>
                  <a:srgbClr val="376092"/>
                </a:solidFill>
              </a:rPr>
              <a:t>h.o</a:t>
            </a:r>
            <a:r>
              <a:rPr lang="en-US" sz="1600" dirty="0" smtClean="0">
                <a:solidFill>
                  <a:srgbClr val="376092"/>
                </a:solidFill>
              </a:rPr>
              <a:t>. </a:t>
            </a:r>
            <a:r>
              <a:rPr lang="en-US" sz="1600" dirty="0" err="1" smtClean="0">
                <a:solidFill>
                  <a:srgbClr val="376092"/>
                </a:solidFill>
              </a:rPr>
              <a:t>eweak</a:t>
            </a:r>
            <a:r>
              <a:rPr lang="en-US" sz="1600" dirty="0" smtClean="0">
                <a:solidFill>
                  <a:srgbClr val="376092"/>
                </a:solidFill>
              </a:rPr>
              <a:t>, HQs, jets, </a:t>
            </a:r>
            <a:r>
              <a:rPr lang="en-US" sz="1600" dirty="0" err="1" smtClean="0">
                <a:solidFill>
                  <a:srgbClr val="376092"/>
                </a:solidFill>
              </a:rPr>
              <a:t>resummation</a:t>
            </a:r>
            <a:r>
              <a:rPr lang="en-US" sz="1600" dirty="0" smtClean="0">
                <a:solidFill>
                  <a:srgbClr val="376092"/>
                </a:solidFill>
              </a:rPr>
              <a:t>, </a:t>
            </a:r>
            <a:r>
              <a:rPr lang="en-US" sz="1600" dirty="0" err="1" smtClean="0">
                <a:solidFill>
                  <a:srgbClr val="376092"/>
                </a:solidFill>
              </a:rPr>
              <a:t>factorisation</a:t>
            </a:r>
            <a:r>
              <a:rPr lang="en-US" sz="1600" dirty="0" smtClean="0">
                <a:solidFill>
                  <a:srgbClr val="376092"/>
                </a:solidFill>
              </a:rPr>
              <a:t>, diffraction</a:t>
            </a:r>
          </a:p>
          <a:p>
            <a:endParaRPr lang="en-US" sz="1600" dirty="0" smtClean="0">
              <a:solidFill>
                <a:srgbClr val="376092"/>
              </a:solidFill>
            </a:endParaRPr>
          </a:p>
          <a:p>
            <a:endParaRPr lang="en-US" sz="1600" dirty="0" smtClean="0">
              <a:solidFill>
                <a:srgbClr val="376092"/>
              </a:solidFill>
            </a:endParaRPr>
          </a:p>
          <a:p>
            <a:endParaRPr lang="en-US" sz="1600" dirty="0" smtClean="0">
              <a:solidFill>
                <a:srgbClr val="376092"/>
              </a:solidFill>
            </a:endParaRPr>
          </a:p>
          <a:p>
            <a:r>
              <a:rPr lang="en-US" sz="1600" dirty="0" smtClean="0">
                <a:solidFill>
                  <a:srgbClr val="376092"/>
                </a:solidFill>
              </a:rPr>
              <a:t>Gluon for ~10</a:t>
            </a:r>
            <a:r>
              <a:rPr lang="en-US" sz="1600" baseline="30000" dirty="0" smtClean="0">
                <a:solidFill>
                  <a:srgbClr val="376092"/>
                </a:solidFill>
              </a:rPr>
              <a:t>-5 </a:t>
            </a:r>
            <a:r>
              <a:rPr lang="en-US" sz="1600" dirty="0" smtClean="0">
                <a:solidFill>
                  <a:srgbClr val="376092"/>
                </a:solidFill>
              </a:rPr>
              <a:t>&lt; </a:t>
            </a:r>
            <a:r>
              <a:rPr lang="en-US" sz="1600" dirty="0" err="1" smtClean="0">
                <a:solidFill>
                  <a:srgbClr val="376092"/>
                </a:solidFill>
              </a:rPr>
              <a:t>x</a:t>
            </a:r>
            <a:r>
              <a:rPr lang="en-US" sz="1600" dirty="0" smtClean="0">
                <a:solidFill>
                  <a:srgbClr val="376092"/>
                </a:solidFill>
              </a:rPr>
              <a:t> &lt;1 , </a:t>
            </a:r>
            <a:r>
              <a:rPr lang="en-US" sz="1600" dirty="0" err="1" smtClean="0">
                <a:solidFill>
                  <a:srgbClr val="376092"/>
                </a:solidFill>
              </a:rPr>
              <a:t>Pomeron</a:t>
            </a:r>
            <a:r>
              <a:rPr lang="en-US" sz="1600" dirty="0" smtClean="0">
                <a:solidFill>
                  <a:srgbClr val="376092"/>
                </a:solidFill>
              </a:rPr>
              <a:t>,  </a:t>
            </a:r>
            <a:r>
              <a:rPr lang="en-US" sz="1600" dirty="0" err="1" smtClean="0">
                <a:solidFill>
                  <a:srgbClr val="376092"/>
                </a:solidFill>
              </a:rPr>
              <a:t>unintegrated</a:t>
            </a:r>
            <a:r>
              <a:rPr lang="en-US" sz="1600" dirty="0" smtClean="0">
                <a:solidFill>
                  <a:srgbClr val="376092"/>
                </a:solidFill>
              </a:rPr>
              <a:t> gluon</a:t>
            </a:r>
          </a:p>
          <a:p>
            <a:endParaRPr lang="en-US" sz="1600" dirty="0" smtClean="0">
              <a:solidFill>
                <a:srgbClr val="376092"/>
              </a:solidFill>
            </a:endParaRPr>
          </a:p>
          <a:p>
            <a:endParaRPr lang="en-US" sz="1600" dirty="0" smtClean="0">
              <a:solidFill>
                <a:srgbClr val="376092"/>
              </a:solidFill>
            </a:endParaRPr>
          </a:p>
          <a:p>
            <a:endParaRPr lang="en-US" sz="1600" dirty="0" smtClean="0">
              <a:solidFill>
                <a:srgbClr val="376092"/>
              </a:solidFill>
            </a:endParaRPr>
          </a:p>
          <a:p>
            <a:r>
              <a:rPr lang="en-US" sz="1600" dirty="0" smtClean="0">
                <a:solidFill>
                  <a:srgbClr val="376092"/>
                </a:solidFill>
              </a:rPr>
              <a:t>GUT (</a:t>
            </a:r>
            <a:r>
              <a:rPr lang="en-US" sz="1600" dirty="0" err="1" smtClean="0">
                <a:solidFill>
                  <a:srgbClr val="376092"/>
                </a:solidFill>
              </a:rPr>
              <a:t>α</a:t>
            </a:r>
            <a:r>
              <a:rPr lang="en-US" sz="1600" baseline="-25000" dirty="0" err="1" smtClean="0">
                <a:solidFill>
                  <a:srgbClr val="376092"/>
                </a:solidFill>
              </a:rPr>
              <a:t>s</a:t>
            </a:r>
            <a:r>
              <a:rPr lang="en-US" sz="1600" dirty="0" smtClean="0">
                <a:solidFill>
                  <a:srgbClr val="376092"/>
                </a:solidFill>
              </a:rPr>
              <a:t> to 0.2%), </a:t>
            </a:r>
            <a:r>
              <a:rPr lang="en-US" sz="1600" dirty="0" err="1" smtClean="0">
                <a:solidFill>
                  <a:srgbClr val="376092"/>
                </a:solidFill>
              </a:rPr>
              <a:t>LQs</a:t>
            </a:r>
            <a:r>
              <a:rPr lang="en-US" sz="1600" dirty="0" smtClean="0">
                <a:solidFill>
                  <a:srgbClr val="376092"/>
                </a:solidFill>
              </a:rPr>
              <a:t> RPV, Higgs (bb, HWW), PDFs4LHC, </a:t>
            </a:r>
            <a:r>
              <a:rPr lang="en-US" sz="1600" dirty="0" err="1" smtClean="0">
                <a:solidFill>
                  <a:srgbClr val="376092"/>
                </a:solidFill>
              </a:rPr>
              <a:t>instanton</a:t>
            </a:r>
            <a:r>
              <a:rPr lang="en-US" sz="1600" dirty="0" smtClean="0">
                <a:solidFill>
                  <a:srgbClr val="376092"/>
                </a:solidFill>
              </a:rPr>
              <a:t>, </a:t>
            </a:r>
            <a:r>
              <a:rPr lang="en-US" sz="1600" dirty="0" err="1" smtClean="0">
                <a:solidFill>
                  <a:srgbClr val="376092"/>
                </a:solidFill>
              </a:rPr>
              <a:t>odderon</a:t>
            </a:r>
            <a:r>
              <a:rPr lang="en-US" sz="1600" dirty="0" smtClean="0">
                <a:solidFill>
                  <a:srgbClr val="376092"/>
                </a:solidFill>
              </a:rPr>
              <a:t>,..?</a:t>
            </a:r>
          </a:p>
          <a:p>
            <a:endParaRPr lang="en-US" sz="1600" dirty="0" smtClean="0">
              <a:solidFill>
                <a:srgbClr val="376092"/>
              </a:solidFill>
            </a:endParaRPr>
          </a:p>
          <a:p>
            <a:endParaRPr lang="en-US" sz="1600" dirty="0" smtClean="0">
              <a:solidFill>
                <a:srgbClr val="376092"/>
              </a:solidFill>
            </a:endParaRPr>
          </a:p>
          <a:p>
            <a:endParaRPr lang="en-US" sz="1600" dirty="0" smtClean="0">
              <a:solidFill>
                <a:srgbClr val="376092"/>
              </a:solidFill>
            </a:endParaRPr>
          </a:p>
          <a:p>
            <a:endParaRPr lang="en-US" sz="1600" dirty="0" smtClean="0">
              <a:solidFill>
                <a:srgbClr val="376092"/>
              </a:solidFill>
            </a:endParaRPr>
          </a:p>
          <a:p>
            <a:r>
              <a:rPr lang="en-US" sz="1600" dirty="0" smtClean="0">
                <a:solidFill>
                  <a:srgbClr val="376092"/>
                </a:solidFill>
              </a:rPr>
              <a:t>Non-</a:t>
            </a:r>
            <a:r>
              <a:rPr lang="en-US" sz="1600" dirty="0" err="1" smtClean="0">
                <a:solidFill>
                  <a:srgbClr val="376092"/>
                </a:solidFill>
              </a:rPr>
              <a:t>pQCD</a:t>
            </a:r>
            <a:r>
              <a:rPr lang="en-US" sz="1600" dirty="0" smtClean="0">
                <a:solidFill>
                  <a:srgbClr val="376092"/>
                </a:solidFill>
              </a:rPr>
              <a:t> (</a:t>
            </a:r>
            <a:r>
              <a:rPr lang="en-US" sz="1600" dirty="0" err="1" smtClean="0">
                <a:solidFill>
                  <a:srgbClr val="376092"/>
                </a:solidFill>
              </a:rPr>
              <a:t>chiral</a:t>
            </a:r>
            <a:r>
              <a:rPr lang="en-US" sz="1600" dirty="0" smtClean="0">
                <a:solidFill>
                  <a:srgbClr val="376092"/>
                </a:solidFill>
              </a:rPr>
              <a:t> </a:t>
            </a:r>
            <a:r>
              <a:rPr lang="en-US" sz="1600" dirty="0" err="1" smtClean="0">
                <a:solidFill>
                  <a:srgbClr val="376092"/>
                </a:solidFill>
              </a:rPr>
              <a:t>symm</a:t>
            </a:r>
            <a:r>
              <a:rPr lang="en-US" sz="1600" dirty="0" smtClean="0">
                <a:solidFill>
                  <a:srgbClr val="376092"/>
                </a:solidFill>
              </a:rPr>
              <a:t> breaking, confinement), black disc limit, saturation border..</a:t>
            </a:r>
            <a:endParaRPr lang="en-US" sz="1600" dirty="0">
              <a:solidFill>
                <a:srgbClr val="37609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522" y="6345128"/>
            <a:ext cx="885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..For providing data which could be of use for future experiments [Proposal for SLAC </a:t>
            </a:r>
            <a:r>
              <a:rPr lang="en-US" dirty="0" err="1" smtClean="0"/>
              <a:t>ep</a:t>
            </a:r>
            <a:r>
              <a:rPr lang="en-US" dirty="0" smtClean="0"/>
              <a:t> 1968]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82" y="375478"/>
            <a:ext cx="2605548" cy="2194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9565" y="209826"/>
            <a:ext cx="5183743" cy="6555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differ leptons from quarks? </a:t>
            </a:r>
            <a:r>
              <a:rPr lang="en-US" sz="1400" dirty="0" smtClean="0"/>
              <a:t>(</a:t>
            </a:r>
            <a:r>
              <a:rPr lang="en-US" sz="1400" dirty="0" err="1" smtClean="0"/>
              <a:t>Leptopartons</a:t>
            </a:r>
            <a:r>
              <a:rPr lang="en-US" sz="1400" dirty="0" smtClean="0"/>
              <a:t>)</a:t>
            </a:r>
          </a:p>
          <a:p>
            <a:r>
              <a:rPr lang="en-US" dirty="0" smtClean="0"/>
              <a:t>Higgs? </a:t>
            </a:r>
            <a:r>
              <a:rPr lang="en-US" sz="1400" dirty="0" smtClean="0"/>
              <a:t>(production via </a:t>
            </a:r>
            <a:r>
              <a:rPr lang="en-US" sz="1400" dirty="0" err="1" smtClean="0"/>
              <a:t>gg</a:t>
            </a:r>
            <a:r>
              <a:rPr lang="en-US" sz="1400" dirty="0" smtClean="0"/>
              <a:t> (SM), </a:t>
            </a:r>
            <a:r>
              <a:rPr lang="en-US" sz="1400" dirty="0" err="1" smtClean="0"/>
              <a:t>bb(MSSM</a:t>
            </a:r>
            <a:r>
              <a:rPr lang="en-US" sz="1400" dirty="0" smtClean="0"/>
              <a:t>), </a:t>
            </a:r>
            <a:r>
              <a:rPr lang="en-US" sz="1400" dirty="0" err="1" smtClean="0"/>
              <a:t>quartic</a:t>
            </a:r>
            <a:r>
              <a:rPr lang="en-US" sz="1400" dirty="0" smtClean="0"/>
              <a:t> </a:t>
            </a:r>
            <a:r>
              <a:rPr lang="en-US" sz="1400" dirty="0" err="1" smtClean="0"/>
              <a:t>selfcoupling</a:t>
            </a:r>
            <a:r>
              <a:rPr lang="en-US" sz="1400" dirty="0" smtClean="0"/>
              <a:t>)</a:t>
            </a:r>
          </a:p>
          <a:p>
            <a:r>
              <a:rPr lang="en-US" dirty="0" smtClean="0"/>
              <a:t>Mapping of the Gluon Field </a:t>
            </a:r>
            <a:r>
              <a:rPr lang="en-US" sz="1400" dirty="0" smtClean="0"/>
              <a:t>(next slide)</a:t>
            </a:r>
          </a:p>
          <a:p>
            <a:r>
              <a:rPr lang="en-US" dirty="0" smtClean="0"/>
              <a:t>Non </a:t>
            </a:r>
            <a:r>
              <a:rPr lang="en-US" dirty="0" err="1" smtClean="0"/>
              <a:t>pQCD</a:t>
            </a:r>
            <a:r>
              <a:rPr lang="en-US" dirty="0" smtClean="0"/>
              <a:t> – 10 dim string theory </a:t>
            </a:r>
            <a:r>
              <a:rPr lang="en-US" sz="1400" dirty="0" smtClean="0"/>
              <a:t>(BFKL, </a:t>
            </a:r>
            <a:r>
              <a:rPr lang="en-US" sz="1400" dirty="0" err="1" smtClean="0"/>
              <a:t>odderon</a:t>
            </a:r>
            <a:r>
              <a:rPr lang="en-US" sz="1400" dirty="0" smtClean="0"/>
              <a:t>)</a:t>
            </a:r>
          </a:p>
          <a:p>
            <a:r>
              <a:rPr lang="en-US" dirty="0" smtClean="0"/>
              <a:t>Ultimate precision of </a:t>
            </a:r>
            <a:r>
              <a:rPr lang="en-US" dirty="0" err="1" smtClean="0"/>
              <a:t>α</a:t>
            </a:r>
            <a:r>
              <a:rPr lang="en-US" baseline="-25000" dirty="0" err="1" smtClean="0"/>
              <a:t>s</a:t>
            </a:r>
            <a:r>
              <a:rPr lang="en-US" dirty="0" smtClean="0"/>
              <a:t> and sin</a:t>
            </a:r>
            <a:r>
              <a:rPr lang="en-US" baseline="30000" dirty="0" smtClean="0"/>
              <a:t>2</a:t>
            </a:r>
            <a:r>
              <a:rPr lang="en-US" dirty="0" smtClean="0"/>
              <a:t>Θ </a:t>
            </a:r>
            <a:r>
              <a:rPr lang="en-US" sz="1400" dirty="0" smtClean="0"/>
              <a:t>(0.1%, </a:t>
            </a:r>
            <a:r>
              <a:rPr lang="en-US" sz="1400" dirty="0" err="1" smtClean="0"/>
              <a:t>μ</a:t>
            </a:r>
            <a:r>
              <a:rPr lang="en-US" sz="1400" dirty="0" smtClean="0"/>
              <a:t> dependence)</a:t>
            </a:r>
          </a:p>
          <a:p>
            <a:r>
              <a:rPr lang="en-US" dirty="0" smtClean="0"/>
              <a:t>Determination of ALL quark distributions</a:t>
            </a:r>
          </a:p>
          <a:p>
            <a:r>
              <a:rPr lang="en-US" dirty="0" smtClean="0"/>
              <a:t>Confinement?? </a:t>
            </a:r>
            <a:r>
              <a:rPr lang="en-US" sz="1400" dirty="0" smtClean="0"/>
              <a:t>(Diffraction)</a:t>
            </a:r>
          </a:p>
          <a:p>
            <a:r>
              <a:rPr lang="en-US" dirty="0" err="1" smtClean="0"/>
              <a:t>Generalised</a:t>
            </a:r>
            <a:r>
              <a:rPr lang="en-US" dirty="0" smtClean="0"/>
              <a:t> </a:t>
            </a:r>
            <a:r>
              <a:rPr lang="en-US" dirty="0" err="1" smtClean="0"/>
              <a:t>parton</a:t>
            </a:r>
            <a:r>
              <a:rPr lang="en-US" dirty="0" smtClean="0"/>
              <a:t> distributions </a:t>
            </a:r>
            <a:r>
              <a:rPr lang="en-US" sz="1400" dirty="0" smtClean="0"/>
              <a:t>(DVCS) </a:t>
            </a:r>
          </a:p>
          <a:p>
            <a:r>
              <a:rPr lang="en-US" dirty="0" smtClean="0"/>
              <a:t>DGLAP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BFKL? </a:t>
            </a:r>
            <a:r>
              <a:rPr lang="en-US" sz="1400" dirty="0" smtClean="0">
                <a:sym typeface="Wingdings"/>
              </a:rPr>
              <a:t>(saturation of gluon density)</a:t>
            </a:r>
            <a:endParaRPr lang="en-US" sz="1400" dirty="0" smtClean="0"/>
          </a:p>
          <a:p>
            <a:r>
              <a:rPr lang="en-US" dirty="0" smtClean="0"/>
              <a:t>Structure of the neutron </a:t>
            </a:r>
            <a:r>
              <a:rPr lang="en-US" sz="1400" dirty="0" smtClean="0"/>
              <a:t>(no </a:t>
            </a:r>
            <a:r>
              <a:rPr lang="en-US" sz="1400" dirty="0" err="1" smtClean="0"/>
              <a:t>eD</a:t>
            </a:r>
            <a:r>
              <a:rPr lang="en-US" sz="1400" dirty="0" smtClean="0"/>
              <a:t> at HERA)</a:t>
            </a:r>
          </a:p>
          <a:p>
            <a:r>
              <a:rPr lang="en-US" dirty="0" err="1" smtClean="0"/>
              <a:t>Partons</a:t>
            </a:r>
            <a:r>
              <a:rPr lang="en-US" dirty="0" smtClean="0"/>
              <a:t> in nuclei </a:t>
            </a:r>
            <a:r>
              <a:rPr lang="en-US" sz="1400" dirty="0" smtClean="0"/>
              <a:t>(4 orders of magnitude extended range)</a:t>
            </a:r>
          </a:p>
          <a:p>
            <a:r>
              <a:rPr lang="en-US" dirty="0" smtClean="0"/>
              <a:t>New singly produced states </a:t>
            </a:r>
            <a:r>
              <a:rPr lang="en-US" sz="1400" dirty="0" smtClean="0"/>
              <a:t>(</a:t>
            </a:r>
            <a:r>
              <a:rPr lang="en-US" sz="1400" dirty="0" err="1" smtClean="0"/>
              <a:t>e</a:t>
            </a:r>
            <a:r>
              <a:rPr lang="en-US" sz="1400" baseline="30000" dirty="0" smtClean="0"/>
              <a:t>*</a:t>
            </a:r>
            <a:r>
              <a:rPr lang="en-US" sz="1400" dirty="0" smtClean="0"/>
              <a:t>)</a:t>
            </a:r>
            <a:endParaRPr lang="en-US" dirty="0" smtClean="0"/>
          </a:p>
          <a:p>
            <a:r>
              <a:rPr lang="en-US" dirty="0" smtClean="0"/>
              <a:t>Unfolding of Contact interaction effects </a:t>
            </a:r>
            <a:r>
              <a:rPr lang="en-US" sz="1400" dirty="0" smtClean="0"/>
              <a:t>(up to 50 </a:t>
            </a:r>
            <a:r>
              <a:rPr lang="en-US" sz="1400" dirty="0" err="1" smtClean="0"/>
              <a:t>TeV</a:t>
            </a:r>
            <a:r>
              <a:rPr lang="en-US" sz="1400" dirty="0" smtClean="0"/>
              <a:t>)</a:t>
            </a:r>
          </a:p>
          <a:p>
            <a:endParaRPr lang="en-US" sz="1400" dirty="0" smtClean="0"/>
          </a:p>
          <a:p>
            <a:r>
              <a:rPr lang="en-US" sz="1400" dirty="0" smtClean="0"/>
              <a:t>…</a:t>
            </a:r>
          </a:p>
          <a:p>
            <a:endParaRPr lang="en-US" sz="1400" b="1" dirty="0" smtClean="0"/>
          </a:p>
          <a:p>
            <a:r>
              <a:rPr lang="en-US" b="1" dirty="0" smtClean="0"/>
              <a:t>The </a:t>
            </a:r>
            <a:r>
              <a:rPr lang="en-US" b="1" dirty="0" err="1" smtClean="0"/>
              <a:t>LHeC</a:t>
            </a:r>
            <a:r>
              <a:rPr lang="en-US" b="1" dirty="0" smtClean="0"/>
              <a:t>  has an outstanding, unique </a:t>
            </a:r>
            <a:r>
              <a:rPr lang="en-US" b="1" dirty="0" err="1" smtClean="0"/>
              <a:t>programme</a:t>
            </a:r>
            <a:r>
              <a:rPr lang="en-US" b="1" dirty="0" smtClean="0"/>
              <a:t>,</a:t>
            </a:r>
          </a:p>
          <a:p>
            <a:r>
              <a:rPr lang="en-US" b="1" dirty="0" smtClean="0"/>
              <a:t>which is complementary to the LHC. It requires:</a:t>
            </a:r>
          </a:p>
          <a:p>
            <a:endParaRPr lang="en-US" b="1" dirty="0" smtClean="0"/>
          </a:p>
          <a:p>
            <a:r>
              <a:rPr lang="en-US" dirty="0" smtClean="0">
                <a:sym typeface="Wingdings"/>
              </a:rPr>
              <a:t>High energy, high luminosity, </a:t>
            </a:r>
            <a:r>
              <a:rPr lang="en-US" dirty="0" err="1" smtClean="0">
                <a:sym typeface="Wingdings"/>
              </a:rPr>
              <a:t>polarised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30000" dirty="0" smtClean="0">
                <a:sym typeface="Wingdings"/>
              </a:rPr>
              <a:t>±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p</a:t>
            </a:r>
            <a:r>
              <a:rPr lang="en-US" dirty="0" smtClean="0">
                <a:sym typeface="Wingdings"/>
              </a:rPr>
              <a:t>, D, A.</a:t>
            </a:r>
          </a:p>
          <a:p>
            <a:r>
              <a:rPr lang="en-US" dirty="0" smtClean="0">
                <a:sym typeface="Wingdings"/>
              </a:rPr>
              <a:t>The LHC provides all of that if complemented</a:t>
            </a:r>
          </a:p>
          <a:p>
            <a:r>
              <a:rPr lang="en-US" dirty="0" smtClean="0">
                <a:sym typeface="Wingdings"/>
              </a:rPr>
              <a:t>by an intense, high energy electron beam. This</a:t>
            </a:r>
            <a:endParaRPr lang="en-US" dirty="0" smtClean="0"/>
          </a:p>
          <a:p>
            <a:r>
              <a:rPr lang="en-US" dirty="0" smtClean="0"/>
              <a:t>determines the schedule, and the site is no question.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99565" y="209826"/>
            <a:ext cx="4892261" cy="4141304"/>
          </a:xfrm>
          <a:prstGeom prst="rect">
            <a:avLst/>
          </a:prstGeom>
          <a:solidFill>
            <a:srgbClr val="008000">
              <a:alpha val="3000"/>
            </a:srgbClr>
          </a:solidFill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21582" y="1225826"/>
            <a:ext cx="3477983" cy="1588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221582" y="2020957"/>
            <a:ext cx="2605548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1582" y="2970696"/>
            <a:ext cx="2854480" cy="3518912"/>
          </a:xfrm>
          <a:prstGeom prst="rect">
            <a:avLst/>
          </a:prstGeom>
          <a:solidFill>
            <a:schemeClr val="bg2">
              <a:lumMod val="90000"/>
              <a:alpha val="21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Default energy: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dirty="0" smtClean="0"/>
              <a:t>=60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dirty="0" smtClean="0"/>
          </a:p>
          <a:p>
            <a:r>
              <a:rPr lang="en-US" sz="1400" dirty="0" smtClean="0"/>
              <a:t>So far LQ limits ~0.5 </a:t>
            </a:r>
            <a:r>
              <a:rPr lang="en-US" sz="1400" dirty="0" err="1" smtClean="0"/>
              <a:t>TeV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Q</a:t>
            </a:r>
            <a:r>
              <a:rPr lang="en-US" sz="1400" baseline="30000" dirty="0" smtClean="0"/>
              <a:t>2 </a:t>
            </a:r>
            <a:r>
              <a:rPr lang="en-US" sz="1400" dirty="0" smtClean="0"/>
              <a:t>&gt;&gt; M</a:t>
            </a:r>
            <a:r>
              <a:rPr lang="en-US" sz="1400" baseline="-25000" dirty="0" smtClean="0"/>
              <a:t>Z</a:t>
            </a:r>
            <a:r>
              <a:rPr lang="en-US" sz="1400" baseline="30000" dirty="0" smtClean="0"/>
              <a:t>2</a:t>
            </a:r>
          </a:p>
          <a:p>
            <a:endParaRPr lang="en-US" sz="1400" baseline="30000" dirty="0" smtClean="0"/>
          </a:p>
          <a:p>
            <a:r>
              <a:rPr lang="en-US" sz="1400" dirty="0" smtClean="0"/>
              <a:t>Gluon saturation at </a:t>
            </a:r>
            <a:r>
              <a:rPr lang="en-US" sz="1400" dirty="0" err="1" smtClean="0"/>
              <a:t>x</a:t>
            </a:r>
            <a:r>
              <a:rPr lang="en-US" sz="1400" dirty="0" smtClean="0"/>
              <a:t> ~10</a:t>
            </a:r>
            <a:r>
              <a:rPr lang="en-US" sz="1400" baseline="30000" dirty="0" smtClean="0"/>
              <a:t>-5</a:t>
            </a:r>
            <a:endParaRPr lang="en-US" sz="1400" dirty="0" smtClean="0"/>
          </a:p>
          <a:p>
            <a:r>
              <a:rPr lang="en-US" sz="1400" dirty="0" smtClean="0"/>
              <a:t>        in the DIS region Q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&gt;M</a:t>
            </a:r>
            <a:r>
              <a:rPr lang="en-US" sz="1400" baseline="-25000" dirty="0" smtClean="0"/>
              <a:t>p</a:t>
            </a:r>
            <a:r>
              <a:rPr lang="en-US" sz="1400" baseline="30000" dirty="0" smtClean="0"/>
              <a:t>2</a:t>
            </a:r>
          </a:p>
          <a:p>
            <a:endParaRPr lang="en-US" sz="1400" baseline="30000" dirty="0" smtClean="0"/>
          </a:p>
          <a:p>
            <a:r>
              <a:rPr lang="en-US" sz="1400" dirty="0" smtClean="0"/>
              <a:t>Synchrotron radiation ~ E</a:t>
            </a:r>
            <a:r>
              <a:rPr lang="en-US" sz="1400" baseline="-25000" dirty="0" smtClean="0"/>
              <a:t>e</a:t>
            </a:r>
            <a:r>
              <a:rPr lang="en-US" sz="1400" baseline="30000" dirty="0" smtClean="0"/>
              <a:t>4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Cost and Luminosity:</a:t>
            </a:r>
          </a:p>
          <a:p>
            <a:endParaRPr lang="en-US" sz="1400" dirty="0" smtClean="0"/>
          </a:p>
          <a:p>
            <a:r>
              <a:rPr lang="en-US" sz="1400" b="1" dirty="0" smtClean="0"/>
              <a:t>L = 100 L</a:t>
            </a:r>
            <a:r>
              <a:rPr lang="en-US" sz="1400" b="1" baseline="-25000" dirty="0" smtClean="0"/>
              <a:t>HERA</a:t>
            </a:r>
            <a:r>
              <a:rPr lang="en-US" sz="1400" b="1" dirty="0" smtClean="0"/>
              <a:t>, 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 and 1/x = 20  HERA</a:t>
            </a:r>
          </a:p>
          <a:p>
            <a:endParaRPr lang="en-US" sz="1400" dirty="0" smtClean="0"/>
          </a:p>
          <a:p>
            <a:r>
              <a:rPr lang="en-US" sz="1400" dirty="0" smtClean="0"/>
              <a:t>[LHC in 2015 may affect that choice.]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819147" y="20982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CDR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6917" y="6503858"/>
            <a:ext cx="11973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M.Klein</a:t>
            </a:r>
            <a:r>
              <a:rPr lang="en-US" sz="1100" dirty="0" smtClean="0"/>
              <a:t> at IPAC11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72" y="67659"/>
            <a:ext cx="2500638" cy="2075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72" y="2142969"/>
            <a:ext cx="2769568" cy="4569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086" y="220870"/>
            <a:ext cx="5754812" cy="21642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086" y="2385133"/>
            <a:ext cx="5661922" cy="26656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03840" y="5235429"/>
            <a:ext cx="6021976" cy="1477328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Precision measurement of gluon density to extreme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α</a:t>
            </a:r>
            <a:r>
              <a:rPr lang="en-US" baseline="-25000" dirty="0" err="1" smtClean="0"/>
              <a:t>s</a:t>
            </a:r>
            <a:endParaRPr lang="en-US" dirty="0" smtClean="0"/>
          </a:p>
          <a:p>
            <a:r>
              <a:rPr lang="en-US" dirty="0" smtClean="0"/>
              <a:t>Low </a:t>
            </a:r>
            <a:r>
              <a:rPr lang="en-US" dirty="0" err="1" smtClean="0"/>
              <a:t>x</a:t>
            </a:r>
            <a:r>
              <a:rPr lang="en-US" dirty="0" smtClean="0"/>
              <a:t>: saturation in </a:t>
            </a:r>
            <a:r>
              <a:rPr lang="en-US" dirty="0" err="1" smtClean="0"/>
              <a:t>ep</a:t>
            </a:r>
            <a:r>
              <a:rPr lang="en-US" dirty="0" smtClean="0"/>
              <a:t>? Crucial for QCD, LHC, UHE neutrinos!</a:t>
            </a:r>
          </a:p>
          <a:p>
            <a:r>
              <a:rPr lang="en-US" dirty="0" smtClean="0"/>
              <a:t>High </a:t>
            </a:r>
            <a:r>
              <a:rPr lang="en-US" dirty="0" err="1" smtClean="0"/>
              <a:t>x</a:t>
            </a:r>
            <a:r>
              <a:rPr lang="en-US" dirty="0" smtClean="0"/>
              <a:t>: </a:t>
            </a:r>
            <a:r>
              <a:rPr lang="en-US" dirty="0" err="1" smtClean="0"/>
              <a:t>xg</a:t>
            </a:r>
            <a:r>
              <a:rPr lang="en-US" dirty="0" smtClean="0"/>
              <a:t> and valence quarks: resolving new high mass states!</a:t>
            </a:r>
          </a:p>
          <a:p>
            <a:r>
              <a:rPr lang="en-US" dirty="0" smtClean="0"/>
              <a:t>Gluon in </a:t>
            </a:r>
            <a:r>
              <a:rPr lang="en-US" dirty="0" err="1" smtClean="0"/>
              <a:t>Pomeron</a:t>
            </a:r>
            <a:r>
              <a:rPr lang="en-US" dirty="0" smtClean="0"/>
              <a:t>, </a:t>
            </a:r>
            <a:r>
              <a:rPr lang="en-US" dirty="0" err="1" smtClean="0"/>
              <a:t>odderon</a:t>
            </a:r>
            <a:r>
              <a:rPr lang="en-US" dirty="0" smtClean="0"/>
              <a:t>, photon, nuclei.. Local spots in </a:t>
            </a:r>
            <a:r>
              <a:rPr lang="en-US" dirty="0" err="1" smtClean="0"/>
              <a:t>p</a:t>
            </a:r>
            <a:r>
              <a:rPr lang="en-US" dirty="0" smtClean="0"/>
              <a:t>?</a:t>
            </a:r>
          </a:p>
          <a:p>
            <a:r>
              <a:rPr lang="en-US" dirty="0" smtClean="0"/>
              <a:t>Heavy quarks intrinsic or only </a:t>
            </a:r>
            <a:r>
              <a:rPr lang="en-US" dirty="0" err="1" smtClean="0"/>
              <a:t>gluonic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34910" y="1192696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now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871194" y="2683565"/>
            <a:ext cx="57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then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5220" y="3620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CDR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10" idx="1"/>
          </p:cNvCxnSpPr>
          <p:nvPr/>
        </p:nvCxnSpPr>
        <p:spPr>
          <a:xfrm>
            <a:off x="334272" y="1355726"/>
            <a:ext cx="2500638" cy="6247"/>
          </a:xfrm>
          <a:prstGeom prst="straightConnector1">
            <a:avLst/>
          </a:prstGeom>
          <a:ln w="3175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65913" y="6029739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153 pages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62" y="996713"/>
            <a:ext cx="2443564" cy="2861336"/>
          </a:xfrm>
          <a:prstGeom prst="rect">
            <a:avLst/>
          </a:prstGeom>
        </p:spPr>
      </p:pic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09600"/>
          </a:xfrm>
          <a:noFill/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Charm – </a:t>
            </a:r>
            <a:r>
              <a:rPr lang="en-US" sz="3200" dirty="0" err="1" smtClean="0">
                <a:solidFill>
                  <a:srgbClr val="FF0000"/>
                </a:solidFill>
              </a:rPr>
              <a:t>α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7866" y="5964957"/>
            <a:ext cx="42319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LHeC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vs</a:t>
            </a:r>
            <a:r>
              <a:rPr lang="en-US" sz="1600" b="1" dirty="0" smtClean="0">
                <a:solidFill>
                  <a:srgbClr val="FF0000"/>
                </a:solidFill>
              </a:rPr>
              <a:t> HERA: higher fraction of </a:t>
            </a:r>
            <a:r>
              <a:rPr lang="en-US" sz="1600" b="1" dirty="0" err="1" smtClean="0">
                <a:solidFill>
                  <a:srgbClr val="FF0000"/>
                </a:solidFill>
              </a:rPr>
              <a:t>c</a:t>
            </a:r>
            <a:r>
              <a:rPr lang="en-US" sz="1600" b="1" dirty="0" smtClean="0">
                <a:solidFill>
                  <a:srgbClr val="FF0000"/>
                </a:solidFill>
              </a:rPr>
              <a:t>, larger range,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smaller beam spot, better Silicon detectors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62" y="3920435"/>
            <a:ext cx="2639510" cy="26811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9714" y="2211937"/>
            <a:ext cx="5052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rgbClr val="FF0000"/>
                </a:solidFill>
              </a:rPr>
              <a:t>LHeC</a:t>
            </a:r>
            <a:endParaRPr lang="en-US" sz="1100" dirty="0" smtClean="0">
              <a:solidFill>
                <a:srgbClr val="FF0000"/>
              </a:solidFill>
            </a:endParaRPr>
          </a:p>
          <a:p>
            <a:r>
              <a:rPr lang="en-US" sz="1100" dirty="0" smtClean="0"/>
              <a:t>HERA</a:t>
            </a:r>
            <a:endParaRPr lang="en-US" sz="1100" dirty="0"/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1159565" y="996713"/>
            <a:ext cx="1612348" cy="1588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3262" y="1402522"/>
            <a:ext cx="49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cc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978" y="745449"/>
            <a:ext cx="5204581" cy="52195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99814" y="6365067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1962</Words>
  <Application>Microsoft Macintosh PowerPoint</Application>
  <PresentationFormat>On-screen Show (4:3)</PresentationFormat>
  <Paragraphs>333</Paragraphs>
  <Slides>26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title</vt:lpstr>
      <vt:lpstr>Slide 2</vt:lpstr>
      <vt:lpstr>Project Milestones</vt:lpstr>
      <vt:lpstr>Slide 4</vt:lpstr>
      <vt:lpstr>Slide 5</vt:lpstr>
      <vt:lpstr>Why an ep/A Experiment at TeV Energies?</vt:lpstr>
      <vt:lpstr>Slide 7</vt:lpstr>
      <vt:lpstr>Slide 8</vt:lpstr>
      <vt:lpstr>Charm – αs</vt:lpstr>
      <vt:lpstr>Electroweak+Strong Precision Physics</vt:lpstr>
      <vt:lpstr> Quarks –  strange and valence</vt:lpstr>
      <vt:lpstr>Quark-Gluon Dynamics - Diffraction and HFS (fwd jets)</vt:lpstr>
      <vt:lpstr>J/ψ in γ*p/A</vt:lpstr>
      <vt:lpstr>Electron-Ion Scattering</vt:lpstr>
      <vt:lpstr>Higgs</vt:lpstr>
      <vt:lpstr>The LHeC Detector Concept</vt:lpstr>
      <vt:lpstr>Magnets</vt:lpstr>
      <vt:lpstr> Silicon Tracker and EM Calorimeter</vt:lpstr>
      <vt:lpstr>LHeC Si Tracker</vt:lpstr>
      <vt:lpstr>Liquid Argon Electromagnetic Calorimeter </vt:lpstr>
      <vt:lpstr> Hadronic Tile Calorimeter </vt:lpstr>
      <vt:lpstr>LHeC Detector Overview</vt:lpstr>
      <vt:lpstr>Summary [for physics and detector part or report] </vt:lpstr>
      <vt:lpstr>backup</vt:lpstr>
      <vt:lpstr>Questions  on a TeV ep Collider</vt:lpstr>
      <vt:lpstr>   LQ Quantum Numbers</vt:lpstr>
    </vt:vector>
  </TitlesOfParts>
  <Company>Liverpool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max klein</dc:creator>
  <cp:lastModifiedBy>max klein</cp:lastModifiedBy>
  <cp:revision>33</cp:revision>
  <dcterms:created xsi:type="dcterms:W3CDTF">2011-11-24T17:10:34Z</dcterms:created>
  <dcterms:modified xsi:type="dcterms:W3CDTF">2011-11-24T17:11:27Z</dcterms:modified>
</cp:coreProperties>
</file>