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90" r:id="rId3"/>
    <p:sldId id="288" r:id="rId4"/>
    <p:sldId id="272" r:id="rId5"/>
    <p:sldId id="289" r:id="rId6"/>
    <p:sldId id="287" r:id="rId7"/>
    <p:sldId id="258" r:id="rId8"/>
    <p:sldId id="270" r:id="rId9"/>
    <p:sldId id="259" r:id="rId10"/>
    <p:sldId id="260" r:id="rId11"/>
    <p:sldId id="262" r:id="rId12"/>
    <p:sldId id="271" r:id="rId13"/>
    <p:sldId id="274" r:id="rId14"/>
    <p:sldId id="279" r:id="rId15"/>
    <p:sldId id="275" r:id="rId16"/>
    <p:sldId id="278" r:id="rId17"/>
    <p:sldId id="269" r:id="rId18"/>
    <p:sldId id="284" r:id="rId19"/>
    <p:sldId id="276" r:id="rId20"/>
    <p:sldId id="283" r:id="rId21"/>
    <p:sldId id="263" r:id="rId22"/>
    <p:sldId id="280" r:id="rId23"/>
    <p:sldId id="268" r:id="rId24"/>
    <p:sldId id="256" r:id="rId25"/>
    <p:sldId id="266" r:id="rId26"/>
    <p:sldId id="286" r:id="rId27"/>
    <p:sldId id="285" r:id="rId28"/>
    <p:sldId id="281" r:id="rId29"/>
    <p:sldId id="292" r:id="rId30"/>
    <p:sldId id="291" r:id="rId31"/>
    <p:sldId id="273" r:id="rId32"/>
    <p:sldId id="265" r:id="rId33"/>
    <p:sldId id="264" r:id="rId34"/>
    <p:sldId id="293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95096"/>
    <a:srgbClr val="5CD9E3"/>
    <a:srgbClr val="ECD6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18CA-3511-2C41-843B-D38C35D1D56F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21028-5879-494A-9457-998D8D660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5889-25FC-7746-8A5A-8FDD08F72A7D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8D94F-9924-C64A-AEAE-791C515E80DA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046AC-18A2-B34E-8801-702AE7DA8501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D317A-59C5-9F4E-A642-60E4DB711D9D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CB10F-083A-554D-9A98-531163051A56}" type="slidenum">
              <a:rPr lang="fr-FR"/>
              <a:pPr/>
              <a:t>18</a:t>
            </a:fld>
            <a:endParaRPr 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1A98D-A555-5940-857A-B595C507BED3}" type="slidenum">
              <a:rPr lang="en-US">
                <a:solidFill>
                  <a:srgbClr val="C0504D"/>
                </a:solidFill>
              </a:rPr>
              <a:pPr/>
              <a:t>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0ACEE3-DF7B-0F4A-9B6A-879E96DA7D3A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DF931-2218-AA4F-A8CB-CC6AC3E46E7D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CCAC-87D2-E146-A1D2-89E84EC2D3A5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478AB-1679-804A-A54D-0F01E969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jpe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oleObject" Target="???" TargetMode="External"/><Relationship Id="rId10" Type="http://schemas.openxmlformats.org/officeDocument/2006/relationships/image" Target="../media/image20.wmf"/><Relationship Id="rId11" Type="http://schemas.openxmlformats.org/officeDocument/2006/relationships/image" Target="../media/image21.pn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png"/><Relationship Id="rId16" Type="http://schemas.openxmlformats.org/officeDocument/2006/relationships/image" Target="../media/image26.jpeg"/><Relationship Id="rId17" Type="http://schemas.openxmlformats.org/officeDocument/2006/relationships/image" Target="../media/image27.png"/><Relationship Id="rId18" Type="http://schemas.openxmlformats.org/officeDocument/2006/relationships/image" Target="../media/image28.jpeg"/><Relationship Id="rId19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478"/>
            <a:ext cx="7772400" cy="807416"/>
          </a:xfrm>
          <a:solidFill>
            <a:srgbClr val="C9A122">
              <a:alpha val="27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5367B"/>
                </a:solidFill>
              </a:rPr>
              <a:t>T</a:t>
            </a:r>
            <a:r>
              <a:rPr lang="en-US" sz="2800" b="1" dirty="0" smtClean="0">
                <a:solidFill>
                  <a:srgbClr val="25367B"/>
                </a:solidFill>
              </a:rPr>
              <a:t>he </a:t>
            </a:r>
            <a:r>
              <a:rPr lang="en-US" sz="2800" b="1" dirty="0" err="1" smtClean="0">
                <a:solidFill>
                  <a:srgbClr val="25367B"/>
                </a:solidFill>
              </a:rPr>
              <a:t>LHeC</a:t>
            </a:r>
            <a:r>
              <a:rPr lang="en-US" sz="2800" b="1" dirty="0" smtClean="0">
                <a:solidFill>
                  <a:srgbClr val="25367B"/>
                </a:solidFill>
              </a:rPr>
              <a:t> </a:t>
            </a:r>
            <a:r>
              <a:rPr lang="en-US" sz="2800" b="1" dirty="0" smtClean="0">
                <a:solidFill>
                  <a:srgbClr val="25367B"/>
                </a:solidFill>
              </a:rPr>
              <a:t>Project</a:t>
            </a:r>
            <a:r>
              <a:rPr lang="en-US" sz="2800" b="1" baseline="30000" dirty="0" smtClean="0">
                <a:solidFill>
                  <a:srgbClr val="25367B"/>
                </a:solidFill>
              </a:rPr>
              <a:t> </a:t>
            </a:r>
            <a:r>
              <a:rPr lang="en-US" sz="2800" b="1" dirty="0" smtClean="0">
                <a:solidFill>
                  <a:srgbClr val="25367B"/>
                </a:solidFill>
              </a:rPr>
              <a:t>at CERN </a:t>
            </a:r>
            <a:r>
              <a:rPr lang="en-US" sz="2000" dirty="0" smtClean="0">
                <a:solidFill>
                  <a:srgbClr val="25367B"/>
                </a:solidFill>
              </a:rPr>
              <a:t>– An Overview</a:t>
            </a:r>
            <a:r>
              <a:rPr lang="en-US" sz="2000" baseline="30000" dirty="0" smtClean="0">
                <a:solidFill>
                  <a:srgbClr val="25367B"/>
                </a:solidFill>
              </a:rPr>
              <a:t>*</a:t>
            </a:r>
            <a:endParaRPr lang="en-US" sz="2000" dirty="0">
              <a:solidFill>
                <a:srgbClr val="25367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889" y="1722783"/>
            <a:ext cx="23386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F497D"/>
                </a:solidFill>
              </a:rPr>
              <a:t>Max Klein</a:t>
            </a:r>
          </a:p>
          <a:p>
            <a:pPr algn="ctr"/>
            <a:endParaRPr lang="en-US" sz="1600" dirty="0" smtClean="0">
              <a:solidFill>
                <a:srgbClr val="1F497D"/>
              </a:solidFill>
            </a:endParaRPr>
          </a:p>
          <a:p>
            <a:pPr algn="ctr"/>
            <a:endParaRPr lang="en-US" sz="1600" dirty="0" smtClean="0">
              <a:solidFill>
                <a:srgbClr val="1F497D"/>
              </a:solidFill>
            </a:endParaRPr>
          </a:p>
          <a:p>
            <a:pPr algn="ctr"/>
            <a:endParaRPr lang="en-US" sz="1600" dirty="0" smtClean="0">
              <a:solidFill>
                <a:srgbClr val="1F497D"/>
              </a:solidFill>
            </a:endParaRPr>
          </a:p>
          <a:p>
            <a:pPr algn="ctr"/>
            <a:endParaRPr lang="en-US" sz="1600" dirty="0" smtClean="0">
              <a:solidFill>
                <a:srgbClr val="1F497D"/>
              </a:solidFill>
            </a:endParaRPr>
          </a:p>
          <a:p>
            <a:pPr algn="ctr"/>
            <a:r>
              <a:rPr lang="en-US" sz="1600" dirty="0" smtClean="0">
                <a:solidFill>
                  <a:srgbClr val="1F497D"/>
                </a:solidFill>
              </a:rPr>
              <a:t>For the </a:t>
            </a:r>
            <a:r>
              <a:rPr lang="en-US" sz="1600" dirty="0" err="1" smtClean="0">
                <a:solidFill>
                  <a:srgbClr val="1F497D"/>
                </a:solidFill>
              </a:rPr>
              <a:t>LHeC</a:t>
            </a:r>
            <a:r>
              <a:rPr lang="en-US" sz="1600" dirty="0" smtClean="0">
                <a:solidFill>
                  <a:srgbClr val="1F497D"/>
                </a:solidFill>
              </a:rPr>
              <a:t> Study Group</a:t>
            </a:r>
          </a:p>
          <a:p>
            <a:pPr algn="ctr"/>
            <a:endParaRPr lang="en-US" sz="1600" dirty="0" smtClean="0">
              <a:solidFill>
                <a:srgbClr val="1F497D"/>
              </a:solidFill>
            </a:endParaRPr>
          </a:p>
          <a:p>
            <a:pPr algn="ctr"/>
            <a:endParaRPr lang="en-US" sz="1600" dirty="0">
              <a:solidFill>
                <a:srgbClr val="1F497D"/>
              </a:solidFill>
            </a:endParaRPr>
          </a:p>
        </p:txBody>
      </p:sp>
      <p:pic>
        <p:nvPicPr>
          <p:cNvPr id="7" name="Picture 6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506" y="2175565"/>
            <a:ext cx="1270153" cy="319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309" y="5872248"/>
            <a:ext cx="34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DIS11, Newport News, VA, 12.4.11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2" y="4994748"/>
            <a:ext cx="1059070" cy="712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93586" y="5872248"/>
            <a:ext cx="203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http://</a:t>
            </a:r>
            <a:r>
              <a:rPr lang="en-US" b="1" dirty="0" err="1" smtClean="0">
                <a:solidFill>
                  <a:srgbClr val="000000"/>
                </a:solidFill>
              </a:rPr>
              <a:t>cern.ch/lhec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86" y="6432202"/>
            <a:ext cx="3890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1F497D"/>
                </a:solidFill>
              </a:rPr>
              <a:t>*</a:t>
            </a:r>
            <a:r>
              <a:rPr lang="en-US" sz="1200" b="1" dirty="0" smtClean="0">
                <a:solidFill>
                  <a:srgbClr val="1F497D"/>
                </a:solidFill>
              </a:rPr>
              <a:t>All tentative - work in progress - prior to CDR publication..</a:t>
            </a:r>
            <a:endParaRPr lang="en-US" sz="1200" b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4803" y="2882348"/>
            <a:ext cx="1864613" cy="19389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LHeC</a:t>
            </a:r>
            <a:r>
              <a:rPr lang="en-US" sz="2000" b="1" dirty="0" smtClean="0"/>
              <a:t>:</a:t>
            </a:r>
            <a:r>
              <a:rPr lang="en-US" sz="2000" b="1" dirty="0" smtClean="0">
                <a:solidFill>
                  <a:schemeClr val="tx2"/>
                </a:solidFill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</a:rPr>
              <a:t>e</a:t>
            </a:r>
            <a:r>
              <a:rPr lang="en-US" sz="2000" b="1" baseline="30000" dirty="0" err="1" smtClean="0">
                <a:solidFill>
                  <a:schemeClr val="tx2"/>
                </a:solidFill>
              </a:rPr>
              <a:t>±</a:t>
            </a:r>
            <a:r>
              <a:rPr lang="en-US" sz="2000" b="1" dirty="0" err="1" smtClean="0">
                <a:solidFill>
                  <a:schemeClr val="tx2"/>
                </a:solidFill>
              </a:rPr>
              <a:t>p</a:t>
            </a:r>
            <a:r>
              <a:rPr lang="en-US" sz="2000" b="1" dirty="0" smtClean="0">
                <a:solidFill>
                  <a:schemeClr val="tx2"/>
                </a:solidFill>
              </a:rPr>
              <a:t>/A </a:t>
            </a:r>
            <a:endParaRPr lang="en-US" sz="2000" b="1" dirty="0" smtClean="0">
              <a:solidFill>
                <a:schemeClr val="tx2"/>
              </a:solidFill>
              <a:sym typeface="Wingdings"/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  <a:sym typeface="Wingdings"/>
              </a:rPr>
              <a:t>E</a:t>
            </a:r>
            <a:r>
              <a:rPr lang="en-US" sz="2000" b="1" baseline="-25000" dirty="0" err="1" smtClean="0">
                <a:solidFill>
                  <a:schemeClr val="tx2"/>
                </a:solidFill>
                <a:sym typeface="Wingdings"/>
              </a:rPr>
              <a:t>e</a:t>
            </a:r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=10…140 </a:t>
            </a:r>
            <a:r>
              <a:rPr lang="en-US" sz="2000" b="1" dirty="0" err="1" smtClean="0">
                <a:solidFill>
                  <a:schemeClr val="tx2"/>
                </a:solidFill>
                <a:sym typeface="Wingdings"/>
              </a:rPr>
              <a:t>GeV</a:t>
            </a:r>
            <a:endParaRPr lang="en-US" sz="2000" b="1" dirty="0" smtClean="0">
              <a:solidFill>
                <a:schemeClr val="tx2"/>
              </a:solidFill>
              <a:sym typeface="Wingdings"/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  <a:sym typeface="Wingdings"/>
              </a:rPr>
              <a:t>E</a:t>
            </a:r>
            <a:r>
              <a:rPr lang="en-US" sz="2000" b="1" baseline="-25000" dirty="0" err="1" smtClean="0">
                <a:solidFill>
                  <a:schemeClr val="tx2"/>
                </a:solidFill>
                <a:sym typeface="Wingdings"/>
              </a:rPr>
              <a:t>p</a:t>
            </a:r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=1..7  </a:t>
            </a:r>
            <a:r>
              <a:rPr lang="en-US" sz="2000" b="1" dirty="0" err="1" smtClean="0">
                <a:solidFill>
                  <a:schemeClr val="tx2"/>
                </a:solidFill>
                <a:sym typeface="Wingdings"/>
              </a:rPr>
              <a:t>TeV</a:t>
            </a:r>
            <a:endParaRPr lang="en-US" sz="2000" b="1" dirty="0" smtClean="0">
              <a:solidFill>
                <a:schemeClr val="tx2"/>
              </a:solidFill>
              <a:sym typeface="Wingdings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E</a:t>
            </a:r>
            <a:r>
              <a:rPr lang="en-US" sz="2000" b="1" baseline="-25000" dirty="0" smtClean="0">
                <a:solidFill>
                  <a:schemeClr val="tx2"/>
                </a:solidFill>
                <a:sym typeface="Wingdings"/>
              </a:rPr>
              <a:t>A</a:t>
            </a:r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=</a:t>
            </a:r>
            <a:r>
              <a:rPr lang="en-US" sz="2000" b="1" dirty="0" err="1" smtClean="0">
                <a:solidFill>
                  <a:schemeClr val="tx2"/>
                </a:solidFill>
                <a:sym typeface="Wingdings"/>
              </a:rPr>
              <a:t>E</a:t>
            </a:r>
            <a:r>
              <a:rPr lang="en-US" sz="2000" b="1" baseline="-25000" dirty="0" err="1" smtClean="0">
                <a:solidFill>
                  <a:schemeClr val="tx2"/>
                </a:solidFill>
                <a:sym typeface="Wingdings"/>
              </a:rPr>
              <a:t>p</a:t>
            </a:r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 *Z/A</a:t>
            </a:r>
          </a:p>
          <a:p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L=10</a:t>
            </a:r>
            <a:r>
              <a:rPr lang="en-US" sz="2000" b="1" baseline="30000" dirty="0" smtClean="0">
                <a:solidFill>
                  <a:schemeClr val="tx2"/>
                </a:solidFill>
                <a:sym typeface="Wingdings"/>
              </a:rPr>
              <a:t>33</a:t>
            </a:r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cm</a:t>
            </a:r>
            <a:r>
              <a:rPr lang="en-US" sz="2000" b="1" baseline="30000" dirty="0" smtClean="0">
                <a:solidFill>
                  <a:schemeClr val="tx2"/>
                </a:solidFill>
                <a:sym typeface="Wingdings"/>
              </a:rPr>
              <a:t>-2</a:t>
            </a:r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s</a:t>
            </a:r>
            <a:r>
              <a:rPr lang="en-US" sz="2000" b="1" baseline="30000" dirty="0" smtClean="0">
                <a:solidFill>
                  <a:schemeClr val="tx2"/>
                </a:solidFill>
                <a:sym typeface="Wingdings"/>
              </a:rPr>
              <a:t>-1</a:t>
            </a:r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  <a:sym typeface="Wingdings"/>
              </a:rPr>
              <a:t>while LHC runs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2907722"/>
            <a:ext cx="2040793" cy="20313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Choices and Status</a:t>
            </a:r>
            <a:r>
              <a:rPr lang="en-US" b="1" dirty="0" smtClean="0">
                <a:solidFill>
                  <a:srgbClr val="1F497D"/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Perspective</a:t>
            </a:r>
            <a:endParaRPr lang="en-US" b="1" dirty="0" smtClean="0">
              <a:solidFill>
                <a:srgbClr val="1F497D"/>
              </a:solidFill>
            </a:endParaRP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Physics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Detector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Ring-Ring</a:t>
            </a:r>
          </a:p>
          <a:p>
            <a:pPr algn="ctr"/>
            <a:r>
              <a:rPr lang="en-US" b="1" dirty="0" err="1" smtClean="0">
                <a:solidFill>
                  <a:srgbClr val="1F497D"/>
                </a:solidFill>
              </a:rPr>
              <a:t>Linac</a:t>
            </a:r>
            <a:r>
              <a:rPr lang="en-US" b="1" dirty="0" smtClean="0">
                <a:solidFill>
                  <a:srgbClr val="1F497D"/>
                </a:solidFill>
              </a:rPr>
              <a:t>-Ring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solidFill>
            <a:srgbClr val="D1B039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err="1" smtClean="0"/>
              <a:t>LHeC</a:t>
            </a:r>
            <a:r>
              <a:rPr lang="en-US" sz="2800" b="1" dirty="0" smtClean="0"/>
              <a:t> Detector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288613"/>
            <a:ext cx="9143999" cy="523220"/>
          </a:xfrm>
          <a:prstGeom prst="rect">
            <a:avLst/>
          </a:prstGeom>
          <a:solidFill>
            <a:srgbClr val="D1B039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                                     Present dimensions: 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LxD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=13x9m</a:t>
            </a:r>
            <a:r>
              <a:rPr lang="en-US" sz="1400" b="1" baseline="29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[CMS 21 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15m</a:t>
            </a:r>
            <a:r>
              <a:rPr lang="en-US" sz="1400" b="1" baseline="29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, ATLAS 45 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25 m</a:t>
            </a:r>
            <a:r>
              <a:rPr lang="en-US" sz="1400" b="1" baseline="29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]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                                     Taggers at -62m (e),100m (γ,LR), -22.4m (γ,RR), +100m (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n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), +420m (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Tentative 21.3.11</a:t>
            </a:r>
            <a:endParaRPr lang="en-US" sz="14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59" y="1225826"/>
            <a:ext cx="6137668" cy="4240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9860" y="3951404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Tile Calorimeter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8579" y="3335850"/>
            <a:ext cx="2533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LAr</a:t>
            </a:r>
            <a:r>
              <a:rPr lang="en-US" sz="1400" dirty="0" smtClean="0">
                <a:solidFill>
                  <a:srgbClr val="000000"/>
                </a:solidFill>
              </a:rPr>
              <a:t> electromagnetic calorimeter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225" y="1188428"/>
            <a:ext cx="1768733" cy="452431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Requirements</a:t>
            </a:r>
          </a:p>
          <a:p>
            <a:endParaRPr lang="en-US" sz="1600" dirty="0" smtClean="0"/>
          </a:p>
          <a:p>
            <a:r>
              <a:rPr lang="en-US" sz="1600" dirty="0" smtClean="0"/>
              <a:t>High Precision</a:t>
            </a:r>
          </a:p>
          <a:p>
            <a:r>
              <a:rPr lang="en-US" sz="1600" dirty="0" smtClean="0"/>
              <a:t> </a:t>
            </a:r>
            <a:r>
              <a:rPr lang="en-US" sz="1600" dirty="0" smtClean="0"/>
              <a:t>(resolution,</a:t>
            </a:r>
          </a:p>
          <a:p>
            <a:r>
              <a:rPr lang="en-US" sz="1600" dirty="0" smtClean="0"/>
              <a:t>  calibration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  low noise at low </a:t>
            </a:r>
            <a:r>
              <a:rPr lang="en-US" sz="1600" dirty="0" err="1" smtClean="0"/>
              <a:t>y</a:t>
            </a:r>
            <a:endParaRPr lang="en-US" sz="1600" dirty="0" smtClean="0"/>
          </a:p>
          <a:p>
            <a:r>
              <a:rPr lang="en-US" sz="1600" dirty="0" smtClean="0"/>
              <a:t>  tagging of </a:t>
            </a:r>
            <a:r>
              <a:rPr lang="en-US" sz="1600" dirty="0" err="1" smtClean="0"/>
              <a:t>b,c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Modular for ‘fast’</a:t>
            </a:r>
          </a:p>
          <a:p>
            <a:r>
              <a:rPr lang="en-US" sz="1600" dirty="0" smtClean="0"/>
              <a:t>  installation</a:t>
            </a:r>
          </a:p>
          <a:p>
            <a:endParaRPr lang="en-US" sz="1600" dirty="0" smtClean="0"/>
          </a:p>
          <a:p>
            <a:r>
              <a:rPr lang="en-US" sz="1600" dirty="0" smtClean="0"/>
              <a:t>State of the art</a:t>
            </a:r>
          </a:p>
          <a:p>
            <a:r>
              <a:rPr lang="en-US" sz="1600" dirty="0" smtClean="0"/>
              <a:t>   for ‘no’ R+D</a:t>
            </a:r>
          </a:p>
          <a:p>
            <a:endParaRPr lang="en-US" sz="1600" dirty="0" smtClean="0"/>
          </a:p>
          <a:p>
            <a:r>
              <a:rPr lang="en-US" sz="1600" dirty="0" smtClean="0"/>
              <a:t>1-179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acceptance</a:t>
            </a:r>
          </a:p>
          <a:p>
            <a:r>
              <a:rPr lang="en-US" sz="1600" dirty="0" smtClean="0"/>
              <a:t>   for 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high </a:t>
            </a:r>
            <a:r>
              <a:rPr lang="en-US" sz="1600" dirty="0" err="1" smtClean="0"/>
              <a:t>x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Affordable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1512" y="1722783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Muon</a:t>
            </a:r>
            <a:r>
              <a:rPr lang="en-US" sz="1400" dirty="0" smtClean="0">
                <a:solidFill>
                  <a:schemeClr val="bg1"/>
                </a:solidFill>
              </a:rPr>
              <a:t> Detector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1652" y="2942630"/>
            <a:ext cx="634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Tracker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579" y="5103811"/>
            <a:ext cx="92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6261" y="5103811"/>
            <a:ext cx="109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backward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9527" y="3034963"/>
            <a:ext cx="58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A6A6A6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A6A6A6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A6A6A6"/>
                </a:solidFill>
                <a:sym typeface="Wingdings"/>
              </a:rPr>
              <a:t>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2958" y="3034963"/>
            <a:ext cx="5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e </a:t>
            </a:r>
            <a:r>
              <a:rPr lang="en-US" dirty="0" err="1" smtClean="0">
                <a:solidFill>
                  <a:srgbClr val="A6A6A6"/>
                </a:solidFill>
                <a:sym typeface="Wingdings"/>
              </a:rPr>
              <a:t>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9001" y="2410550"/>
            <a:ext cx="1429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CD9E3"/>
                </a:solidFill>
              </a:rPr>
              <a:t>Dipole (0.3T - LR)</a:t>
            </a:r>
            <a:endParaRPr lang="en-US" sz="1400" dirty="0">
              <a:solidFill>
                <a:srgbClr val="5CD9E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1652" y="2564438"/>
            <a:ext cx="1281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95096"/>
                </a:solidFill>
              </a:rPr>
              <a:t>Solenoid (3.5T)</a:t>
            </a:r>
            <a:endParaRPr lang="en-US" sz="1400" dirty="0">
              <a:solidFill>
                <a:srgbClr val="695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logo-example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3124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Logo_Big-BN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" y="5676900"/>
            <a:ext cx="3100388" cy="113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Liverpool_UN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876800"/>
            <a:ext cx="2990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CI_logo_lar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676400"/>
            <a:ext cx="1981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cern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66800"/>
            <a:ext cx="1524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logo-AU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19400"/>
            <a:ext cx="4762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5" descr="uludag_universitesi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266700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743200"/>
            <a:ext cx="10287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3" descr="ankara-logo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2743200"/>
            <a:ext cx="1028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4" descr="EPFL-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4953000"/>
            <a:ext cx="1450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8" descr="ser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4038600"/>
            <a:ext cx="418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9" descr="tobbetu-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66088" y="2743200"/>
            <a:ext cx="101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30"/>
          <p:cNvSpPr txBox="1">
            <a:spLocks noChangeArrowheads="1"/>
          </p:cNvSpPr>
          <p:nvPr/>
        </p:nvSpPr>
        <p:spPr bwMode="auto">
          <a:xfrm>
            <a:off x="7939088" y="3362325"/>
            <a:ext cx="1204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TOBB ETU</a:t>
            </a:r>
          </a:p>
        </p:txBody>
      </p:sp>
      <p:pic>
        <p:nvPicPr>
          <p:cNvPr id="29711" name="Picture 67" descr="desylogo100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69" descr="ecfasmall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2800" y="4038600"/>
            <a:ext cx="1143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3" descr="800px-Ntnu-logo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57600" y="914400"/>
            <a:ext cx="2438400" cy="874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714" name="Picture 3" descr="clic-logo-myfavorit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62800" y="838200"/>
            <a:ext cx="1462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5" descr="logo-c.gi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34200" y="5334000"/>
            <a:ext cx="18653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30" descr="JLab_logo_text_white1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21075" y="1752600"/>
            <a:ext cx="3794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31" descr="weblogo5-legnaro.g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28600" y="4114800"/>
            <a:ext cx="1447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32" descr="logo08-legnaro.gi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105400"/>
            <a:ext cx="1828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0" name="TextBox 33"/>
          <p:cNvSpPr txBox="1">
            <a:spLocks noChangeArrowheads="1"/>
          </p:cNvSpPr>
          <p:nvPr/>
        </p:nvSpPr>
        <p:spPr bwMode="auto">
          <a:xfrm>
            <a:off x="8497888" y="6172200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KEK</a:t>
            </a:r>
          </a:p>
        </p:txBody>
      </p:sp>
      <p:sp>
        <p:nvSpPr>
          <p:cNvPr id="29721" name="TextBox 4"/>
          <p:cNvSpPr txBox="1">
            <a:spLocks noChangeArrowheads="1"/>
          </p:cNvSpPr>
          <p:nvPr/>
        </p:nvSpPr>
        <p:spPr bwMode="auto">
          <a:xfrm flipH="1">
            <a:off x="0" y="0"/>
            <a:ext cx="9144000" cy="707886"/>
          </a:xfrm>
          <a:prstGeom prst="rect">
            <a:avLst/>
          </a:prstGeom>
          <a:solidFill>
            <a:srgbClr val="C9A122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ea typeface="Arial" charset="0"/>
                <a:cs typeface="Arial" charset="0"/>
              </a:rPr>
              <a:t>LHeC</a:t>
            </a:r>
            <a:r>
              <a:rPr lang="en-US" sz="2800" b="1" dirty="0" smtClean="0">
                <a:solidFill>
                  <a:srgbClr val="1F497D"/>
                </a:solidFill>
                <a:ea typeface="Arial" charset="0"/>
                <a:cs typeface="Arial" charset="0"/>
              </a:rPr>
              <a:t> Accelerator: Participating </a:t>
            </a:r>
            <a:r>
              <a:rPr lang="en-US" sz="2800" b="1" dirty="0">
                <a:solidFill>
                  <a:srgbClr val="1F497D"/>
                </a:solidFill>
                <a:ea typeface="Arial" charset="0"/>
                <a:cs typeface="Arial" charset="0"/>
              </a:rPr>
              <a:t>I</a:t>
            </a:r>
            <a:r>
              <a:rPr lang="en-US" sz="2800" b="1" dirty="0" smtClean="0">
                <a:solidFill>
                  <a:srgbClr val="1F497D"/>
                </a:solidFill>
                <a:ea typeface="Arial" charset="0"/>
                <a:cs typeface="Arial" charset="0"/>
              </a:rPr>
              <a:t>nstitutes</a:t>
            </a:r>
            <a:endParaRPr lang="en-US" sz="2800" b="1" dirty="0">
              <a:solidFill>
                <a:srgbClr val="1F497D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3888923" y="6000750"/>
          <a:ext cx="3045277" cy="812800"/>
        </p:xfrm>
        <a:graphic>
          <a:graphicData uri="http://schemas.openxmlformats.org/presentationml/2006/ole">
            <p:oleObj spid="_x0000_s19459" name="Document" r:id="rId23" imgW="5486400" imgH="812800" progId="Word.Document.12">
              <p:link updateAutomatic="1"/>
            </p:oleObj>
          </a:graphicData>
        </a:graphic>
      </p:graphicFrame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956750" y="5849938"/>
          <a:ext cx="620899" cy="692150"/>
        </p:xfrm>
        <a:graphic>
          <a:graphicData uri="http://schemas.openxmlformats.org/presentationml/2006/ole">
            <p:oleObj spid="_x0000_s19458" name="Document" r:id="rId23" imgW="774700" imgH="863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9660"/>
          </a:xfrm>
          <a:solidFill>
            <a:srgbClr val="D1B039">
              <a:alpha val="27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Energy-Power-Luminosity: Ring-Ring 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01236" y="3984695"/>
          <a:ext cx="3898900" cy="2078037"/>
        </p:xfrm>
        <a:graphic>
          <a:graphicData uri="http://schemas.openxmlformats.org/presentationml/2006/ole">
            <p:oleObj spid="_x0000_s44035" name="Equation" r:id="rId3" imgW="3175000" imgH="16891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149" y="1115391"/>
            <a:ext cx="3467616" cy="233910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>
                <a:solidFill>
                  <a:srgbClr val="1F497D"/>
                </a:solidFill>
              </a:rPr>
              <a:t> </a:t>
            </a:r>
            <a:r>
              <a:rPr lang="en-US" dirty="0" smtClean="0"/>
              <a:t>Power Limit of </a:t>
            </a:r>
            <a:r>
              <a:rPr lang="en-US" b="1" dirty="0" smtClean="0"/>
              <a:t>100 MW wall plug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 smtClean="0"/>
              <a:t> “ultimate” LHC proton beam</a:t>
            </a:r>
          </a:p>
          <a:p>
            <a:r>
              <a:rPr lang="en-US" dirty="0" smtClean="0"/>
              <a:t>-</a:t>
            </a:r>
            <a:r>
              <a:rPr lang="en-US" b="1" dirty="0" smtClean="0"/>
              <a:t> 60 </a:t>
            </a:r>
            <a:r>
              <a:rPr lang="en-US" b="1" dirty="0" err="1" smtClean="0"/>
              <a:t>GeV</a:t>
            </a:r>
            <a:r>
              <a:rPr lang="en-US" b="1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± </a:t>
            </a:r>
            <a:r>
              <a:rPr lang="en-US" dirty="0" smtClean="0"/>
              <a:t>beam</a:t>
            </a:r>
            <a:endParaRPr lang="en-US" baseline="30000" dirty="0" smtClean="0"/>
          </a:p>
          <a:p>
            <a:endParaRPr lang="en-US" dirty="0" smtClean="0"/>
          </a:p>
          <a:p>
            <a:pPr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L = 2 10</a:t>
            </a:r>
            <a:r>
              <a:rPr lang="en-US" baseline="30000" dirty="0" smtClean="0">
                <a:sym typeface="Wingdings"/>
              </a:rPr>
              <a:t>33</a:t>
            </a:r>
            <a:r>
              <a:rPr lang="en-US" dirty="0" smtClean="0">
                <a:sym typeface="Wingdings"/>
              </a:rPr>
              <a:t> cm</a:t>
            </a:r>
            <a:r>
              <a:rPr lang="en-US" baseline="30000" dirty="0" smtClean="0">
                <a:sym typeface="Wingdings"/>
              </a:rPr>
              <a:t>-2</a:t>
            </a:r>
            <a:r>
              <a:rPr lang="en-US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-1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O(100) fb</a:t>
            </a:r>
            <a:r>
              <a:rPr lang="en-US" baseline="30000" dirty="0" smtClean="0">
                <a:sym typeface="Wingdings"/>
              </a:rPr>
              <a:t>-1</a:t>
            </a: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à"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HERA 1..5 10</a:t>
            </a:r>
            <a:r>
              <a:rPr lang="en-US" baseline="30000" dirty="0" smtClean="0">
                <a:sym typeface="Wingdings"/>
              </a:rPr>
              <a:t>31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1 fb</a:t>
            </a:r>
            <a:r>
              <a:rPr lang="en-US" baseline="30000" dirty="0" smtClean="0">
                <a:sym typeface="Wingdings"/>
              </a:rPr>
              <a:t>-1 </a:t>
            </a:r>
            <a:r>
              <a:rPr lang="en-US" dirty="0" smtClean="0">
                <a:sym typeface="Wingdings"/>
              </a:rPr>
              <a:t>(H1+ZEUS)</a:t>
            </a:r>
          </a:p>
          <a:p>
            <a:r>
              <a:rPr lang="en-US" dirty="0" smtClean="0">
                <a:sym typeface="Wingdings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47" y="1115391"/>
            <a:ext cx="4194051" cy="4041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8174" y="5510696"/>
            <a:ext cx="3324848" cy="830997"/>
          </a:xfrm>
          <a:prstGeom prst="rect">
            <a:avLst/>
          </a:prstGeom>
          <a:solidFill>
            <a:srgbClr val="ECD674">
              <a:alpha val="3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 tune shift from </a:t>
            </a:r>
            <a:r>
              <a:rPr lang="en-US" sz="1600" dirty="0" err="1" smtClean="0"/>
              <a:t>ep</a:t>
            </a:r>
            <a:r>
              <a:rPr lang="en-US" sz="1600" dirty="0" smtClean="0"/>
              <a:t> interaction</a:t>
            </a:r>
          </a:p>
          <a:p>
            <a:r>
              <a:rPr lang="en-US" sz="1600" dirty="0" smtClean="0"/>
              <a:t>much smaller than from pp: Design </a:t>
            </a:r>
          </a:p>
          <a:p>
            <a:r>
              <a:rPr lang="en-US" sz="1600" dirty="0" smtClean="0"/>
              <a:t>for simultaneous pp and </a:t>
            </a:r>
            <a:r>
              <a:rPr lang="en-US" sz="1600" dirty="0" err="1" smtClean="0"/>
              <a:t>ep</a:t>
            </a:r>
            <a:r>
              <a:rPr lang="en-US" sz="1600" dirty="0" smtClean="0"/>
              <a:t> operation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8"/>
            <a:ext cx="9144000" cy="6934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 Accelerator: Ring - Ring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9686" y="1840376"/>
            <a:ext cx="4532010" cy="3693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Baseline Parameters and Installation Scenarios</a:t>
            </a:r>
          </a:p>
          <a:p>
            <a:r>
              <a:rPr lang="en-US" dirty="0" smtClean="0"/>
              <a:t>Lattice Design [Optics, Magnets, </a:t>
            </a:r>
            <a:r>
              <a:rPr lang="en-US" dirty="0" smtClean="0"/>
              <a:t>Bypasses]</a:t>
            </a:r>
          </a:p>
          <a:p>
            <a:r>
              <a:rPr lang="en-US" dirty="0" smtClean="0"/>
              <a:t>IR </a:t>
            </a:r>
            <a:r>
              <a:rPr lang="en-US" dirty="0" smtClean="0"/>
              <a:t>for high </a:t>
            </a:r>
            <a:r>
              <a:rPr lang="en-US" dirty="0" smtClean="0"/>
              <a:t>Luminosity </a:t>
            </a:r>
            <a:r>
              <a:rPr lang="en-US" dirty="0" smtClean="0"/>
              <a:t>and</a:t>
            </a:r>
            <a:r>
              <a:rPr lang="en-US" dirty="0" smtClean="0"/>
              <a:t>  large </a:t>
            </a:r>
            <a:r>
              <a:rPr lang="en-US" dirty="0" smtClean="0"/>
              <a:t>Acceptance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dirty="0" smtClean="0"/>
              <a:t>Design [Installation in bypasses, </a:t>
            </a:r>
            <a:r>
              <a:rPr lang="en-US" dirty="0" smtClean="0"/>
              <a:t>Crabs?]</a:t>
            </a:r>
            <a:endParaRPr lang="en-US" dirty="0" smtClean="0"/>
          </a:p>
          <a:p>
            <a:r>
              <a:rPr lang="en-US" dirty="0" smtClean="0"/>
              <a:t>Injector Complex [Sources, Injector]</a:t>
            </a:r>
          </a:p>
          <a:p>
            <a:r>
              <a:rPr lang="en-US" dirty="0" smtClean="0"/>
              <a:t>Injection and Dump</a:t>
            </a:r>
          </a:p>
          <a:p>
            <a:r>
              <a:rPr lang="en-US" dirty="0" smtClean="0"/>
              <a:t>Cryogenics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– work in progress</a:t>
            </a:r>
            <a:endParaRPr lang="en-US" sz="1600" dirty="0" smtClean="0"/>
          </a:p>
          <a:p>
            <a:r>
              <a:rPr lang="en-US" dirty="0" smtClean="0"/>
              <a:t>Beam-beam effects</a:t>
            </a:r>
          </a:p>
          <a:p>
            <a:r>
              <a:rPr lang="en-US" dirty="0" smtClean="0"/>
              <a:t>Impedance and Collective Effects</a:t>
            </a:r>
          </a:p>
          <a:p>
            <a:r>
              <a:rPr lang="en-US" dirty="0" smtClean="0"/>
              <a:t>Vacuum and Beam Pipe</a:t>
            </a:r>
          </a:p>
          <a:p>
            <a:r>
              <a:rPr lang="en-US" dirty="0" smtClean="0"/>
              <a:t>Integration into LHC</a:t>
            </a:r>
          </a:p>
          <a:p>
            <a:r>
              <a:rPr lang="en-US" dirty="0" err="1" smtClean="0"/>
              <a:t>e</a:t>
            </a:r>
            <a:r>
              <a:rPr lang="en-US" dirty="0" smtClean="0"/>
              <a:t> Beam Polarization</a:t>
            </a:r>
          </a:p>
          <a:p>
            <a:r>
              <a:rPr lang="en-US" dirty="0" smtClean="0"/>
              <a:t>Deuteron and Ion Beams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570" y="1008030"/>
            <a:ext cx="446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Workpackages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for CDR [2008 – now available]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17" y="3496854"/>
            <a:ext cx="3604559" cy="222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34340" y="4708212"/>
            <a:ext cx="1082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5.3m </a:t>
            </a:r>
            <a:r>
              <a:rPr lang="en-US" sz="1200" dirty="0" smtClean="0"/>
              <a:t>long</a:t>
            </a:r>
          </a:p>
          <a:p>
            <a:r>
              <a:rPr lang="en-US" sz="1200" dirty="0" smtClean="0"/>
              <a:t>(35 cm)</a:t>
            </a:r>
            <a:r>
              <a:rPr lang="en-US" sz="1200" baseline="30000" dirty="0" smtClean="0"/>
              <a:t>2</a:t>
            </a:r>
            <a:endParaRPr lang="en-US" sz="1200" dirty="0" smtClean="0"/>
          </a:p>
          <a:p>
            <a:r>
              <a:rPr lang="en-US" sz="1200" dirty="0" smtClean="0"/>
              <a:t>slim + </a:t>
            </a:r>
            <a:r>
              <a:rPr lang="en-US" sz="1200" dirty="0" err="1" smtClean="0"/>
              <a:t>light(er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3080 magnets</a:t>
            </a:r>
            <a:endParaRPr lang="en-US" sz="1200" dirty="0" smtClean="0"/>
          </a:p>
          <a:p>
            <a:r>
              <a:rPr lang="en-US" sz="1200" dirty="0" smtClean="0"/>
              <a:t>BINP-CERN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271320" y="3688522"/>
            <a:ext cx="207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LHeC</a:t>
            </a:r>
            <a:r>
              <a:rPr lang="en-US" sz="1400" b="1" dirty="0" smtClean="0"/>
              <a:t> Ring Dipole Magnet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71320" y="4061881"/>
            <a:ext cx="64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.12-.8T</a:t>
            </a:r>
          </a:p>
          <a:p>
            <a:r>
              <a:rPr lang="en-US" sz="1200" dirty="0" smtClean="0"/>
              <a:t>1.3kA</a:t>
            </a:r>
          </a:p>
          <a:p>
            <a:r>
              <a:rPr lang="en-US" sz="1200" dirty="0" smtClean="0"/>
              <a:t>0.8MW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782"/>
            <a:ext cx="9143999" cy="50338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06174"/>
          </a:xfrm>
          <a:prstGeom prst="rect">
            <a:avLst/>
          </a:prstGeom>
          <a:solidFill>
            <a:srgbClr val="626539">
              <a:alpha val="2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Bypassing ATLAS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0" y="3308291"/>
            <a:ext cx="3734098" cy="34076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02584" y="5510542"/>
            <a:ext cx="2224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For the CDR the bypass concepts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were decided to be confined to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ATLAS and CMS which is no 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statement about LHCB or ALICE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0" y="69850"/>
            <a:ext cx="7378700" cy="671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8071" y="3483785"/>
            <a:ext cx="9329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</a:t>
            </a:r>
          </a:p>
          <a:p>
            <a:r>
              <a:rPr lang="en-US" dirty="0" smtClean="0"/>
              <a:t>of how</a:t>
            </a:r>
          </a:p>
          <a:p>
            <a:r>
              <a:rPr lang="en-US" dirty="0" smtClean="0"/>
              <a:t>to pass </a:t>
            </a:r>
          </a:p>
          <a:p>
            <a:r>
              <a:rPr lang="en-US" dirty="0" smtClean="0"/>
              <a:t>through</a:t>
            </a:r>
          </a:p>
          <a:p>
            <a:r>
              <a:rPr lang="en-US" dirty="0" smtClean="0"/>
              <a:t>(or by)</a:t>
            </a:r>
          </a:p>
          <a:p>
            <a:r>
              <a:rPr lang="en-US" dirty="0" smtClean="0"/>
              <a:t>ATLAS</a:t>
            </a:r>
          </a:p>
          <a:p>
            <a:endParaRPr lang="en-US" dirty="0" smtClean="0"/>
          </a:p>
          <a:p>
            <a:r>
              <a:rPr lang="en-US" sz="1200" dirty="0" smtClean="0"/>
              <a:t>August 10</a:t>
            </a:r>
          </a:p>
          <a:p>
            <a:r>
              <a:rPr lang="en-US" sz="1200" dirty="0" smtClean="0"/>
              <a:t>tentative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9660"/>
          </a:xfrm>
          <a:solidFill>
            <a:srgbClr val="D1B039">
              <a:alpha val="27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Energy-Power-Luminosity: </a:t>
            </a:r>
            <a:r>
              <a:rPr lang="en-US" sz="2800" b="1" dirty="0" err="1" smtClean="0">
                <a:solidFill>
                  <a:srgbClr val="1F497D"/>
                </a:solidFill>
              </a:rPr>
              <a:t>Linac</a:t>
            </a:r>
            <a:r>
              <a:rPr lang="en-US" sz="2800" b="1" dirty="0" smtClean="0">
                <a:solidFill>
                  <a:srgbClr val="1F497D"/>
                </a:solidFill>
              </a:rPr>
              <a:t>-Ring 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25036" y="1159565"/>
          <a:ext cx="4157346" cy="2123658"/>
        </p:xfrm>
        <a:graphic>
          <a:graphicData uri="http://schemas.openxmlformats.org/presentationml/2006/ole">
            <p:oleObj spid="_x0000_s56322" name="Equation" r:id="rId3" imgW="3162300" imgH="16129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8949" y="1159565"/>
            <a:ext cx="3318703" cy="2123658"/>
          </a:xfrm>
          <a:prstGeom prst="rect">
            <a:avLst/>
          </a:prstGeom>
          <a:noFill/>
          <a:ln>
            <a:solidFill>
              <a:srgbClr val="C9A12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Pulsed</a:t>
            </a:r>
            <a:r>
              <a:rPr lang="en-US" b="1" dirty="0" smtClean="0"/>
              <a:t>, 60 </a:t>
            </a:r>
            <a:r>
              <a:rPr lang="en-US" b="1" dirty="0" err="1" smtClean="0"/>
              <a:t>GeV</a:t>
            </a:r>
            <a:r>
              <a:rPr lang="en-US" dirty="0" smtClean="0"/>
              <a:t>: ~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High luminosity:</a:t>
            </a:r>
          </a:p>
          <a:p>
            <a:r>
              <a:rPr lang="en-US" b="1" dirty="0" smtClean="0"/>
              <a:t>Energy recovery</a:t>
            </a:r>
            <a:r>
              <a:rPr lang="en-US" dirty="0" smtClean="0"/>
              <a:t>: P=P</a:t>
            </a:r>
            <a:r>
              <a:rPr lang="en-US" baseline="-25000" dirty="0" smtClean="0"/>
              <a:t>0</a:t>
            </a:r>
            <a:r>
              <a:rPr lang="en-US" dirty="0" smtClean="0"/>
              <a:t>/(1-η)</a:t>
            </a:r>
          </a:p>
          <a:p>
            <a:r>
              <a:rPr lang="en-US" dirty="0" err="1" smtClean="0"/>
              <a:t>β</a:t>
            </a:r>
            <a:r>
              <a:rPr lang="en-US" dirty="0" smtClean="0"/>
              <a:t>*=0.1m</a:t>
            </a:r>
          </a:p>
          <a:p>
            <a:r>
              <a:rPr lang="en-US" sz="1400" dirty="0" smtClean="0"/>
              <a:t>[5 times smaller than LHC by</a:t>
            </a:r>
          </a:p>
          <a:p>
            <a:r>
              <a:rPr lang="en-US" sz="1400" dirty="0" smtClean="0"/>
              <a:t> reduced </a:t>
            </a:r>
            <a:r>
              <a:rPr lang="en-US" sz="1400" dirty="0" err="1" smtClean="0"/>
              <a:t>l</a:t>
            </a:r>
            <a:r>
              <a:rPr lang="en-US" sz="1400" dirty="0" smtClean="0"/>
              <a:t>*, only one </a:t>
            </a:r>
            <a:r>
              <a:rPr lang="en-US" sz="1400" dirty="0" err="1" smtClean="0"/>
              <a:t>p</a:t>
            </a:r>
            <a:r>
              <a:rPr lang="en-US" sz="1400" dirty="0" smtClean="0"/>
              <a:t> squeezed</a:t>
            </a:r>
          </a:p>
          <a:p>
            <a:r>
              <a:rPr lang="en-US" sz="1400" dirty="0" smtClean="0"/>
              <a:t> and IR quads as for HL-LHC]</a:t>
            </a:r>
          </a:p>
          <a:p>
            <a:r>
              <a:rPr lang="en-US" dirty="0" smtClean="0">
                <a:sym typeface="Wingdings"/>
              </a:rPr>
              <a:t>L =  10</a:t>
            </a:r>
            <a:r>
              <a:rPr lang="en-US" baseline="30000" dirty="0" smtClean="0">
                <a:sym typeface="Wingdings"/>
              </a:rPr>
              <a:t>33</a:t>
            </a:r>
            <a:r>
              <a:rPr lang="en-US" dirty="0" smtClean="0">
                <a:sym typeface="Wingdings"/>
              </a:rPr>
              <a:t> cm</a:t>
            </a:r>
            <a:r>
              <a:rPr lang="en-US" baseline="30000" dirty="0" smtClean="0">
                <a:sym typeface="Wingdings"/>
              </a:rPr>
              <a:t>-2</a:t>
            </a:r>
            <a:r>
              <a:rPr lang="en-US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-1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O(100) fb</a:t>
            </a:r>
            <a:r>
              <a:rPr lang="en-US" baseline="30000" dirty="0" smtClean="0">
                <a:sym typeface="Wingdings"/>
              </a:rPr>
              <a:t>-1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6" y="3732619"/>
            <a:ext cx="8122616" cy="1583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36" y="5316389"/>
            <a:ext cx="8122616" cy="11509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5036" y="3732619"/>
            <a:ext cx="8122616" cy="2734747"/>
          </a:xfrm>
          <a:prstGeom prst="rect">
            <a:avLst/>
          </a:prstGeom>
          <a:noFill/>
          <a:ln w="25400">
            <a:solidFill>
              <a:srgbClr val="ECD6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6082" y="6467366"/>
            <a:ext cx="409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Description of LINAC power consumption from draft of </a:t>
            </a:r>
            <a:r>
              <a:rPr lang="en-US" sz="1200" b="1" dirty="0" smtClean="0"/>
              <a:t>CDR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425036" y="6228522"/>
            <a:ext cx="4478268" cy="238844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47416" y="3582916"/>
          <a:ext cx="5159710" cy="2780017"/>
        </p:xfrm>
        <a:graphic>
          <a:graphicData uri="http://schemas.openxmlformats.org/presentationml/2006/ole">
            <p:oleObj spid="_x0000_s29698" name="Document" r:id="rId3" imgW="5892800" imgH="31750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solidFill>
            <a:srgbClr val="D1B039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60 </a:t>
            </a:r>
            <a:r>
              <a:rPr lang="en-US" sz="2800" b="1" dirty="0" err="1" smtClean="0">
                <a:solidFill>
                  <a:srgbClr val="1F497D"/>
                </a:solidFill>
              </a:rPr>
              <a:t>GeV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e</a:t>
            </a:r>
            <a:r>
              <a:rPr lang="en-US" sz="2800" b="1" dirty="0" smtClean="0">
                <a:solidFill>
                  <a:srgbClr val="1F497D"/>
                </a:solidFill>
              </a:rPr>
              <a:t> “LINAC”</a:t>
            </a:r>
            <a:endParaRPr lang="en-US" sz="2800" b="1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6" y="663851"/>
            <a:ext cx="4401697" cy="2740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113" y="663851"/>
            <a:ext cx="4310565" cy="2740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113" y="3582916"/>
            <a:ext cx="4310565" cy="2722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7416" y="3582916"/>
            <a:ext cx="4401697" cy="27224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8087" y="3081130"/>
            <a:ext cx="86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95702" y="3081130"/>
            <a:ext cx="86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49630" y="5936046"/>
            <a:ext cx="5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60522" y="593342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0882" y="6519446"/>
            <a:ext cx="5670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Two 10 </a:t>
            </a:r>
            <a:r>
              <a:rPr lang="en-US" sz="1600" b="1" dirty="0" err="1" smtClean="0">
                <a:solidFill>
                  <a:srgbClr val="1F497D"/>
                </a:solidFill>
              </a:rPr>
              <a:t>GeV</a:t>
            </a:r>
            <a:r>
              <a:rPr lang="en-US" sz="1600" b="1" dirty="0" smtClean="0">
                <a:solidFill>
                  <a:srgbClr val="1F497D"/>
                </a:solidFill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</a:rPr>
              <a:t>energy recovery </a:t>
            </a:r>
            <a:r>
              <a:rPr lang="en-US" sz="1600" b="1" dirty="0" err="1" smtClean="0">
                <a:solidFill>
                  <a:srgbClr val="1F497D"/>
                </a:solidFill>
              </a:rPr>
              <a:t>Linacs</a:t>
            </a:r>
            <a:r>
              <a:rPr lang="en-US" sz="1600" b="1" dirty="0" smtClean="0">
                <a:solidFill>
                  <a:srgbClr val="1F497D"/>
                </a:solidFill>
              </a:rPr>
              <a:t>, 3 </a:t>
            </a:r>
            <a:r>
              <a:rPr lang="en-US" sz="1600" b="1" dirty="0" smtClean="0">
                <a:solidFill>
                  <a:srgbClr val="1F497D"/>
                </a:solidFill>
              </a:rPr>
              <a:t>returns, </a:t>
            </a:r>
            <a:r>
              <a:rPr lang="en-US" sz="1600" b="1" dirty="0" smtClean="0">
                <a:solidFill>
                  <a:srgbClr val="1F497D"/>
                </a:solidFill>
              </a:rPr>
              <a:t>720 MHz </a:t>
            </a:r>
            <a:r>
              <a:rPr lang="en-US" sz="1600" b="1" dirty="0" smtClean="0">
                <a:solidFill>
                  <a:srgbClr val="1F497D"/>
                </a:solidFill>
              </a:rPr>
              <a:t>cavities</a:t>
            </a:r>
            <a:endParaRPr lang="en-US" sz="16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0087" y="5190435"/>
            <a:ext cx="208262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Work in progress, </a:t>
            </a:r>
            <a:r>
              <a:rPr lang="en-US" sz="1400" b="1" dirty="0" smtClean="0">
                <a:solidFill>
                  <a:schemeClr val="bg1"/>
                </a:solidFill>
              </a:rPr>
              <a:t>11.4.11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- avoid external territory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chemeClr val="bg1"/>
                </a:solidFill>
              </a:rPr>
              <a:t>cannot use TI2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Design made for IP2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87" y="1811130"/>
            <a:ext cx="446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IP2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2783" y="1258957"/>
            <a:ext cx="440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TI2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571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 Accelerator: LINAC - Ring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36643" y="2215854"/>
            <a:ext cx="5407813" cy="31393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Baseline Parameters [Designs</a:t>
            </a:r>
            <a:r>
              <a:rPr lang="en-US" dirty="0" smtClean="0"/>
              <a:t>, Real photon option,  ERL]</a:t>
            </a:r>
          </a:p>
          <a:p>
            <a:r>
              <a:rPr lang="en-US" dirty="0" smtClean="0"/>
              <a:t>Sources [Positrons, </a:t>
            </a:r>
            <a:r>
              <a:rPr lang="en-US" dirty="0" err="1" smtClean="0"/>
              <a:t>Polarisation</a:t>
            </a:r>
            <a:r>
              <a:rPr lang="en-US" dirty="0" smtClean="0"/>
              <a:t>]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– work in progress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Injection and Dump</a:t>
            </a:r>
          </a:p>
          <a:p>
            <a:r>
              <a:rPr lang="en-US" dirty="0" smtClean="0"/>
              <a:t>Beam-beam effects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Lattice/Optics </a:t>
            </a:r>
            <a:r>
              <a:rPr lang="en-US" dirty="0" smtClean="0"/>
              <a:t>and Impedance </a:t>
            </a:r>
          </a:p>
          <a:p>
            <a:r>
              <a:rPr lang="en-US" dirty="0" smtClean="0"/>
              <a:t>Vacuum and Beam Pipe</a:t>
            </a:r>
          </a:p>
          <a:p>
            <a:r>
              <a:rPr lang="en-US" dirty="0" smtClean="0"/>
              <a:t>Integration and Layout</a:t>
            </a:r>
          </a:p>
          <a:p>
            <a:r>
              <a:rPr lang="en-US" dirty="0" smtClean="0"/>
              <a:t>Interaction Region</a:t>
            </a:r>
          </a:p>
          <a:p>
            <a:r>
              <a:rPr lang="en-US" dirty="0" smtClean="0"/>
              <a:t>Magnets</a:t>
            </a:r>
          </a:p>
          <a:p>
            <a:r>
              <a:rPr lang="en-US" dirty="0" smtClean="0"/>
              <a:t>Cryogenics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– work in progress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36643" y="1535668"/>
            <a:ext cx="446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Workpackages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for CDR [2008 – now available]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7947" y="3887304"/>
            <a:ext cx="366996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1056 cavities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66 </a:t>
            </a:r>
            <a:r>
              <a:rPr lang="en-US" sz="1600" dirty="0" err="1" smtClean="0">
                <a:solidFill>
                  <a:srgbClr val="008000"/>
                </a:solidFill>
              </a:rPr>
              <a:t>cryo</a:t>
            </a:r>
            <a:r>
              <a:rPr lang="en-US" sz="1600" dirty="0" smtClean="0">
                <a:solidFill>
                  <a:srgbClr val="008000"/>
                </a:solidFill>
              </a:rPr>
              <a:t> modules per </a:t>
            </a:r>
            <a:r>
              <a:rPr lang="en-US" sz="1600" dirty="0" err="1" smtClean="0">
                <a:solidFill>
                  <a:srgbClr val="008000"/>
                </a:solidFill>
              </a:rPr>
              <a:t>linac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721 </a:t>
            </a:r>
            <a:r>
              <a:rPr lang="en-US" sz="1600" dirty="0" smtClean="0">
                <a:solidFill>
                  <a:srgbClr val="008000"/>
                </a:solidFill>
              </a:rPr>
              <a:t>MHz, 19 MV</a:t>
            </a:r>
            <a:r>
              <a:rPr lang="en-US" sz="1600" dirty="0" smtClean="0">
                <a:solidFill>
                  <a:srgbClr val="008000"/>
                </a:solidFill>
              </a:rPr>
              <a:t>/</a:t>
            </a:r>
            <a:r>
              <a:rPr lang="en-US" sz="1600" dirty="0" err="1" smtClean="0">
                <a:solidFill>
                  <a:srgbClr val="008000"/>
                </a:solidFill>
              </a:rPr>
              <a:t>m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CW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Similar to  </a:t>
            </a:r>
            <a:r>
              <a:rPr lang="en-US" sz="1600" dirty="0" smtClean="0">
                <a:solidFill>
                  <a:srgbClr val="008000"/>
                </a:solidFill>
              </a:rPr>
              <a:t>SPL, ESS, XFEL, ILC,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eRHIC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Jlab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21 MW </a:t>
            </a:r>
            <a:r>
              <a:rPr lang="en-US" sz="1600" dirty="0" err="1" smtClean="0">
                <a:solidFill>
                  <a:srgbClr val="008000"/>
                </a:solidFill>
              </a:rPr>
              <a:t>rf</a:t>
            </a:r>
            <a:r>
              <a:rPr lang="en-US" sz="1600" dirty="0" smtClean="0">
                <a:solidFill>
                  <a:srgbClr val="008000"/>
                </a:solidFill>
              </a:rPr>
              <a:t>  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err="1" smtClean="0">
                <a:solidFill>
                  <a:srgbClr val="008000"/>
                </a:solidFill>
              </a:rPr>
              <a:t>Cryo</a:t>
            </a:r>
            <a:r>
              <a:rPr lang="en-US" sz="1600" dirty="0" smtClean="0">
                <a:solidFill>
                  <a:srgbClr val="008000"/>
                </a:solidFill>
              </a:rPr>
              <a:t> 29 MW for 37W/m heat </a:t>
            </a:r>
            <a:r>
              <a:rPr lang="en-US" sz="1600" dirty="0" smtClean="0">
                <a:solidFill>
                  <a:srgbClr val="008000"/>
                </a:solidFill>
              </a:rPr>
              <a:t>load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Magnets in the 2 * 3 arcs: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 600 - 4m long  dipoles per arc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 240 </a:t>
            </a:r>
            <a:r>
              <a:rPr lang="en-US" sz="1600" dirty="0" smtClean="0">
                <a:solidFill>
                  <a:srgbClr val="008000"/>
                </a:solidFill>
              </a:rPr>
              <a:t>-</a:t>
            </a:r>
            <a:r>
              <a:rPr lang="en-US" sz="1600" dirty="0" smtClean="0">
                <a:solidFill>
                  <a:srgbClr val="008000"/>
                </a:solidFill>
              </a:rPr>
              <a:t> 1.2m long </a:t>
            </a:r>
            <a:r>
              <a:rPr lang="en-US" sz="1600" dirty="0" err="1" smtClean="0">
                <a:solidFill>
                  <a:srgbClr val="008000"/>
                </a:solidFill>
              </a:rPr>
              <a:t>q</a:t>
            </a:r>
            <a:r>
              <a:rPr lang="en-US" sz="1600" dirty="0" err="1" smtClean="0">
                <a:solidFill>
                  <a:srgbClr val="008000"/>
                </a:solidFill>
              </a:rPr>
              <a:t>uadrupoles</a:t>
            </a:r>
            <a:r>
              <a:rPr lang="en-US" sz="1600" dirty="0" smtClean="0">
                <a:solidFill>
                  <a:srgbClr val="008000"/>
                </a:solidFill>
              </a:rPr>
              <a:t> per arc</a:t>
            </a:r>
            <a:endParaRPr lang="en-US" sz="16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r>
              <a:rPr lang="en-US" sz="2400" b="1"/>
              <a:t>The 10-100 GeV Energy Scale [1968-1986]</a:t>
            </a:r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200400" y="12192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609600" y="37338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867400" y="36576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38200" y="4648200"/>
            <a:ext cx="227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Quarks </a:t>
            </a:r>
          </a:p>
          <a:p>
            <a:pPr algn="ctr"/>
            <a:r>
              <a:rPr lang="en-US" sz="1800"/>
              <a:t>Neutral currents</a:t>
            </a:r>
          </a:p>
          <a:p>
            <a:pPr algn="ctr"/>
            <a:r>
              <a:rPr lang="en-US" sz="1800"/>
              <a:t>Singlet e</a:t>
            </a:r>
            <a:r>
              <a:rPr lang="en-US" sz="1800" baseline="-25000"/>
              <a:t>R</a:t>
            </a:r>
            <a:endParaRPr lang="en-US" sz="1800"/>
          </a:p>
          <a:p>
            <a:pPr algn="ctr"/>
            <a:r>
              <a:rPr lang="en-US" sz="1800"/>
              <a:t>Asymptotic Freedom</a:t>
            </a:r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038600" y="22098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Drell Yan</a:t>
            </a:r>
          </a:p>
          <a:p>
            <a:pPr algn="ctr"/>
            <a:r>
              <a:rPr lang="en-US" sz="1800"/>
              <a:t>Charm</a:t>
            </a:r>
          </a:p>
          <a:p>
            <a:pPr algn="ctr"/>
            <a:r>
              <a:rPr lang="en-US" sz="1800"/>
              <a:t>W,Z</a:t>
            </a:r>
          </a:p>
          <a:p>
            <a:pPr algn="ctr"/>
            <a:r>
              <a:rPr lang="en-US" sz="1800"/>
              <a:t>Jets</a:t>
            </a:r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648450" y="4800600"/>
            <a:ext cx="127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Charm</a:t>
            </a:r>
          </a:p>
          <a:p>
            <a:pPr algn="ctr"/>
            <a:r>
              <a:rPr lang="en-US" sz="1800"/>
              <a:t>3 colours</a:t>
            </a:r>
          </a:p>
          <a:p>
            <a:pPr algn="ctr"/>
            <a:r>
              <a:rPr lang="en-US" sz="1800"/>
              <a:t>Gluon Jets</a:t>
            </a:r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736725" y="38512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lh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934200" y="39560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+</a:t>
            </a:r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-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67200" y="13716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pp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886200" y="4343400"/>
            <a:ext cx="157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SU(2)</a:t>
            </a:r>
            <a:r>
              <a:rPr lang="en-US" sz="1800" b="1" baseline="-25000"/>
              <a:t>L</a:t>
            </a:r>
            <a:r>
              <a:rPr lang="en-US" sz="1800" b="1"/>
              <a:t> x U(1)</a:t>
            </a:r>
          </a:p>
          <a:p>
            <a:r>
              <a:rPr lang="en-US" sz="1800" b="1"/>
              <a:t>       QCD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638800" y="3505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971800" y="3581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4290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419600" y="1295400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(--)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6609"/>
          </a:xfrm>
          <a:solidFill>
            <a:srgbClr val="D1B039">
              <a:alpha val="2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1F497D"/>
                </a:solidFill>
              </a:rPr>
              <a:t>Design </a:t>
            </a:r>
            <a:r>
              <a:rPr lang="en-US" sz="2400" b="1" dirty="0" smtClean="0">
                <a:solidFill>
                  <a:srgbClr val="1F497D"/>
                </a:solidFill>
              </a:rPr>
              <a:t>Parameters </a:t>
            </a:r>
            <a:endParaRPr lang="en-US" sz="2400" b="1" dirty="0" smtClean="0">
              <a:solidFill>
                <a:srgbClr val="1F497D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6609"/>
          <a:ext cx="5638799" cy="5362956"/>
        </p:xfrm>
        <a:graphic>
          <a:graphicData uri="http://schemas.openxmlformats.org/drawingml/2006/table">
            <a:tbl>
              <a:tblPr/>
              <a:tblGrid>
                <a:gridCol w="2590800"/>
                <a:gridCol w="1066800"/>
                <a:gridCol w="710483"/>
                <a:gridCol w="1270716"/>
              </a:tblGrid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electron</a:t>
                      </a:r>
                      <a:r>
                        <a:rPr lang="en-US" sz="1800" b="1" baseline="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 beam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RR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LR</a:t>
                      </a:r>
                      <a:r>
                        <a:rPr lang="en-US" sz="1800" b="1" baseline="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LR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e- energy 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at IP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luminosity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[10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cm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800" b="1" baseline="300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polarization [%]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 population [10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e- bunch length [mm]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 interval [ns]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transv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emit. </a:t>
                      </a:r>
                      <a:r>
                        <a:rPr lang="en-US" sz="1800" b="1" baseline="0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[mm]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0.58, 0.29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rms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IP beam size </a:t>
                      </a:r>
                      <a:r>
                        <a:rPr lang="en-US" sz="1800" b="1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30, 16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e- IP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beta 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funct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800" b="1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[m]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0.18, 0.10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full crossing angle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mrad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geometric reduction </a:t>
                      </a:r>
                      <a:r>
                        <a:rPr lang="en-US" sz="18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hg</a:t>
                      </a:r>
                      <a:endParaRPr lang="en-US" sz="1800" b="1" baseline="-25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0.77</a:t>
                      </a:r>
                      <a:endParaRPr lang="en-US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repetition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rate [Hz]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beam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pulse length [ms]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ER efficiency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94%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N/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average current [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tot. wall plug power[MW]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0" y="1219200"/>
          <a:ext cx="3429001" cy="1892808"/>
        </p:xfrm>
        <a:graphic>
          <a:graphicData uri="http://schemas.openxmlformats.org/drawingml/2006/table">
            <a:tbl>
              <a:tblPr/>
              <a:tblGrid>
                <a:gridCol w="1877786"/>
                <a:gridCol w="734785"/>
                <a:gridCol w="816430"/>
              </a:tblGrid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 beam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RR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LR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 pop. [10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tr.</a:t>
                      </a:r>
                      <a:r>
                        <a:rPr lang="en-US" sz="18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emit.</a:t>
                      </a:r>
                      <a:r>
                        <a:rPr lang="en-US" sz="1800" b="1" baseline="0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US" sz="1800" b="1" baseline="0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3.75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3.75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spot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size </a:t>
                      </a:r>
                      <a:r>
                        <a:rPr lang="en-US" sz="1800" b="1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30, 16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[m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1.8,0.5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800" b="1" baseline="30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spacing [ns]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1391" y="5198573"/>
            <a:ext cx="132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RR</a:t>
            </a:r>
            <a:r>
              <a:rPr lang="en-US" sz="1400" dirty="0" smtClean="0"/>
              <a:t>= Ring – Ring</a:t>
            </a:r>
          </a:p>
          <a:p>
            <a:r>
              <a:rPr lang="en-US" sz="1400" b="1" dirty="0" smtClean="0"/>
              <a:t>LR</a:t>
            </a:r>
            <a:r>
              <a:rPr lang="en-US" sz="1400" dirty="0" smtClean="0"/>
              <a:t> =</a:t>
            </a:r>
            <a:r>
              <a:rPr lang="en-US" sz="1400" dirty="0" err="1" smtClean="0"/>
              <a:t>Linac</a:t>
            </a:r>
            <a:r>
              <a:rPr lang="en-US" sz="1400" dirty="0" smtClean="0"/>
              <a:t> –Ring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1391" y="5985301"/>
            <a:ext cx="2725438" cy="738664"/>
          </a:xfrm>
          <a:prstGeom prst="rect">
            <a:avLst/>
          </a:prstGeom>
          <a:solidFill>
            <a:srgbClr val="D1B039">
              <a:alpha val="1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Parameters from  8.7.2010</a:t>
            </a:r>
          </a:p>
          <a:p>
            <a:r>
              <a:rPr lang="en-US" sz="1400" b="1" dirty="0" smtClean="0">
                <a:solidFill>
                  <a:srgbClr val="1F497D"/>
                </a:solidFill>
              </a:rPr>
              <a:t>New: Ring: use 1</a:t>
            </a:r>
            <a:r>
              <a:rPr lang="en-US" sz="1400" b="1" baseline="30000" dirty="0" smtClean="0">
                <a:solidFill>
                  <a:srgbClr val="1F497D"/>
                </a:solidFill>
              </a:rPr>
              <a:t>o</a:t>
            </a:r>
            <a:r>
              <a:rPr lang="en-US" sz="1400" b="1" dirty="0" smtClean="0">
                <a:solidFill>
                  <a:srgbClr val="1F497D"/>
                </a:solidFill>
              </a:rPr>
              <a:t> as baseline : L/2</a:t>
            </a:r>
          </a:p>
          <a:p>
            <a:r>
              <a:rPr lang="en-US" sz="1400" b="1" dirty="0" smtClean="0">
                <a:solidFill>
                  <a:srgbClr val="1F497D"/>
                </a:solidFill>
              </a:rPr>
              <a:t>           </a:t>
            </a:r>
            <a:r>
              <a:rPr lang="en-US" sz="1400" b="1" dirty="0" err="1" smtClean="0">
                <a:solidFill>
                  <a:srgbClr val="1F497D"/>
                </a:solidFill>
              </a:rPr>
              <a:t>Linac</a:t>
            </a:r>
            <a:r>
              <a:rPr lang="en-US" sz="1400" b="1" dirty="0" smtClean="0">
                <a:solidFill>
                  <a:srgbClr val="1F497D"/>
                </a:solidFill>
              </a:rPr>
              <a:t>: clearing gap: L*2/3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1391" y="3469813"/>
            <a:ext cx="2695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“ultimate </a:t>
            </a:r>
            <a:r>
              <a:rPr lang="en-US" dirty="0" err="1" smtClean="0"/>
              <a:t>p</a:t>
            </a:r>
            <a:r>
              <a:rPr lang="en-US" dirty="0" smtClean="0"/>
              <a:t> beam”</a:t>
            </a:r>
          </a:p>
          <a:p>
            <a:r>
              <a:rPr lang="en-US" dirty="0" smtClean="0"/>
              <a:t>1.7 probably conservative</a:t>
            </a:r>
          </a:p>
          <a:p>
            <a:endParaRPr lang="en-US" dirty="0" smtClean="0"/>
          </a:p>
          <a:p>
            <a:r>
              <a:rPr lang="en-US" dirty="0" smtClean="0"/>
              <a:t>Design also for</a:t>
            </a:r>
            <a:r>
              <a:rPr lang="en-US" dirty="0" smtClean="0"/>
              <a:t>  </a:t>
            </a:r>
          </a:p>
          <a:p>
            <a:r>
              <a:rPr lang="en-US" dirty="0" smtClean="0"/>
              <a:t>D and A</a:t>
            </a:r>
            <a:r>
              <a:rPr lang="en-US" dirty="0" smtClean="0"/>
              <a:t> 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eN</a:t>
            </a:r>
            <a:r>
              <a:rPr lang="en-US" dirty="0" smtClean="0"/>
              <a:t> =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6354633"/>
            <a:ext cx="4889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High </a:t>
            </a:r>
            <a:r>
              <a:rPr lang="en-US" sz="1600" b="1" dirty="0" err="1" smtClean="0">
                <a:solidFill>
                  <a:srgbClr val="00800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008000"/>
                </a:solidFill>
              </a:rPr>
              <a:t>e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</a:rPr>
              <a:t>Linac</a:t>
            </a:r>
            <a:r>
              <a:rPr lang="en-US" sz="1600" b="1" dirty="0" smtClean="0">
                <a:solidFill>
                  <a:srgbClr val="008000"/>
                </a:solidFill>
              </a:rPr>
              <a:t> option (ERL?) if physics demands, HE-LHC?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solidFill>
            <a:schemeClr val="bg1">
              <a:lumMod val="85000"/>
              <a:alpha val="28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err="1" smtClean="0">
                <a:solidFill>
                  <a:srgbClr val="1F497D"/>
                </a:solidFill>
              </a:rPr>
              <a:t>LHeC</a:t>
            </a:r>
            <a:r>
              <a:rPr lang="en-US" sz="2800" b="1" u="sng" dirty="0" smtClean="0">
                <a:solidFill>
                  <a:srgbClr val="1F497D"/>
                </a:solidFill>
              </a:rPr>
              <a:t>  </a:t>
            </a:r>
            <a:r>
              <a:rPr lang="en-US" sz="2800" b="1" dirty="0" smtClean="0">
                <a:solidFill>
                  <a:srgbClr val="1F497D"/>
                </a:solidFill>
              </a:rPr>
              <a:t>DRAFT</a:t>
            </a:r>
            <a:r>
              <a:rPr lang="en-US" sz="2800" b="1" u="sng" dirty="0" smtClean="0">
                <a:solidFill>
                  <a:srgbClr val="1F497D"/>
                </a:solidFill>
              </a:rPr>
              <a:t>  </a:t>
            </a:r>
            <a:r>
              <a:rPr lang="en-US" sz="2800" b="1" dirty="0" smtClean="0">
                <a:solidFill>
                  <a:srgbClr val="1F497D"/>
                </a:solidFill>
              </a:rPr>
              <a:t>Timeline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r" eaLnBrk="1" hangingPunct="1"/>
            <a:endParaRPr lang="en-US" sz="1500" b="1" dirty="0">
              <a:solidFill>
                <a:srgbClr val="006633"/>
              </a:solidFill>
              <a:latin typeface="Garamond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1593534"/>
          <a:ext cx="8610600" cy="26974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</a:tblGrid>
              <a:tr h="495095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104"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Prototyping-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4544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components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732"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Civil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engineering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172"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Installation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9612"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755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24" name="Text Box 14"/>
          <p:cNvSpPr txBox="1">
            <a:spLocks noChangeArrowheads="1"/>
          </p:cNvSpPr>
          <p:nvPr/>
        </p:nvSpPr>
        <p:spPr bwMode="auto">
          <a:xfrm>
            <a:off x="612775" y="4291013"/>
            <a:ext cx="80581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5" rIns="91369" bIns="45685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600" dirty="0">
                <a:solidFill>
                  <a:srgbClr val="3333CC"/>
                </a:solidFill>
              </a:rPr>
              <a:t>Variations on timeline:</a:t>
            </a:r>
            <a:endParaRPr lang="en-US" sz="2200" dirty="0">
              <a:solidFill>
                <a:srgbClr val="800000"/>
              </a:solidFill>
              <a:sym typeface="Wingdings" charset="2"/>
            </a:endParaRPr>
          </a:p>
          <a:p>
            <a:pPr algn="l" eaLnBrk="1" hangingPunct="1">
              <a:buFont typeface="Wingdings" charset="2"/>
              <a:buChar char="è"/>
            </a:pPr>
            <a:r>
              <a:rPr lang="en-US" sz="2200" dirty="0">
                <a:solidFill>
                  <a:srgbClr val="800000"/>
                </a:solidFill>
                <a:sym typeface="Wingdings" charset="2"/>
              </a:rPr>
              <a:t> production of main components can overlap with civil engineering</a:t>
            </a:r>
          </a:p>
          <a:p>
            <a:pPr algn="l" eaLnBrk="1" hangingPunct="1">
              <a:buFont typeface="Wingdings" charset="2"/>
              <a:buChar char="è"/>
            </a:pPr>
            <a:r>
              <a:rPr lang="en-US" sz="2200" dirty="0">
                <a:solidFill>
                  <a:srgbClr val="800000"/>
                </a:solidFill>
                <a:sym typeface="Wingdings" charset="2"/>
              </a:rPr>
              <a:t> Installation can overlap with civil engineering</a:t>
            </a:r>
          </a:p>
          <a:p>
            <a:pPr algn="l" eaLnBrk="1" hangingPunct="1">
              <a:buFont typeface="Wingdings" charset="2"/>
              <a:buChar char="è"/>
            </a:pPr>
            <a:r>
              <a:rPr lang="en-US" sz="2200" dirty="0">
                <a:solidFill>
                  <a:srgbClr val="27551F"/>
                </a:solidFill>
                <a:sym typeface="Wingdings" charset="2"/>
              </a:rPr>
              <a:t> Additional constraints from LHC operation not considered </a:t>
            </a:r>
            <a:r>
              <a:rPr lang="en-US" sz="2200" dirty="0" smtClean="0">
                <a:solidFill>
                  <a:srgbClr val="27551F"/>
                </a:solidFill>
                <a:sym typeface="Wingdings" charset="2"/>
              </a:rPr>
              <a:t>here</a:t>
            </a:r>
            <a:endParaRPr lang="en-US" sz="1800" dirty="0" smtClean="0">
              <a:solidFill>
                <a:srgbClr val="27551F"/>
              </a:solidFill>
              <a:sym typeface="Wingdings" charset="2"/>
            </a:endParaRPr>
          </a:p>
          <a:p>
            <a:pPr algn="l" eaLnBrk="1" hangingPunct="1">
              <a:buFont typeface="Wingdings" charset="2"/>
              <a:buChar char="è"/>
            </a:pPr>
            <a:r>
              <a:rPr lang="en-US" sz="2200" dirty="0">
                <a:solidFill>
                  <a:srgbClr val="27551F"/>
                </a:solidFill>
                <a:sym typeface="Wingdings" charset="2"/>
              </a:rPr>
              <a:t> in any variation, a start by</a:t>
            </a:r>
            <a:r>
              <a:rPr lang="en-US" sz="2200" dirty="0" smtClean="0">
                <a:solidFill>
                  <a:srgbClr val="27551F"/>
                </a:solidFill>
                <a:sym typeface="Wingdings" charset="2"/>
              </a:rPr>
              <a:t> 2020 </a:t>
            </a:r>
            <a:r>
              <a:rPr lang="en-US" sz="2200" dirty="0">
                <a:solidFill>
                  <a:srgbClr val="27551F"/>
                </a:solidFill>
                <a:sym typeface="Wingdings" charset="2"/>
              </a:rPr>
              <a:t>requires launch of prototyping of </a:t>
            </a:r>
          </a:p>
          <a:p>
            <a:pPr algn="l" eaLnBrk="1" hangingPunct="1"/>
            <a:r>
              <a:rPr lang="en-US" sz="2200" dirty="0">
                <a:solidFill>
                  <a:srgbClr val="27551F"/>
                </a:solidFill>
                <a:sym typeface="Wingdings" charset="2"/>
              </a:rPr>
              <a:t>     key components by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36" y="963856"/>
            <a:ext cx="807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LHC constraints, </a:t>
            </a:r>
            <a:r>
              <a:rPr lang="en-US" dirty="0" err="1" smtClean="0"/>
              <a:t>ep</a:t>
            </a:r>
            <a:r>
              <a:rPr lang="en-US" dirty="0" smtClean="0"/>
              <a:t>/A </a:t>
            </a:r>
            <a:r>
              <a:rPr lang="en-US" dirty="0" err="1" smtClean="0"/>
              <a:t>programme</a:t>
            </a:r>
            <a:r>
              <a:rPr lang="en-US" dirty="0" smtClean="0"/>
              <a:t>, series production, civil engineering etc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2217" y="6371709"/>
            <a:ext cx="3876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[shown to ECFA 11/2010: mandate to 2012]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870" y="1032856"/>
          <a:ext cx="8440000" cy="548123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  <a:gridCol w="422000"/>
              </a:tblGrid>
              <a:tr h="548123"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2010</a:t>
                      </a:r>
                      <a:endParaRPr lang="en-GB" sz="1000" b="1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2015</a:t>
                      </a:r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2020</a:t>
                      </a:r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2025</a:t>
                      </a:r>
                      <a:endParaRPr lang="en-GB" sz="10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/>
                        <a:t>FAIR</a:t>
                      </a:r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/>
                        <a:t>PANDA </a:t>
                      </a:r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/>
                      <a:r>
                        <a:rPr lang="en-GB" sz="900" b="1" dirty="0" smtClean="0"/>
                        <a:t>R&amp;D                    Construction                  </a:t>
                      </a: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Commissioning</a:t>
                      </a:r>
                      <a:r>
                        <a:rPr lang="en-GB" sz="900" b="1" dirty="0" smtClean="0"/>
                        <a:t>                                                                   </a:t>
                      </a:r>
                      <a:endParaRPr lang="en-GB" sz="9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Exploitation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/>
                        <a:t>CBM</a:t>
                      </a:r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/>
                      <a:r>
                        <a:rPr lang="en-GB" sz="900" b="1" dirty="0" smtClean="0"/>
                        <a:t>R&amp;D                    Construction                  </a:t>
                      </a: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Exploitation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SIS300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/>
                        <a:t>NuSTAR</a:t>
                      </a:r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/>
                      <a:r>
                        <a:rPr lang="en-GB" sz="900" b="1" dirty="0" smtClean="0"/>
                        <a:t>R&amp;D                    Construction                  </a:t>
                      </a: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smtClean="0">
                          <a:solidFill>
                            <a:schemeClr val="bg1"/>
                          </a:solidFill>
                        </a:rPr>
                        <a:t>Exploit.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NESR   FLAIR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/>
                        <a:t>PAX/ENC</a:t>
                      </a:r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Design</a:t>
                      </a:r>
                      <a:r>
                        <a:rPr lang="en-GB" sz="900" baseline="0" dirty="0" smtClean="0"/>
                        <a:t> Study       </a:t>
                      </a:r>
                      <a:r>
                        <a:rPr lang="en-GB" sz="900" dirty="0" smtClean="0"/>
                        <a:t>R&amp;D</a:t>
                      </a:r>
                      <a:r>
                        <a:rPr lang="en-GB" sz="900" baseline="0" dirty="0" smtClean="0"/>
                        <a:t>   </a:t>
                      </a:r>
                      <a:r>
                        <a:rPr lang="en-GB" sz="900" dirty="0" smtClean="0"/>
                        <a:t>       Tests                                                    </a:t>
                      </a:r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Construction/Commissioning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Collider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/>
                        <a:t>SPIRAL2</a:t>
                      </a:r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b="1" dirty="0" smtClean="0"/>
                        <a:t>R&amp;D       Constr./</a:t>
                      </a: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Commission.</a:t>
                      </a:r>
                      <a:endParaRPr lang="en-GB" sz="9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150 </a:t>
                      </a:r>
                      <a:r>
                        <a:rPr lang="en-GB" sz="900" baseline="0" dirty="0" smtClean="0">
                          <a:solidFill>
                            <a:schemeClr val="bg1"/>
                          </a:solidFill>
                        </a:rPr>
                        <a:t>MeV/u Post-accelerator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/>
                        <a:t>HIE-ISOLDE</a:t>
                      </a:r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/>
                        <a:t>   Constr./</a:t>
                      </a: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Commission.</a:t>
                      </a:r>
                      <a:endParaRPr lang="en-GB" sz="9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Injector Upgrade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/>
                        <a:t>SPES</a:t>
                      </a:r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900" b="1" dirty="0" smtClean="0"/>
                        <a:t>   Constr./</a:t>
                      </a: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Commission.</a:t>
                      </a:r>
                      <a:endParaRPr lang="en-GB" sz="9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/>
                        <a:t>EURISOL</a:t>
                      </a:r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Design Study             R&amp;D              Preparatory</a:t>
                      </a:r>
                      <a:r>
                        <a:rPr lang="en-GB" sz="900" baseline="0" dirty="0" smtClean="0"/>
                        <a:t> Phase / Site Decision</a:t>
                      </a:r>
                      <a:r>
                        <a:rPr lang="en-GB" sz="900" dirty="0" smtClean="0"/>
                        <a:t>             Engineering Study                       </a:t>
                      </a:r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Construction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2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/>
                        <a:t>LHeC</a:t>
                      </a:r>
                      <a:endParaRPr lang="en-GB" sz="700" b="1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vert="vert27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Design Study                    R&amp;D                              Engineering Study                                          </a:t>
                      </a:r>
                      <a:r>
                        <a:rPr lang="en-GB" sz="900" dirty="0" smtClean="0">
                          <a:solidFill>
                            <a:schemeClr val="bg1"/>
                          </a:solidFill>
                        </a:rPr>
                        <a:t>Construction/Commissioning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243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5821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sz="2400" b="1" dirty="0" err="1" smtClean="0"/>
              <a:t>NuPECC</a:t>
            </a:r>
            <a:r>
              <a:rPr lang="en-GB" sz="2400" b="1" dirty="0" smtClean="0"/>
              <a:t> – Roadmap 2010: New </a:t>
            </a:r>
            <a:r>
              <a:rPr lang="en-GB" sz="2400" b="1" dirty="0"/>
              <a:t>Large-Scale Facilities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870" y="6514086"/>
            <a:ext cx="303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G. </a:t>
            </a:r>
            <a:r>
              <a:rPr lang="en-US" sz="1400" dirty="0" err="1" smtClean="0"/>
              <a:t>Rosner</a:t>
            </a:r>
            <a:r>
              <a:rPr lang="en-US" sz="1400" dirty="0" smtClean="0"/>
              <a:t>, </a:t>
            </a:r>
            <a:r>
              <a:rPr lang="en-US" sz="1400" dirty="0" err="1" smtClean="0"/>
              <a:t>NuPECC</a:t>
            </a:r>
            <a:r>
              <a:rPr lang="en-US" sz="1400" dirty="0" smtClean="0"/>
              <a:t> Chair, Madrid 5/10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4156270" y="794802"/>
            <a:ext cx="1999115" cy="578619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Accelerator Design [RR and LR]</a:t>
            </a: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1000" dirty="0"/>
              <a:t>Oliver </a:t>
            </a:r>
            <a:r>
              <a:rPr lang="en-US" sz="1000" dirty="0" err="1"/>
              <a:t>Bruening</a:t>
            </a:r>
            <a:r>
              <a:rPr lang="en-US" sz="1000" dirty="0"/>
              <a:t> (CERN), </a:t>
            </a:r>
          </a:p>
          <a:p>
            <a:pPr>
              <a:spcBef>
                <a:spcPct val="50000"/>
              </a:spcBef>
            </a:pPr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(CI/Liverpool)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Interaction Region and Fwd/</a:t>
            </a:r>
            <a:r>
              <a:rPr lang="en-US" sz="1000" b="1" dirty="0" err="1"/>
              <a:t>Bwd</a:t>
            </a:r>
            <a:r>
              <a:rPr lang="en-US" sz="1000" b="1" dirty="0"/>
              <a:t> </a:t>
            </a: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Bernhard </a:t>
            </a:r>
            <a:r>
              <a:rPr lang="en-US" sz="1000" dirty="0" err="1">
                <a:solidFill>
                  <a:srgbClr val="000000"/>
                </a:solidFill>
              </a:rPr>
              <a:t>Holzer</a:t>
            </a:r>
            <a:r>
              <a:rPr lang="en-US" sz="1000" dirty="0">
                <a:solidFill>
                  <a:srgbClr val="000000"/>
                </a:solidFill>
              </a:rPr>
              <a:t> (DESY), </a:t>
            </a:r>
          </a:p>
          <a:p>
            <a:pPr>
              <a:spcBef>
                <a:spcPct val="50000"/>
              </a:spcBef>
            </a:pPr>
            <a:r>
              <a:rPr lang="en-US" sz="1000" dirty="0" err="1">
                <a:solidFill>
                  <a:srgbClr val="000000"/>
                </a:solidFill>
              </a:rPr>
              <a:t>Uwe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Schneeekloth</a:t>
            </a:r>
            <a:r>
              <a:rPr lang="en-US" sz="1000" dirty="0">
                <a:solidFill>
                  <a:srgbClr val="000000"/>
                </a:solidFill>
              </a:rPr>
              <a:t> (DESY),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Pierre van </a:t>
            </a:r>
            <a:r>
              <a:rPr lang="en-US" sz="1000" dirty="0" err="1">
                <a:solidFill>
                  <a:srgbClr val="000000"/>
                </a:solidFill>
              </a:rPr>
              <a:t>Mechelen</a:t>
            </a:r>
            <a:r>
              <a:rPr lang="en-US" sz="1000" dirty="0">
                <a:solidFill>
                  <a:srgbClr val="000000"/>
                </a:solidFill>
              </a:rPr>
              <a:t> (</a:t>
            </a:r>
            <a:r>
              <a:rPr lang="en-US" sz="1000" dirty="0" err="1">
                <a:solidFill>
                  <a:srgbClr val="000000"/>
                </a:solidFill>
              </a:rPr>
              <a:t>Antwerpen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Detector Design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Peter </a:t>
            </a:r>
            <a:r>
              <a:rPr lang="en-US" sz="1000" dirty="0" err="1">
                <a:solidFill>
                  <a:srgbClr val="000000"/>
                </a:solidFill>
              </a:rPr>
              <a:t>Kostka</a:t>
            </a:r>
            <a:r>
              <a:rPr lang="en-US" sz="1000" dirty="0">
                <a:solidFill>
                  <a:srgbClr val="000000"/>
                </a:solidFill>
              </a:rPr>
              <a:t> (DESY),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Rainer </a:t>
            </a:r>
            <a:r>
              <a:rPr lang="en-US" sz="1000" dirty="0" err="1">
                <a:solidFill>
                  <a:srgbClr val="000000"/>
                </a:solidFill>
              </a:rPr>
              <a:t>Wallny</a:t>
            </a:r>
            <a:r>
              <a:rPr lang="en-US" sz="1000" dirty="0">
                <a:solidFill>
                  <a:srgbClr val="000000"/>
                </a:solidFill>
              </a:rPr>
              <a:t> (</a:t>
            </a:r>
            <a:r>
              <a:rPr lang="en-US" sz="1000" dirty="0" smtClean="0">
                <a:solidFill>
                  <a:srgbClr val="000000"/>
                </a:solidFill>
              </a:rPr>
              <a:t>U Zurich)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Alessandro </a:t>
            </a:r>
            <a:r>
              <a:rPr lang="en-US" sz="1000" dirty="0" err="1">
                <a:solidFill>
                  <a:srgbClr val="000000"/>
                </a:solidFill>
              </a:rPr>
              <a:t>Polini</a:t>
            </a:r>
            <a:r>
              <a:rPr lang="en-US" sz="1000" dirty="0">
                <a:solidFill>
                  <a:srgbClr val="000000"/>
                </a:solidFill>
              </a:rPr>
              <a:t> (Bologna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New Physics at Large Scales</a:t>
            </a:r>
            <a:r>
              <a:rPr lang="en-US" sz="1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George </a:t>
            </a:r>
            <a:r>
              <a:rPr lang="en-US" sz="1000" dirty="0" err="1" smtClean="0">
                <a:solidFill>
                  <a:srgbClr val="000000"/>
                </a:solidFill>
              </a:rPr>
              <a:t>Azuelos</a:t>
            </a:r>
            <a:r>
              <a:rPr lang="en-US" sz="1000" dirty="0" smtClean="0">
                <a:solidFill>
                  <a:srgbClr val="000000"/>
                </a:solidFill>
              </a:rPr>
              <a:t> (Montreal)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Emmanuelle Perez (CERN),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Georg </a:t>
            </a:r>
            <a:r>
              <a:rPr lang="en-US" sz="1000" dirty="0" err="1" smtClean="0">
                <a:solidFill>
                  <a:srgbClr val="000000"/>
                </a:solidFill>
              </a:rPr>
              <a:t>Weiglein</a:t>
            </a:r>
            <a:r>
              <a:rPr lang="en-US" sz="1000" dirty="0" smtClean="0">
                <a:solidFill>
                  <a:srgbClr val="000000"/>
                </a:solidFill>
              </a:rPr>
              <a:t> (Durham)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Precision QCD and Electroweak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Olaf </a:t>
            </a:r>
            <a:r>
              <a:rPr lang="en-US" sz="1000" dirty="0" err="1" smtClean="0">
                <a:solidFill>
                  <a:srgbClr val="000000"/>
                </a:solidFill>
              </a:rPr>
              <a:t>Behnke</a:t>
            </a:r>
            <a:r>
              <a:rPr lang="en-US" sz="1000" dirty="0" smtClean="0">
                <a:solidFill>
                  <a:srgbClr val="000000"/>
                </a:solidFill>
              </a:rPr>
              <a:t> (DESY),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Paolo </a:t>
            </a:r>
            <a:r>
              <a:rPr lang="en-US" sz="1000" dirty="0" err="1" smtClean="0">
                <a:solidFill>
                  <a:srgbClr val="000000"/>
                </a:solidFill>
              </a:rPr>
              <a:t>Gambino</a:t>
            </a:r>
            <a:r>
              <a:rPr lang="en-US" sz="1000" dirty="0" smtClean="0">
                <a:solidFill>
                  <a:srgbClr val="000000"/>
                </a:solidFill>
              </a:rPr>
              <a:t> (Torino),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Thomas </a:t>
            </a:r>
            <a:r>
              <a:rPr lang="en-US" sz="1000" dirty="0" err="1" smtClean="0">
                <a:solidFill>
                  <a:srgbClr val="000000"/>
                </a:solidFill>
              </a:rPr>
              <a:t>Gehrmann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Zuerich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Claire </a:t>
            </a:r>
            <a:r>
              <a:rPr lang="en-US" sz="1000" dirty="0" err="1" smtClean="0">
                <a:solidFill>
                  <a:srgbClr val="000000"/>
                </a:solidFill>
              </a:rPr>
              <a:t>Gwenlan</a:t>
            </a:r>
            <a:r>
              <a:rPr lang="en-US" sz="1000" dirty="0" smtClean="0">
                <a:solidFill>
                  <a:srgbClr val="000000"/>
                </a:solidFill>
              </a:rPr>
              <a:t> (Oxford)</a:t>
            </a:r>
          </a:p>
          <a:p>
            <a:pPr>
              <a:spcBef>
                <a:spcPct val="50000"/>
              </a:spcBef>
            </a:pPr>
            <a:r>
              <a:rPr lang="en-US" sz="1000" b="1" dirty="0" smtClean="0"/>
              <a:t>Physics at High Parton Densities </a:t>
            </a:r>
            <a:endParaRPr lang="en-US" sz="1000" dirty="0" smtClean="0"/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Nestor </a:t>
            </a:r>
            <a:r>
              <a:rPr lang="en-US" sz="1000" dirty="0" err="1" smtClean="0">
                <a:solidFill>
                  <a:srgbClr val="000000"/>
                </a:solidFill>
              </a:rPr>
              <a:t>Armesto</a:t>
            </a:r>
            <a:r>
              <a:rPr lang="en-US" sz="1000" dirty="0" smtClean="0">
                <a:solidFill>
                  <a:srgbClr val="000000"/>
                </a:solidFill>
              </a:rPr>
              <a:t> (Santiago),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Brian Cole (Columbia),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Paul Newman (Birmingham), 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Anna </a:t>
            </a:r>
            <a:r>
              <a:rPr lang="en-US" sz="1000" dirty="0" err="1" smtClean="0">
                <a:solidFill>
                  <a:srgbClr val="000000"/>
                </a:solidFill>
              </a:rPr>
              <a:t>Stasto</a:t>
            </a:r>
            <a:r>
              <a:rPr lang="en-US" sz="1000" dirty="0" smtClean="0">
                <a:solidFill>
                  <a:srgbClr val="000000"/>
                </a:solidFill>
              </a:rPr>
              <a:t> (MSU)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96903" y="4059724"/>
            <a:ext cx="1838076" cy="209288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Oliver </a:t>
            </a:r>
            <a:r>
              <a:rPr lang="en-US" sz="1000" dirty="0" err="1"/>
              <a:t>Bruening</a:t>
            </a:r>
            <a:r>
              <a:rPr lang="en-US" sz="1000" dirty="0"/>
              <a:t>          (CERN)</a:t>
            </a:r>
          </a:p>
          <a:p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         (Cockcroft)</a:t>
            </a:r>
          </a:p>
          <a:p>
            <a:r>
              <a:rPr lang="en-US" sz="1000" dirty="0"/>
              <a:t>Albert </a:t>
            </a:r>
            <a:r>
              <a:rPr lang="en-US" sz="1000" dirty="0" err="1"/>
              <a:t>DeRoeck</a:t>
            </a:r>
            <a:r>
              <a:rPr lang="en-US" sz="1000" dirty="0"/>
              <a:t>          (CERN)</a:t>
            </a:r>
          </a:p>
          <a:p>
            <a:r>
              <a:rPr lang="en-US" sz="1000" dirty="0"/>
              <a:t>Stefano Forte             (Milano)</a:t>
            </a:r>
          </a:p>
          <a:p>
            <a:r>
              <a:rPr lang="en-US" sz="1000" dirty="0"/>
              <a:t>Max Klein - chair    (Liverpool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Paul </a:t>
            </a:r>
            <a:r>
              <a:rPr lang="en-US" sz="1000" dirty="0" err="1" smtClean="0"/>
              <a:t>Laycock</a:t>
            </a:r>
            <a:r>
              <a:rPr lang="en-US" sz="1000" dirty="0" smtClean="0"/>
              <a:t> (secretary) (</a:t>
            </a:r>
            <a:r>
              <a:rPr lang="en-US" sz="1000" dirty="0" err="1" smtClean="0"/>
              <a:t>L’pool</a:t>
            </a:r>
            <a:r>
              <a:rPr lang="en-US" sz="1000" dirty="0" smtClean="0"/>
              <a:t>)</a:t>
            </a:r>
          </a:p>
          <a:p>
            <a:r>
              <a:rPr lang="en-US" sz="1000" dirty="0"/>
              <a:t>Paul Newman    (Birmingham)</a:t>
            </a:r>
          </a:p>
          <a:p>
            <a:r>
              <a:rPr lang="en-US" sz="1000" dirty="0"/>
              <a:t>Emmanuelle Perez     (CERN)</a:t>
            </a:r>
          </a:p>
          <a:p>
            <a:r>
              <a:rPr lang="en-US" sz="1000" dirty="0"/>
              <a:t>Wesley Smith       (Wisconsin)</a:t>
            </a:r>
          </a:p>
          <a:p>
            <a:r>
              <a:rPr lang="en-US" sz="1000" dirty="0"/>
              <a:t>Bernd </a:t>
            </a:r>
            <a:r>
              <a:rPr lang="en-US" sz="1000" dirty="0" err="1"/>
              <a:t>Surrow</a:t>
            </a:r>
            <a:r>
              <a:rPr lang="en-US" sz="1000" dirty="0"/>
              <a:t>                 (MIT)</a:t>
            </a:r>
          </a:p>
          <a:p>
            <a:r>
              <a:rPr lang="en-US" sz="1000" dirty="0" err="1"/>
              <a:t>Katsuo</a:t>
            </a:r>
            <a:r>
              <a:rPr lang="en-US" sz="1000" dirty="0"/>
              <a:t> </a:t>
            </a:r>
            <a:r>
              <a:rPr lang="en-US" sz="1000" dirty="0" err="1"/>
              <a:t>Tokushuku</a:t>
            </a:r>
            <a:r>
              <a:rPr lang="en-US" sz="1000" dirty="0"/>
              <a:t>        (KEK)</a:t>
            </a:r>
          </a:p>
          <a:p>
            <a:r>
              <a:rPr lang="en-US" sz="1000" dirty="0" err="1"/>
              <a:t>Urs</a:t>
            </a:r>
            <a:r>
              <a:rPr lang="en-US" sz="1000" dirty="0"/>
              <a:t> </a:t>
            </a:r>
            <a:r>
              <a:rPr lang="en-US" sz="1000" dirty="0" err="1"/>
              <a:t>Wiedemann</a:t>
            </a:r>
            <a:r>
              <a:rPr lang="en-US" sz="1000" dirty="0"/>
              <a:t>          (CERN)</a:t>
            </a:r>
            <a:r>
              <a:rPr lang="en-US" sz="1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000" dirty="0" smtClean="0"/>
              <a:t>Frank Zimmermann (CERN)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4244" y="1932609"/>
            <a:ext cx="2082659" cy="39395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Guido </a:t>
            </a:r>
            <a:r>
              <a:rPr lang="en-US" sz="1000" dirty="0" err="1"/>
              <a:t>Altarelli</a:t>
            </a:r>
            <a:r>
              <a:rPr lang="en-US" sz="1000" dirty="0"/>
              <a:t> (Rome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Sergio </a:t>
            </a:r>
            <a:r>
              <a:rPr lang="en-US" sz="1000" dirty="0" err="1" smtClean="0"/>
              <a:t>Bertolucci</a:t>
            </a:r>
            <a:r>
              <a:rPr lang="en-US" sz="1000" dirty="0" smtClean="0"/>
              <a:t> (CERN)</a:t>
            </a:r>
          </a:p>
          <a:p>
            <a:r>
              <a:rPr lang="en-US" sz="1000" dirty="0"/>
              <a:t>Stan Brodsky (SLAC)</a:t>
            </a:r>
          </a:p>
          <a:p>
            <a:r>
              <a:rPr lang="en-US" sz="1000" dirty="0"/>
              <a:t>Allen Caldwell -chair  (MPI Munich)</a:t>
            </a:r>
          </a:p>
          <a:p>
            <a:r>
              <a:rPr lang="en-US" sz="1000" dirty="0" err="1"/>
              <a:t>Swapan</a:t>
            </a:r>
            <a:r>
              <a:rPr lang="en-US" sz="1000" dirty="0"/>
              <a:t> </a:t>
            </a:r>
            <a:r>
              <a:rPr lang="en-US" sz="1000" dirty="0" err="1"/>
              <a:t>Chattopadhyay</a:t>
            </a:r>
            <a:r>
              <a:rPr lang="en-US" sz="1000" dirty="0"/>
              <a:t> (Cockcroft)</a:t>
            </a:r>
          </a:p>
          <a:p>
            <a:r>
              <a:rPr lang="en-US" sz="1000" dirty="0"/>
              <a:t>John </a:t>
            </a:r>
            <a:r>
              <a:rPr lang="en-US" sz="1000" dirty="0" err="1"/>
              <a:t>Dainton</a:t>
            </a:r>
            <a:r>
              <a:rPr lang="en-US" sz="1000" dirty="0"/>
              <a:t> (Liverpool)</a:t>
            </a:r>
          </a:p>
          <a:p>
            <a:r>
              <a:rPr lang="en-US" sz="1000" dirty="0"/>
              <a:t>John Ellis (CERN)</a:t>
            </a:r>
          </a:p>
          <a:p>
            <a:r>
              <a:rPr lang="en-US" sz="1000" dirty="0" err="1"/>
              <a:t>Jos</a:t>
            </a:r>
            <a:r>
              <a:rPr lang="en-US" sz="1000" dirty="0"/>
              <a:t> </a:t>
            </a:r>
            <a:r>
              <a:rPr lang="en-US" sz="1000" dirty="0" err="1"/>
              <a:t>Engelen</a:t>
            </a:r>
            <a:r>
              <a:rPr lang="en-US" sz="1000" dirty="0"/>
              <a:t> (CERN)</a:t>
            </a:r>
          </a:p>
          <a:p>
            <a:r>
              <a:rPr lang="en-US" sz="1000" dirty="0"/>
              <a:t>Joel </a:t>
            </a:r>
            <a:r>
              <a:rPr lang="en-US" sz="1000" dirty="0" err="1"/>
              <a:t>Feltesse</a:t>
            </a:r>
            <a:r>
              <a:rPr lang="en-US" sz="1000" dirty="0"/>
              <a:t> (</a:t>
            </a:r>
            <a:r>
              <a:rPr lang="en-US" sz="1000" dirty="0" err="1"/>
              <a:t>Saclay</a:t>
            </a:r>
            <a:r>
              <a:rPr lang="en-US" sz="1000" dirty="0"/>
              <a:t>)</a:t>
            </a:r>
          </a:p>
          <a:p>
            <a:r>
              <a:rPr lang="en-US" sz="1000" dirty="0"/>
              <a:t>Lev </a:t>
            </a:r>
            <a:r>
              <a:rPr lang="en-US" sz="1000" dirty="0" err="1"/>
              <a:t>Lipatov</a:t>
            </a:r>
            <a:r>
              <a:rPr lang="en-US" sz="1000" dirty="0"/>
              <a:t> (</a:t>
            </a:r>
            <a:r>
              <a:rPr lang="en-US" sz="1000" dirty="0" err="1"/>
              <a:t>St.Petersburg</a:t>
            </a:r>
            <a:r>
              <a:rPr lang="en-US" sz="1000" dirty="0"/>
              <a:t>)</a:t>
            </a:r>
          </a:p>
          <a:p>
            <a:r>
              <a:rPr lang="en-US" sz="1000" dirty="0"/>
              <a:t>Roland </a:t>
            </a:r>
            <a:r>
              <a:rPr lang="en-US" sz="1000" dirty="0" err="1"/>
              <a:t>Garoby</a:t>
            </a:r>
            <a:r>
              <a:rPr lang="en-US" sz="1000" dirty="0"/>
              <a:t> (CERN</a:t>
            </a:r>
            <a:r>
              <a:rPr lang="en-US" sz="1000" dirty="0" smtClean="0"/>
              <a:t>)</a:t>
            </a:r>
          </a:p>
          <a:p>
            <a:r>
              <a:rPr lang="en-US" sz="1000" dirty="0"/>
              <a:t>Roland </a:t>
            </a:r>
            <a:r>
              <a:rPr lang="en-US" sz="1000" dirty="0" err="1"/>
              <a:t>Horisberger</a:t>
            </a:r>
            <a:r>
              <a:rPr lang="en-US" sz="1000" dirty="0"/>
              <a:t> (PSI)</a:t>
            </a:r>
          </a:p>
          <a:p>
            <a:r>
              <a:rPr lang="en-US" sz="1000" dirty="0"/>
              <a:t>Young-</a:t>
            </a:r>
            <a:r>
              <a:rPr lang="en-US" sz="1000" dirty="0" err="1"/>
              <a:t>Kee</a:t>
            </a:r>
            <a:r>
              <a:rPr lang="en-US" sz="1000" dirty="0"/>
              <a:t> Kim (</a:t>
            </a:r>
            <a:r>
              <a:rPr lang="en-US" sz="1000" dirty="0" err="1"/>
              <a:t>Fermilab</a:t>
            </a:r>
            <a:r>
              <a:rPr lang="en-US" sz="1000" dirty="0"/>
              <a:t>)</a:t>
            </a:r>
          </a:p>
          <a:p>
            <a:r>
              <a:rPr lang="en-US" sz="1000" dirty="0" err="1"/>
              <a:t>Aharon</a:t>
            </a:r>
            <a:r>
              <a:rPr lang="en-US" sz="1000" dirty="0"/>
              <a:t> Levy (Tel Aviv)</a:t>
            </a:r>
          </a:p>
          <a:p>
            <a:r>
              <a:rPr lang="en-US" sz="1000" dirty="0" err="1"/>
              <a:t>Karlheinz</a:t>
            </a:r>
            <a:r>
              <a:rPr lang="en-US" sz="1000" dirty="0"/>
              <a:t> Meier (</a:t>
            </a:r>
            <a:r>
              <a:rPr lang="en-US" sz="1000" dirty="0" smtClean="0"/>
              <a:t>Heidelberg)</a:t>
            </a:r>
            <a:endParaRPr lang="en-US" sz="1000" dirty="0"/>
          </a:p>
          <a:p>
            <a:r>
              <a:rPr lang="en-US" sz="1000" dirty="0"/>
              <a:t>Richard Milner (Bates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Joachim </a:t>
            </a:r>
            <a:r>
              <a:rPr lang="en-US" sz="1000" dirty="0" err="1" smtClean="0"/>
              <a:t>Mnich</a:t>
            </a:r>
            <a:r>
              <a:rPr lang="en-US" sz="1000" dirty="0" smtClean="0"/>
              <a:t> (DESY)</a:t>
            </a:r>
          </a:p>
          <a:p>
            <a:r>
              <a:rPr lang="en-US" sz="1000" dirty="0"/>
              <a:t>Steven Myers, (CERN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Tatsuya </a:t>
            </a:r>
            <a:r>
              <a:rPr lang="en-US" sz="1000" dirty="0" err="1" smtClean="0"/>
              <a:t>Nakada</a:t>
            </a:r>
            <a:r>
              <a:rPr lang="en-US" sz="1000" dirty="0" smtClean="0"/>
              <a:t> (Lausanne, ECFA)</a:t>
            </a:r>
          </a:p>
          <a:p>
            <a:r>
              <a:rPr lang="en-US" sz="1000" dirty="0" smtClean="0"/>
              <a:t>Guenther </a:t>
            </a:r>
            <a:r>
              <a:rPr lang="en-US" sz="1000" dirty="0" err="1"/>
              <a:t>Rosner</a:t>
            </a:r>
            <a:r>
              <a:rPr lang="en-US" sz="1000" dirty="0"/>
              <a:t> (Glasgow, </a:t>
            </a:r>
            <a:r>
              <a:rPr lang="en-US" sz="1000" dirty="0" err="1"/>
              <a:t>NuPECC</a:t>
            </a:r>
            <a:r>
              <a:rPr lang="en-US" sz="1000" dirty="0"/>
              <a:t>)</a:t>
            </a:r>
          </a:p>
          <a:p>
            <a:r>
              <a:rPr lang="en-US" sz="1000" dirty="0"/>
              <a:t>Alexander </a:t>
            </a:r>
            <a:r>
              <a:rPr lang="en-US" sz="1000" dirty="0" err="1"/>
              <a:t>Skrinsky</a:t>
            </a:r>
            <a:r>
              <a:rPr lang="en-US" sz="1000" dirty="0"/>
              <a:t> (Novosibirsk)</a:t>
            </a:r>
          </a:p>
          <a:p>
            <a:r>
              <a:rPr lang="en-US" sz="1000" dirty="0"/>
              <a:t>Anthony Thomas (</a:t>
            </a:r>
            <a:r>
              <a:rPr lang="en-US" sz="1000" dirty="0" err="1"/>
              <a:t>Jlab</a:t>
            </a:r>
            <a:r>
              <a:rPr lang="en-US" sz="1000" dirty="0"/>
              <a:t>)</a:t>
            </a:r>
          </a:p>
          <a:p>
            <a:r>
              <a:rPr lang="en-US" sz="1000" dirty="0"/>
              <a:t>Steven </a:t>
            </a:r>
            <a:r>
              <a:rPr lang="en-US" sz="1000" dirty="0" err="1"/>
              <a:t>Vigdor</a:t>
            </a:r>
            <a:r>
              <a:rPr lang="en-US" sz="1000" dirty="0"/>
              <a:t> (BNL)</a:t>
            </a:r>
          </a:p>
          <a:p>
            <a:r>
              <a:rPr lang="en-US" sz="1000" dirty="0"/>
              <a:t>Frank </a:t>
            </a:r>
            <a:r>
              <a:rPr lang="en-US" sz="1000" dirty="0" err="1"/>
              <a:t>Wilczek</a:t>
            </a:r>
            <a:r>
              <a:rPr lang="en-US" sz="1000" dirty="0"/>
              <a:t> (MIT)</a:t>
            </a:r>
          </a:p>
          <a:p>
            <a:r>
              <a:rPr lang="en-US" sz="1000" dirty="0"/>
              <a:t>Ferdinand </a:t>
            </a:r>
            <a:r>
              <a:rPr lang="en-US" sz="1000" dirty="0" err="1"/>
              <a:t>Willeke</a:t>
            </a:r>
            <a:r>
              <a:rPr lang="en-US" sz="1000" dirty="0"/>
              <a:t> (BNL)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71" y="1368671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</a:rPr>
              <a:t>Scientific Advisory Committee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6903" y="3478696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</a:rPr>
              <a:t>Steering Committee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270" y="6581001"/>
            <a:ext cx="186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F497D"/>
                </a:solidFill>
              </a:rPr>
              <a:t>Working Group </a:t>
            </a:r>
            <a:r>
              <a:rPr lang="en-US" sz="1200" b="1" dirty="0" err="1" smtClean="0">
                <a:solidFill>
                  <a:srgbClr val="1F497D"/>
                </a:solidFill>
              </a:rPr>
              <a:t>Convenors</a:t>
            </a:r>
            <a:endParaRPr lang="en-US" sz="1200" b="1" dirty="0">
              <a:solidFill>
                <a:srgbClr val="1F497D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2609"/>
          </a:xfrm>
          <a:solidFill>
            <a:srgbClr val="D1B039">
              <a:alpha val="25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Organization for </a:t>
            </a:r>
            <a:r>
              <a:rPr lang="en-US" sz="2800" b="1" dirty="0" smtClean="0">
                <a:solidFill>
                  <a:srgbClr val="1F497D"/>
                </a:solidFill>
              </a:rPr>
              <a:t>the CDR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0558" y="1199394"/>
            <a:ext cx="2314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Referees invited by </a:t>
            </a:r>
            <a:r>
              <a:rPr lang="en-US" sz="1600" b="1" dirty="0" smtClean="0">
                <a:solidFill>
                  <a:srgbClr val="1F497D"/>
                </a:solidFill>
              </a:rPr>
              <a:t>CERN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385" y="1949726"/>
            <a:ext cx="2962179" cy="4219996"/>
          </a:xfrm>
          <a:prstGeom prst="rect">
            <a:avLst/>
          </a:prstGeom>
          <a:ln w="25400">
            <a:solidFill>
              <a:srgbClr val="1F497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3991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Next Steps of the </a:t>
            </a:r>
            <a:r>
              <a:rPr lang="en-US" sz="2800" b="1" dirty="0" err="1" smtClean="0"/>
              <a:t>LHeC</a:t>
            </a:r>
            <a:r>
              <a:rPr lang="en-US" sz="2800" b="1" dirty="0" smtClean="0"/>
              <a:t> Project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5131" y="1303130"/>
            <a:ext cx="77251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/>
              <a:t>       2011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Complete CDR Draft</a:t>
            </a:r>
          </a:p>
          <a:p>
            <a:pPr marL="342900" indent="-342900">
              <a:buAutoNum type="arabicPeriod"/>
            </a:pPr>
            <a:r>
              <a:rPr lang="en-US" dirty="0" smtClean="0"/>
              <a:t>Workshop on positron intensity (20.5.11 at CERN)</a:t>
            </a:r>
          </a:p>
          <a:p>
            <a:pPr marL="342900" indent="-342900">
              <a:buAutoNum type="arabicPeriod"/>
            </a:pPr>
            <a:r>
              <a:rPr lang="en-US" dirty="0" smtClean="0"/>
              <a:t>Referee </a:t>
            </a:r>
            <a:r>
              <a:rPr lang="en-US" dirty="0" smtClean="0"/>
              <a:t>Process (5-9/11)</a:t>
            </a:r>
          </a:p>
          <a:p>
            <a:pPr marL="342900" indent="-342900">
              <a:buAutoNum type="arabicPeriod"/>
            </a:pPr>
            <a:r>
              <a:rPr lang="en-US" dirty="0" smtClean="0"/>
              <a:t>Update and </a:t>
            </a:r>
            <a:r>
              <a:rPr lang="en-US" dirty="0" smtClean="0"/>
              <a:t>Print and Hand in to ECFA/</a:t>
            </a:r>
            <a:r>
              <a:rPr lang="en-US" dirty="0" err="1" smtClean="0"/>
              <a:t>NuPECC</a:t>
            </a:r>
            <a:r>
              <a:rPr lang="en-US" dirty="0" smtClean="0"/>
              <a:t>/CERN</a:t>
            </a:r>
          </a:p>
          <a:p>
            <a:pPr marL="342900" indent="-342900">
              <a:buAutoNum type="arabicPeriod"/>
            </a:pPr>
            <a:r>
              <a:rPr lang="en-US" dirty="0" smtClean="0"/>
              <a:t>Workshop on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Ring (Fall 2011) [main features,</a:t>
            </a:r>
            <a:r>
              <a:rPr lang="en-US" dirty="0" smtClean="0"/>
              <a:t> R+D design]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b="1" dirty="0" smtClean="0"/>
              <a:t>       2011/12</a:t>
            </a:r>
          </a:p>
          <a:p>
            <a:pPr marL="342900" indent="-342900">
              <a:buAutoNum type="arabicPeriod"/>
            </a:pPr>
            <a:r>
              <a:rPr lang="en-US" dirty="0" smtClean="0"/>
              <a:t>Participation in European Strategy </a:t>
            </a:r>
            <a:r>
              <a:rPr lang="en-US" dirty="0" smtClean="0"/>
              <a:t>Process (EPS Grenoble … 2012 conclusion)</a:t>
            </a:r>
          </a:p>
          <a:p>
            <a:pPr marL="342900" indent="-342900">
              <a:buAutoNum type="arabicPeriod"/>
            </a:pPr>
            <a:r>
              <a:rPr lang="en-US" dirty="0" smtClean="0"/>
              <a:t>Update physics </a:t>
            </a:r>
            <a:r>
              <a:rPr lang="en-US" dirty="0" err="1" smtClean="0"/>
              <a:t>programme</a:t>
            </a:r>
            <a:r>
              <a:rPr lang="en-US" dirty="0" smtClean="0"/>
              <a:t> when LHC Higgs/SUSY results consolidate </a:t>
            </a:r>
            <a:r>
              <a:rPr lang="en-US" dirty="0" smtClean="0"/>
              <a:t>(DIS12)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Form an international accelerator development group based at CERN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 an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LHeC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Collaboration for preparation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LoI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on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Detector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1566" y="5504280"/>
            <a:ext cx="8034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     Predicting </a:t>
            </a:r>
            <a:r>
              <a:rPr lang="en-US" b="1" dirty="0" smtClean="0"/>
              <a:t>is difficult, in particular when it concerns the future </a:t>
            </a:r>
            <a:r>
              <a:rPr lang="en-US" b="1" dirty="0" smtClean="0"/>
              <a:t>(V. </a:t>
            </a:r>
            <a:r>
              <a:rPr lang="en-US" b="1" dirty="0" err="1" smtClean="0"/>
              <a:t>Weisskopf</a:t>
            </a:r>
            <a:r>
              <a:rPr lang="en-US" b="1" dirty="0" smtClean="0"/>
              <a:t>)</a:t>
            </a:r>
            <a:r>
              <a:rPr lang="en-US" b="1" dirty="0" smtClean="0"/>
              <a:t> </a:t>
            </a:r>
          </a:p>
          <a:p>
            <a:pPr marL="342900" indent="-342900"/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</a:rPr>
              <a:t>but </a:t>
            </a:r>
            <a:r>
              <a:rPr lang="en-US" sz="1600" b="1" dirty="0" smtClean="0">
                <a:solidFill>
                  <a:srgbClr val="008000"/>
                </a:solidFill>
              </a:rPr>
              <a:t>there is a project and a </a:t>
            </a:r>
            <a:r>
              <a:rPr lang="en-US" sz="1600" b="1" dirty="0" smtClean="0">
                <a:solidFill>
                  <a:srgbClr val="008000"/>
                </a:solidFill>
              </a:rPr>
              <a:t>plan and so there shall be a future for DIS at the energy frontier</a:t>
            </a:r>
            <a:endParaRPr lang="en-US" sz="16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531" y="3091822"/>
            <a:ext cx="5432948" cy="28623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Miriam </a:t>
            </a:r>
            <a:r>
              <a:rPr lang="en-US" dirty="0" err="1" smtClean="0"/>
              <a:t>Fitterer</a:t>
            </a:r>
            <a:r>
              <a:rPr lang="en-US" dirty="0" smtClean="0"/>
              <a:t> (CERN)                  Ring-Ring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Bogacz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                           </a:t>
            </a:r>
            <a:r>
              <a:rPr lang="en-US" dirty="0" err="1" smtClean="0"/>
              <a:t>Linac</a:t>
            </a:r>
            <a:r>
              <a:rPr lang="en-US" dirty="0" smtClean="0"/>
              <a:t>-Ring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Kostka</a:t>
            </a:r>
            <a:r>
              <a:rPr lang="en-US" dirty="0" smtClean="0"/>
              <a:t> (DESY)                        Detector</a:t>
            </a:r>
          </a:p>
          <a:p>
            <a:endParaRPr lang="en-US" dirty="0" smtClean="0"/>
          </a:p>
          <a:p>
            <a:r>
              <a:rPr lang="en-US" dirty="0" smtClean="0"/>
              <a:t>Anna </a:t>
            </a:r>
            <a:r>
              <a:rPr lang="en-US" dirty="0" err="1" smtClean="0"/>
              <a:t>Stasto</a:t>
            </a:r>
            <a:r>
              <a:rPr lang="en-US" dirty="0" smtClean="0"/>
              <a:t> (</a:t>
            </a:r>
            <a:r>
              <a:rPr lang="en-US" dirty="0" err="1" smtClean="0"/>
              <a:t>PennState</a:t>
            </a:r>
            <a:r>
              <a:rPr lang="en-US" dirty="0" smtClean="0"/>
              <a:t>)                Inclusive Low </a:t>
            </a:r>
            <a:r>
              <a:rPr lang="en-US" dirty="0" err="1" smtClean="0"/>
              <a:t>x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Paul Newman (Birmingham)         Exclusive Low </a:t>
            </a:r>
            <a:r>
              <a:rPr lang="en-US" dirty="0" err="1" smtClean="0"/>
              <a:t>x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Brian Cole (Columbia)                    Heavy Ion Physics</a:t>
            </a:r>
          </a:p>
          <a:p>
            <a:r>
              <a:rPr lang="en-US" dirty="0" err="1" smtClean="0"/>
              <a:t>Voica</a:t>
            </a:r>
            <a:r>
              <a:rPr lang="en-US" dirty="0" smtClean="0"/>
              <a:t> </a:t>
            </a:r>
            <a:r>
              <a:rPr lang="en-US" dirty="0" err="1" smtClean="0"/>
              <a:t>Radescu</a:t>
            </a:r>
            <a:r>
              <a:rPr lang="en-US" dirty="0" smtClean="0"/>
              <a:t> (Heidelberg)          </a:t>
            </a:r>
            <a:r>
              <a:rPr lang="en-US" dirty="0" err="1" smtClean="0"/>
              <a:t>Partons</a:t>
            </a:r>
            <a:r>
              <a:rPr lang="en-US" dirty="0" smtClean="0"/>
              <a:t> and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endParaRPr lang="en-US" dirty="0" smtClean="0"/>
          </a:p>
          <a:p>
            <a:r>
              <a:rPr lang="en-US" dirty="0" smtClean="0"/>
              <a:t>Olaf </a:t>
            </a:r>
            <a:r>
              <a:rPr lang="en-US" dirty="0" err="1" smtClean="0"/>
              <a:t>Behnke</a:t>
            </a:r>
            <a:r>
              <a:rPr lang="en-US" dirty="0" smtClean="0"/>
              <a:t> (DESY)                         Jets and Heavy Quarks</a:t>
            </a:r>
          </a:p>
          <a:p>
            <a:r>
              <a:rPr lang="en-US" dirty="0" err="1" smtClean="0"/>
              <a:t>Uta</a:t>
            </a:r>
            <a:r>
              <a:rPr lang="en-US" dirty="0" smtClean="0"/>
              <a:t> Klein (Liverpool)                       BSM with the </a:t>
            </a:r>
            <a:r>
              <a:rPr lang="en-US" dirty="0" err="1" smtClean="0"/>
              <a:t>LHeC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061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3" y="5954145"/>
            <a:ext cx="970720" cy="652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8036" y="6138811"/>
            <a:ext cx="203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http://</a:t>
            </a:r>
            <a:r>
              <a:rPr lang="en-US" b="1" dirty="0" err="1" smtClean="0">
                <a:solidFill>
                  <a:srgbClr val="1F497D"/>
                </a:solidFill>
              </a:rPr>
              <a:t>cern.ch/lhec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603" y="806174"/>
            <a:ext cx="8319142" cy="1200329"/>
          </a:xfrm>
          <a:prstGeom prst="rect">
            <a:avLst/>
          </a:prstGeom>
          <a:solidFill>
            <a:srgbClr val="ECD674">
              <a:alpha val="3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The </a:t>
            </a:r>
            <a:r>
              <a:rPr lang="en-US" b="1" dirty="0" err="1" smtClean="0">
                <a:solidFill>
                  <a:srgbClr val="1F497D"/>
                </a:solidFill>
              </a:rPr>
              <a:t>LHeC</a:t>
            </a:r>
            <a:r>
              <a:rPr lang="en-US" b="1" dirty="0" smtClean="0">
                <a:solidFill>
                  <a:srgbClr val="1F497D"/>
                </a:solidFill>
              </a:rPr>
              <a:t> is the only way for the foreseeable future to realize DIS at the </a:t>
            </a:r>
            <a:r>
              <a:rPr lang="en-US" b="1" dirty="0" err="1" smtClean="0">
                <a:solidFill>
                  <a:srgbClr val="1F497D"/>
                </a:solidFill>
              </a:rPr>
              <a:t>TeV</a:t>
            </a:r>
            <a:endParaRPr lang="en-US" b="1" dirty="0" smtClean="0">
              <a:solidFill>
                <a:srgbClr val="1F497D"/>
              </a:solidFill>
            </a:endParaRPr>
          </a:p>
          <a:p>
            <a:r>
              <a:rPr lang="en-US" b="1" dirty="0" smtClean="0">
                <a:solidFill>
                  <a:srgbClr val="1F497D"/>
                </a:solidFill>
              </a:rPr>
              <a:t>energy scale, leading to new insight and continuing the path from 1911 to now.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It will substantially enrich and extend the physics provided by the LHC, and it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represents a new opportunity for challenging accelerator and detector developments 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4868" y="2377421"/>
            <a:ext cx="345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Talks on Tuesday and Thursday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63851"/>
          </a:xfrm>
          <a:prstGeom prst="rect">
            <a:avLst/>
          </a:prstGeom>
          <a:solidFill>
            <a:srgbClr val="D1B039">
              <a:alpha val="2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A View on the </a:t>
            </a:r>
            <a:r>
              <a:rPr lang="en-US" sz="2800" b="1" noProof="0" dirty="0" err="1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LHeC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5745" y="4524749"/>
            <a:ext cx="2041134" cy="1360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739" y="509962"/>
            <a:ext cx="48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TSS’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63851"/>
          </a:xfrm>
          <a:prstGeom prst="rect">
            <a:avLst/>
          </a:prstGeom>
          <a:solidFill>
            <a:srgbClr val="D1B039">
              <a:alpha val="2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Draft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CDR 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Authorlist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200" b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11.4.11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956" y="728130"/>
            <a:ext cx="2915478" cy="601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C. </a:t>
            </a:r>
            <a:r>
              <a:rPr lang="en-US" sz="1100" dirty="0" err="1" smtClean="0"/>
              <a:t>Adolphsen</a:t>
            </a:r>
            <a:r>
              <a:rPr lang="en-US" sz="1100" dirty="0" smtClean="0"/>
              <a:t> (SLAC)</a:t>
            </a:r>
          </a:p>
          <a:p>
            <a:r>
              <a:rPr lang="en-US" sz="1100" dirty="0" smtClean="0"/>
              <a:t>H. </a:t>
            </a:r>
            <a:r>
              <a:rPr lang="en-US" sz="1100" dirty="0" err="1" smtClean="0"/>
              <a:t>Aksakal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P. </a:t>
            </a:r>
            <a:r>
              <a:rPr lang="en-US" sz="1100" dirty="0" err="1" smtClean="0"/>
              <a:t>Allport</a:t>
            </a:r>
            <a:r>
              <a:rPr lang="en-US" sz="1100" dirty="0" smtClean="0"/>
              <a:t> (Liverpool) </a:t>
            </a:r>
          </a:p>
          <a:p>
            <a:r>
              <a:rPr lang="en-US" sz="1100" dirty="0" smtClean="0"/>
              <a:t>J.L. Albacete (</a:t>
            </a:r>
            <a:r>
              <a:rPr lang="en-US" sz="1100" dirty="0" err="1" smtClean="0"/>
              <a:t>IPhT</a:t>
            </a:r>
            <a:r>
              <a:rPr lang="en-US" sz="1100" dirty="0" smtClean="0"/>
              <a:t> </a:t>
            </a:r>
            <a:r>
              <a:rPr lang="en-US" sz="1100" dirty="0" err="1" smtClean="0"/>
              <a:t>Saclay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R. Appleby (Cockcroft)</a:t>
            </a:r>
          </a:p>
          <a:p>
            <a:r>
              <a:rPr lang="en-US" sz="1100" dirty="0" smtClean="0"/>
              <a:t>N. </a:t>
            </a:r>
            <a:r>
              <a:rPr lang="en-US" sz="1100" dirty="0" err="1" smtClean="0"/>
              <a:t>Armesto</a:t>
            </a:r>
            <a:r>
              <a:rPr lang="en-US" sz="1100" dirty="0" smtClean="0"/>
              <a:t> (St. de </a:t>
            </a:r>
            <a:r>
              <a:rPr lang="en-US" sz="1100" dirty="0" err="1" smtClean="0"/>
              <a:t>Compostela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G. </a:t>
            </a:r>
            <a:r>
              <a:rPr lang="en-US" sz="1100" dirty="0" err="1" smtClean="0"/>
              <a:t>Azuelos</a:t>
            </a:r>
            <a:r>
              <a:rPr lang="en-US" sz="1100" dirty="0" smtClean="0"/>
              <a:t> (Montreal)</a:t>
            </a:r>
          </a:p>
          <a:p>
            <a:r>
              <a:rPr lang="en-US" sz="1100" dirty="0" smtClean="0"/>
              <a:t>M. </a:t>
            </a:r>
            <a:r>
              <a:rPr lang="en-US" sz="1100" dirty="0" err="1" smtClean="0"/>
              <a:t>Bai</a:t>
            </a:r>
            <a:r>
              <a:rPr lang="en-US" sz="1100" dirty="0" smtClean="0"/>
              <a:t> (BNL)</a:t>
            </a:r>
          </a:p>
          <a:p>
            <a:r>
              <a:rPr lang="en-US" sz="1100" dirty="0" smtClean="0"/>
              <a:t>D. Barber (DESY)</a:t>
            </a:r>
          </a:p>
          <a:p>
            <a:r>
              <a:rPr lang="en-US" sz="1100" dirty="0" smtClean="0"/>
              <a:t>J. Bartels (Hamburg)</a:t>
            </a:r>
          </a:p>
          <a:p>
            <a:r>
              <a:rPr lang="en-US" sz="1100" dirty="0" smtClean="0"/>
              <a:t>J. Behr (DESY)</a:t>
            </a:r>
          </a:p>
          <a:p>
            <a:r>
              <a:rPr lang="en-US" sz="1100" dirty="0" smtClean="0"/>
              <a:t>O. </a:t>
            </a:r>
            <a:r>
              <a:rPr lang="en-US" sz="1100" dirty="0" err="1" smtClean="0"/>
              <a:t>Behnke</a:t>
            </a:r>
            <a:r>
              <a:rPr lang="en-US" sz="1100" dirty="0" smtClean="0"/>
              <a:t> (DESY)</a:t>
            </a:r>
          </a:p>
          <a:p>
            <a:r>
              <a:rPr lang="en-US" sz="1100" dirty="0" smtClean="0"/>
              <a:t>S. </a:t>
            </a:r>
            <a:r>
              <a:rPr lang="en-US" sz="1100" dirty="0" err="1" smtClean="0"/>
              <a:t>Belyaev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I. Ben </a:t>
            </a:r>
            <a:r>
              <a:rPr lang="en-US" sz="1100" dirty="0" err="1" smtClean="0"/>
              <a:t>Zvi</a:t>
            </a:r>
            <a:r>
              <a:rPr lang="en-US" sz="1100" dirty="0" smtClean="0"/>
              <a:t> (BNL)</a:t>
            </a:r>
          </a:p>
          <a:p>
            <a:r>
              <a:rPr lang="en-US" sz="1100" dirty="0" smtClean="0"/>
              <a:t>N. Bernard (UCLA)</a:t>
            </a:r>
          </a:p>
          <a:p>
            <a:r>
              <a:rPr lang="en-US" sz="1100" dirty="0" smtClean="0"/>
              <a:t>S. </a:t>
            </a:r>
            <a:r>
              <a:rPr lang="en-US" sz="1100" dirty="0" err="1" smtClean="0"/>
              <a:t>Bertolucci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S. </a:t>
            </a:r>
            <a:r>
              <a:rPr lang="en-US" sz="1100" dirty="0" err="1" smtClean="0"/>
              <a:t>Bettoni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J. </a:t>
            </a:r>
            <a:r>
              <a:rPr lang="en-US" sz="1100" dirty="0" err="1" smtClean="0"/>
              <a:t>Bluemlein</a:t>
            </a:r>
            <a:r>
              <a:rPr lang="en-US" sz="1100" dirty="0" smtClean="0"/>
              <a:t> (DESY)</a:t>
            </a:r>
          </a:p>
          <a:p>
            <a:r>
              <a:rPr lang="en-US" sz="1100" dirty="0" smtClean="0"/>
              <a:t>S. Brodsky (SLAC)</a:t>
            </a:r>
          </a:p>
          <a:p>
            <a:r>
              <a:rPr lang="en-US" sz="1100" dirty="0" smtClean="0"/>
              <a:t>A. </a:t>
            </a:r>
            <a:r>
              <a:rPr lang="en-US" sz="1100" dirty="0" err="1" smtClean="0"/>
              <a:t>Bogacz</a:t>
            </a:r>
            <a:r>
              <a:rPr lang="en-US" sz="1100" dirty="0" smtClean="0"/>
              <a:t> (</a:t>
            </a:r>
            <a:r>
              <a:rPr lang="en-US" sz="1100" dirty="0" err="1" smtClean="0"/>
              <a:t>Jlab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C. </a:t>
            </a:r>
            <a:r>
              <a:rPr lang="en-US" sz="1100" dirty="0" err="1" smtClean="0"/>
              <a:t>Bracco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O. </a:t>
            </a:r>
            <a:r>
              <a:rPr lang="en-US" sz="1100" dirty="0" err="1" smtClean="0"/>
              <a:t>Bruening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A. </a:t>
            </a:r>
            <a:r>
              <a:rPr lang="en-US" sz="1100" dirty="0" err="1" smtClean="0"/>
              <a:t>Bunyatian</a:t>
            </a:r>
            <a:r>
              <a:rPr lang="en-US" sz="1100" dirty="0" smtClean="0"/>
              <a:t> (DESY)</a:t>
            </a:r>
          </a:p>
          <a:p>
            <a:r>
              <a:rPr lang="en-US" sz="1100" dirty="0" smtClean="0"/>
              <a:t>H. </a:t>
            </a:r>
            <a:r>
              <a:rPr lang="en-US" sz="1100" dirty="0" err="1" smtClean="0"/>
              <a:t>Burkhardt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R. </a:t>
            </a:r>
            <a:r>
              <a:rPr lang="en-US" sz="1100" dirty="0" err="1" smtClean="0"/>
              <a:t>Calaga</a:t>
            </a:r>
            <a:r>
              <a:rPr lang="en-US" sz="1100" dirty="0" smtClean="0"/>
              <a:t> (BNL)</a:t>
            </a:r>
          </a:p>
          <a:p>
            <a:r>
              <a:rPr lang="en-US" sz="1100" dirty="0" smtClean="0"/>
              <a:t>E. </a:t>
            </a:r>
            <a:r>
              <a:rPr lang="en-US" sz="1100" dirty="0" err="1" smtClean="0"/>
              <a:t>Ciapala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R. </a:t>
            </a:r>
            <a:r>
              <a:rPr lang="en-US" sz="1100" dirty="0" err="1" smtClean="0"/>
              <a:t>Ciftci</a:t>
            </a:r>
            <a:r>
              <a:rPr lang="en-US" sz="1100" dirty="0" smtClean="0"/>
              <a:t> (Ankara)</a:t>
            </a:r>
          </a:p>
          <a:p>
            <a:r>
              <a:rPr lang="en-US" sz="1100" dirty="0" err="1" smtClean="0"/>
              <a:t>A.K.Ciftci</a:t>
            </a:r>
            <a:r>
              <a:rPr lang="en-US" sz="1100" dirty="0" smtClean="0"/>
              <a:t> (Ankara)</a:t>
            </a:r>
          </a:p>
          <a:p>
            <a:r>
              <a:rPr lang="en-US" sz="1100" dirty="0" smtClean="0"/>
              <a:t>B.A. Cole (Columbia)</a:t>
            </a:r>
          </a:p>
          <a:p>
            <a:r>
              <a:rPr lang="en-US" sz="1100" dirty="0" smtClean="0"/>
              <a:t>J.C. Collins (Penn State)</a:t>
            </a:r>
          </a:p>
          <a:p>
            <a:r>
              <a:rPr lang="en-US" sz="1100" dirty="0" smtClean="0"/>
              <a:t>J. </a:t>
            </a:r>
            <a:r>
              <a:rPr lang="en-US" sz="1100" dirty="0" err="1" smtClean="0"/>
              <a:t>Dainton</a:t>
            </a:r>
            <a:r>
              <a:rPr lang="en-US" sz="1100" dirty="0" smtClean="0"/>
              <a:t> (Liverpool)</a:t>
            </a:r>
          </a:p>
          <a:p>
            <a:r>
              <a:rPr lang="en-US" sz="1100" dirty="0" smtClean="0"/>
              <a:t>A. De </a:t>
            </a:r>
            <a:r>
              <a:rPr lang="en-US" sz="1100" dirty="0" err="1" smtClean="0"/>
              <a:t>Roeck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D. </a:t>
            </a:r>
            <a:r>
              <a:rPr lang="en-US" sz="1100" dirty="0" err="1" smtClean="0"/>
              <a:t>d'Enterria</a:t>
            </a:r>
            <a:r>
              <a:rPr lang="en-US" sz="1100" dirty="0" smtClean="0"/>
              <a:t> (CERN)</a:t>
            </a:r>
          </a:p>
          <a:p>
            <a:pPr marL="228600" indent="-228600"/>
            <a:r>
              <a:rPr lang="en-US" sz="1100" dirty="0" smtClean="0"/>
              <a:t>A. </a:t>
            </a:r>
            <a:r>
              <a:rPr lang="en-US" sz="1100" dirty="0" err="1" smtClean="0"/>
              <a:t>Dudarev</a:t>
            </a:r>
            <a:r>
              <a:rPr lang="en-US" sz="1100" dirty="0" smtClean="0"/>
              <a:t> (CERN)</a:t>
            </a:r>
          </a:p>
          <a:p>
            <a:pPr marL="228600" indent="-228600"/>
            <a:r>
              <a:rPr lang="en-US" sz="1100" dirty="0" smtClean="0"/>
              <a:t>A. </a:t>
            </a:r>
            <a:r>
              <a:rPr lang="en-US" sz="1100" dirty="0" err="1" smtClean="0"/>
              <a:t>Eide</a:t>
            </a:r>
            <a:r>
              <a:rPr lang="en-US" sz="1100" dirty="0" smtClean="0"/>
              <a:t> (NTNU)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2495827" y="728130"/>
            <a:ext cx="2197652" cy="584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E. </a:t>
            </a:r>
            <a:r>
              <a:rPr lang="en-US" sz="1100" dirty="0" err="1" smtClean="0"/>
              <a:t>Eroglu</a:t>
            </a:r>
            <a:r>
              <a:rPr lang="en-US" sz="1100" dirty="0" smtClean="0"/>
              <a:t> (</a:t>
            </a:r>
            <a:r>
              <a:rPr lang="en-US" sz="1100" dirty="0" err="1" smtClean="0"/>
              <a:t>Uludag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K.J. </a:t>
            </a:r>
            <a:r>
              <a:rPr lang="en-US" sz="1100" dirty="0" err="1" smtClean="0"/>
              <a:t>Eskola</a:t>
            </a:r>
            <a:r>
              <a:rPr lang="en-US" sz="1100" dirty="0" smtClean="0"/>
              <a:t> (Jyvaskyla)</a:t>
            </a:r>
          </a:p>
          <a:p>
            <a:r>
              <a:rPr lang="en-US" sz="1100" dirty="0" smtClean="0"/>
              <a:t>L. </a:t>
            </a:r>
            <a:r>
              <a:rPr lang="en-US" sz="1100" dirty="0" err="1" smtClean="0"/>
              <a:t>Favart</a:t>
            </a:r>
            <a:r>
              <a:rPr lang="en-US" sz="1100" dirty="0" smtClean="0"/>
              <a:t> (IIHE Brussels)</a:t>
            </a:r>
          </a:p>
          <a:p>
            <a:r>
              <a:rPr lang="en-US" sz="1100" dirty="0" smtClean="0"/>
              <a:t>M. </a:t>
            </a:r>
            <a:r>
              <a:rPr lang="en-US" sz="1100" dirty="0" err="1" smtClean="0"/>
              <a:t>Fitterer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S. Forte (Milano)</a:t>
            </a:r>
          </a:p>
          <a:p>
            <a:r>
              <a:rPr lang="en-US" sz="1100" dirty="0" smtClean="0"/>
              <a:t>P. </a:t>
            </a:r>
            <a:r>
              <a:rPr lang="en-US" sz="1100" dirty="0" err="1" smtClean="0"/>
              <a:t>Gambino</a:t>
            </a:r>
            <a:r>
              <a:rPr lang="en-US" sz="1100" dirty="0" smtClean="0"/>
              <a:t> (Torino)</a:t>
            </a:r>
          </a:p>
          <a:p>
            <a:r>
              <a:rPr lang="en-US" sz="1100" dirty="0" smtClean="0"/>
              <a:t>T. </a:t>
            </a:r>
            <a:r>
              <a:rPr lang="en-US" sz="1100" dirty="0" err="1" smtClean="0"/>
              <a:t>Gehrmann</a:t>
            </a:r>
            <a:r>
              <a:rPr lang="en-US" sz="1100" dirty="0" smtClean="0"/>
              <a:t> (Zurich)</a:t>
            </a:r>
          </a:p>
          <a:p>
            <a:r>
              <a:rPr lang="en-US" sz="1100" dirty="0" smtClean="0"/>
              <a:t>C. </a:t>
            </a:r>
            <a:r>
              <a:rPr lang="en-US" sz="1100" dirty="0" err="1" smtClean="0"/>
              <a:t>Glasman</a:t>
            </a:r>
            <a:r>
              <a:rPr lang="en-US" sz="1100" dirty="0" smtClean="0"/>
              <a:t> (Madrid)</a:t>
            </a:r>
          </a:p>
          <a:p>
            <a:r>
              <a:rPr lang="en-US" sz="1100" dirty="0" smtClean="0"/>
              <a:t>R. </a:t>
            </a:r>
            <a:r>
              <a:rPr lang="en-US" sz="1100" dirty="0" err="1" smtClean="0"/>
              <a:t>Godbole</a:t>
            </a:r>
            <a:r>
              <a:rPr lang="en-US" sz="1100" dirty="0" smtClean="0"/>
              <a:t> (Tata)</a:t>
            </a:r>
          </a:p>
          <a:p>
            <a:r>
              <a:rPr lang="en-US" sz="1100" dirty="0" smtClean="0"/>
              <a:t>B. Goddard (CERN)</a:t>
            </a:r>
          </a:p>
          <a:p>
            <a:r>
              <a:rPr lang="en-US" sz="1100" dirty="0" smtClean="0"/>
              <a:t>T. </a:t>
            </a:r>
            <a:r>
              <a:rPr lang="en-US" sz="1100" dirty="0" err="1" smtClean="0"/>
              <a:t>Greenshaw</a:t>
            </a:r>
            <a:r>
              <a:rPr lang="en-US" sz="1100" dirty="0" smtClean="0"/>
              <a:t> (Liverpool)</a:t>
            </a:r>
          </a:p>
          <a:p>
            <a:r>
              <a:rPr lang="en-US" sz="1100" dirty="0" smtClean="0"/>
              <a:t>A. </a:t>
            </a:r>
            <a:r>
              <a:rPr lang="en-US" sz="1100" dirty="0" err="1" smtClean="0"/>
              <a:t>Guffanti</a:t>
            </a:r>
            <a:r>
              <a:rPr lang="en-US" sz="1100" dirty="0" smtClean="0"/>
              <a:t> (Freiburg)</a:t>
            </a:r>
          </a:p>
          <a:p>
            <a:r>
              <a:rPr lang="en-US" sz="1100" dirty="0" smtClean="0"/>
              <a:t>C. </a:t>
            </a:r>
            <a:r>
              <a:rPr lang="en-US" sz="1100" dirty="0" err="1" smtClean="0"/>
              <a:t>Gwenlan</a:t>
            </a:r>
            <a:r>
              <a:rPr lang="en-US" sz="1100" dirty="0" smtClean="0"/>
              <a:t> (Oxford)</a:t>
            </a:r>
          </a:p>
          <a:p>
            <a:r>
              <a:rPr lang="en-US" sz="1100" dirty="0" smtClean="0"/>
              <a:t>T. Han (Harvard)</a:t>
            </a:r>
          </a:p>
          <a:p>
            <a:r>
              <a:rPr lang="en-US" sz="1100" dirty="0" smtClean="0"/>
              <a:t>Y. </a:t>
            </a:r>
            <a:r>
              <a:rPr lang="en-US" sz="1100" dirty="0" err="1" smtClean="0"/>
              <a:t>Hao</a:t>
            </a:r>
            <a:r>
              <a:rPr lang="en-US" sz="1100" dirty="0" smtClean="0"/>
              <a:t> (BNL)</a:t>
            </a:r>
          </a:p>
          <a:p>
            <a:r>
              <a:rPr lang="en-US" sz="1100" dirty="0" smtClean="0"/>
              <a:t>F. </a:t>
            </a:r>
            <a:r>
              <a:rPr lang="en-US" sz="1100" dirty="0" err="1" smtClean="0"/>
              <a:t>Haug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W. Herr (CERN)</a:t>
            </a:r>
          </a:p>
          <a:p>
            <a:r>
              <a:rPr lang="en-US" sz="1100" dirty="0" smtClean="0"/>
              <a:t>B. </a:t>
            </a:r>
            <a:r>
              <a:rPr lang="en-US" sz="1100" dirty="0" err="1" smtClean="0"/>
              <a:t>Holzer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M. </a:t>
            </a:r>
            <a:r>
              <a:rPr lang="en-US" sz="1100" dirty="0" err="1" smtClean="0"/>
              <a:t>Ishitsuka</a:t>
            </a:r>
            <a:r>
              <a:rPr lang="en-US" sz="1100" dirty="0" smtClean="0"/>
              <a:t> (Tokyo </a:t>
            </a:r>
            <a:r>
              <a:rPr lang="en-US" sz="1100" dirty="0" err="1" smtClean="0"/>
              <a:t>I.Tech</a:t>
            </a:r>
            <a:r>
              <a:rPr lang="en-US" sz="1100" dirty="0" smtClean="0"/>
              <a:t>.)</a:t>
            </a:r>
          </a:p>
          <a:p>
            <a:r>
              <a:rPr lang="en-US" sz="1100" dirty="0" smtClean="0"/>
              <a:t>B. </a:t>
            </a:r>
            <a:r>
              <a:rPr lang="en-US" sz="1100" dirty="0" err="1" smtClean="0"/>
              <a:t>Jeanneret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J.M. Jimenez (CERN)</a:t>
            </a:r>
          </a:p>
          <a:p>
            <a:r>
              <a:rPr lang="en-US" sz="1100" dirty="0" smtClean="0"/>
              <a:t>H. Jung (DESY)</a:t>
            </a:r>
          </a:p>
          <a:p>
            <a:r>
              <a:rPr lang="en-US" sz="1100" dirty="0" smtClean="0"/>
              <a:t>J. Jowett (CERN)</a:t>
            </a:r>
          </a:p>
          <a:p>
            <a:r>
              <a:rPr lang="en-US" sz="1100" dirty="0" smtClean="0"/>
              <a:t>D. </a:t>
            </a:r>
            <a:r>
              <a:rPr lang="en-US" sz="1100" dirty="0" err="1" smtClean="0"/>
              <a:t>Kayran</a:t>
            </a:r>
            <a:r>
              <a:rPr lang="en-US" sz="1100" dirty="0" smtClean="0"/>
              <a:t> (BNL)</a:t>
            </a:r>
          </a:p>
          <a:p>
            <a:r>
              <a:rPr lang="en-US" sz="1100" dirty="0" smtClean="0"/>
              <a:t>F. </a:t>
            </a:r>
            <a:r>
              <a:rPr lang="en-US" sz="1100" dirty="0" err="1" smtClean="0"/>
              <a:t>Kosac</a:t>
            </a:r>
            <a:r>
              <a:rPr lang="en-US" sz="1100" dirty="0" smtClean="0"/>
              <a:t> (</a:t>
            </a:r>
            <a:r>
              <a:rPr lang="en-US" sz="1100" dirty="0" err="1" smtClean="0"/>
              <a:t>Uludag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A. </a:t>
            </a:r>
            <a:r>
              <a:rPr lang="en-US" sz="1100" dirty="0" err="1" smtClean="0"/>
              <a:t>Kilic</a:t>
            </a:r>
            <a:r>
              <a:rPr lang="en-US" sz="1100" dirty="0" smtClean="0"/>
              <a:t> (</a:t>
            </a:r>
            <a:r>
              <a:rPr lang="en-US" sz="1100" dirty="0" err="1" smtClean="0"/>
              <a:t>Uludag</a:t>
            </a:r>
            <a:r>
              <a:rPr lang="en-US" sz="1100" dirty="0" smtClean="0"/>
              <a:t>}</a:t>
            </a:r>
          </a:p>
          <a:p>
            <a:r>
              <a:rPr lang="en-US" sz="1100" dirty="0" smtClean="0"/>
              <a:t>K. Kimura (Tokyo </a:t>
            </a:r>
            <a:r>
              <a:rPr lang="en-US" sz="1100" dirty="0" err="1" smtClean="0"/>
              <a:t>I.Tech</a:t>
            </a:r>
            <a:r>
              <a:rPr lang="en-US" sz="1100" dirty="0" smtClean="0"/>
              <a:t>.)</a:t>
            </a:r>
          </a:p>
          <a:p>
            <a:r>
              <a:rPr lang="en-US" sz="1100" dirty="0" smtClean="0"/>
              <a:t>M. Klein (Liverpool)</a:t>
            </a:r>
          </a:p>
          <a:p>
            <a:r>
              <a:rPr lang="en-US" sz="1100" dirty="0" smtClean="0"/>
              <a:t>U. Klein (Liverpool)</a:t>
            </a:r>
          </a:p>
          <a:p>
            <a:r>
              <a:rPr lang="en-US" sz="1100" dirty="0" smtClean="0"/>
              <a:t>T. Kluge (Hamburg)</a:t>
            </a:r>
          </a:p>
          <a:p>
            <a:r>
              <a:rPr lang="en-US" sz="1100" dirty="0" smtClean="0"/>
              <a:t>G. Kramer (Hamburg)</a:t>
            </a:r>
          </a:p>
          <a:p>
            <a:r>
              <a:rPr lang="en-US" sz="1100" dirty="0" smtClean="0"/>
              <a:t>M. </a:t>
            </a:r>
            <a:r>
              <a:rPr lang="en-US" sz="1100" dirty="0" err="1" smtClean="0"/>
              <a:t>Korostelev</a:t>
            </a:r>
            <a:r>
              <a:rPr lang="en-US" sz="1100" dirty="0" smtClean="0"/>
              <a:t> (Cockcroft)</a:t>
            </a:r>
          </a:p>
          <a:p>
            <a:pPr marL="228600" indent="-228600">
              <a:buAutoNum type="alphaUcPeriod"/>
            </a:pPr>
            <a:r>
              <a:rPr lang="en-US" sz="1100" dirty="0" err="1" smtClean="0"/>
              <a:t>Kosmicki</a:t>
            </a:r>
            <a:r>
              <a:rPr lang="en-US" sz="1100" dirty="0" smtClean="0"/>
              <a:t> (CERN)</a:t>
            </a:r>
          </a:p>
          <a:p>
            <a:pPr marL="228600" indent="-228600"/>
            <a:r>
              <a:rPr lang="en-US" sz="1100" dirty="0" smtClean="0"/>
              <a:t>P. </a:t>
            </a:r>
            <a:r>
              <a:rPr lang="en-US" sz="1100" dirty="0" err="1" smtClean="0"/>
              <a:t>Kostka</a:t>
            </a:r>
            <a:r>
              <a:rPr lang="en-US" sz="1100" dirty="0" smtClean="0"/>
              <a:t> (DESY)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3479" y="728130"/>
            <a:ext cx="2948609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H. Kowalski (DESY)</a:t>
            </a:r>
          </a:p>
          <a:p>
            <a:r>
              <a:rPr lang="en-US" sz="1100" dirty="0" smtClean="0"/>
              <a:t>M. </a:t>
            </a:r>
            <a:r>
              <a:rPr lang="en-US" sz="1100" dirty="0" err="1" smtClean="0"/>
              <a:t>Kuze</a:t>
            </a:r>
            <a:r>
              <a:rPr lang="en-US" sz="1100" dirty="0" smtClean="0"/>
              <a:t> (Tokyo </a:t>
            </a:r>
            <a:r>
              <a:rPr lang="en-US" sz="1100" dirty="0" err="1" smtClean="0"/>
              <a:t>I.Tech</a:t>
            </a:r>
            <a:r>
              <a:rPr lang="en-US" sz="1100" dirty="0" smtClean="0"/>
              <a:t>.)</a:t>
            </a:r>
          </a:p>
          <a:p>
            <a:r>
              <a:rPr lang="en-US" sz="1100" dirty="0" smtClean="0"/>
              <a:t>T. </a:t>
            </a:r>
            <a:r>
              <a:rPr lang="en-US" sz="1100" dirty="0" err="1" smtClean="0"/>
              <a:t>Lappi</a:t>
            </a:r>
            <a:r>
              <a:rPr lang="en-US" sz="1100" dirty="0" smtClean="0"/>
              <a:t> (Jyvaskyla)</a:t>
            </a:r>
          </a:p>
          <a:p>
            <a:r>
              <a:rPr lang="en-US" sz="1100" dirty="0" smtClean="0"/>
              <a:t>P. </a:t>
            </a:r>
            <a:r>
              <a:rPr lang="en-US" sz="1100" dirty="0" err="1" smtClean="0"/>
              <a:t>Laycock</a:t>
            </a:r>
            <a:r>
              <a:rPr lang="en-US" sz="1100" dirty="0" smtClean="0"/>
              <a:t> (Liverpool)</a:t>
            </a:r>
          </a:p>
          <a:p>
            <a:r>
              <a:rPr lang="en-US" sz="1100" dirty="0" smtClean="0"/>
              <a:t>E. </a:t>
            </a:r>
            <a:r>
              <a:rPr lang="en-US" sz="1100" dirty="0" err="1" smtClean="0"/>
              <a:t>Levichev</a:t>
            </a:r>
            <a:r>
              <a:rPr lang="en-US" sz="1100" dirty="0" smtClean="0"/>
              <a:t> (BINP)</a:t>
            </a:r>
          </a:p>
          <a:p>
            <a:r>
              <a:rPr lang="en-US" sz="1100" dirty="0" smtClean="0"/>
              <a:t>S. </a:t>
            </a:r>
            <a:r>
              <a:rPr lang="en-US" sz="1100" dirty="0" err="1" smtClean="0"/>
              <a:t>Levonian</a:t>
            </a:r>
            <a:r>
              <a:rPr lang="en-US" sz="1100" dirty="0" smtClean="0"/>
              <a:t> (DESY)</a:t>
            </a:r>
          </a:p>
          <a:p>
            <a:r>
              <a:rPr lang="en-US" sz="1100" dirty="0" smtClean="0"/>
              <a:t>V.N. </a:t>
            </a:r>
            <a:r>
              <a:rPr lang="en-US" sz="1100" dirty="0" err="1" smtClean="0"/>
              <a:t>Litvinenko</a:t>
            </a:r>
            <a:r>
              <a:rPr lang="en-US" sz="1100" dirty="0" smtClean="0"/>
              <a:t> (BNL)</a:t>
            </a:r>
          </a:p>
          <a:p>
            <a:r>
              <a:rPr lang="en-US" sz="1100" dirty="0" smtClean="0"/>
              <a:t>C. </a:t>
            </a:r>
            <a:r>
              <a:rPr lang="en-US" sz="1100" dirty="0" err="1" smtClean="0"/>
              <a:t>Marquet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B. </a:t>
            </a:r>
            <a:r>
              <a:rPr lang="en-US" sz="1100" dirty="0" err="1" smtClean="0"/>
              <a:t>Mellado</a:t>
            </a:r>
            <a:r>
              <a:rPr lang="en-US" sz="1100" dirty="0" smtClean="0"/>
              <a:t> (Harvard)</a:t>
            </a:r>
          </a:p>
          <a:p>
            <a:r>
              <a:rPr lang="en-US" sz="1100" dirty="0" smtClean="0"/>
              <a:t>K-H. Mess (CERN)</a:t>
            </a:r>
          </a:p>
          <a:p>
            <a:r>
              <a:rPr lang="en-US" sz="1100" dirty="0" smtClean="0"/>
              <a:t>I.I. </a:t>
            </a:r>
            <a:r>
              <a:rPr lang="en-US" sz="1100" dirty="0" err="1" smtClean="0"/>
              <a:t>Morozov</a:t>
            </a:r>
            <a:r>
              <a:rPr lang="en-US" sz="1100" dirty="0" smtClean="0"/>
              <a:t> (BINP)</a:t>
            </a:r>
          </a:p>
          <a:p>
            <a:r>
              <a:rPr lang="en-US" sz="1100" dirty="0" smtClean="0"/>
              <a:t>Y. </a:t>
            </a:r>
            <a:r>
              <a:rPr lang="en-US" sz="1100" dirty="0" err="1" smtClean="0"/>
              <a:t>Muttoni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S. Myers (CERN)</a:t>
            </a:r>
          </a:p>
          <a:p>
            <a:r>
              <a:rPr lang="en-US" sz="1100" dirty="0" smtClean="0"/>
              <a:t>P.R. Newman (Birmingham)</a:t>
            </a:r>
          </a:p>
          <a:p>
            <a:r>
              <a:rPr lang="en-US" sz="1100" dirty="0" smtClean="0"/>
              <a:t>T. Omori (KEK)</a:t>
            </a:r>
          </a:p>
          <a:p>
            <a:r>
              <a:rPr lang="en-US" sz="1100" dirty="0" smtClean="0"/>
              <a:t>J. Osborne (CERN)</a:t>
            </a:r>
          </a:p>
          <a:p>
            <a:r>
              <a:rPr lang="en-US" sz="1100" dirty="0" smtClean="0"/>
              <a:t>E. </a:t>
            </a:r>
            <a:r>
              <a:rPr lang="en-US" sz="1100" dirty="0" err="1" smtClean="0"/>
              <a:t>Paoloni</a:t>
            </a:r>
            <a:r>
              <a:rPr lang="en-US" sz="1100" dirty="0" smtClean="0"/>
              <a:t> (Pisa)</a:t>
            </a:r>
          </a:p>
          <a:p>
            <a:r>
              <a:rPr lang="en-US" sz="1100" dirty="0" smtClean="0"/>
              <a:t>H. </a:t>
            </a:r>
            <a:r>
              <a:rPr lang="en-US" sz="1100" dirty="0" err="1" smtClean="0"/>
              <a:t>Paukkunen</a:t>
            </a:r>
            <a:r>
              <a:rPr lang="en-US" sz="1100" dirty="0" smtClean="0"/>
              <a:t> (St. de </a:t>
            </a:r>
            <a:r>
              <a:rPr lang="en-US" sz="1100" dirty="0" err="1" smtClean="0"/>
              <a:t>Compostela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E. Perez (CERN)</a:t>
            </a:r>
          </a:p>
          <a:p>
            <a:r>
              <a:rPr lang="en-US" sz="1100" dirty="0" smtClean="0"/>
              <a:t>T. </a:t>
            </a:r>
            <a:r>
              <a:rPr lang="en-US" sz="1100" dirty="0" err="1" smtClean="0"/>
              <a:t>Pieloni</a:t>
            </a:r>
            <a:r>
              <a:rPr lang="en-US" sz="1100" dirty="0" smtClean="0"/>
              <a:t> (EPFL)</a:t>
            </a:r>
          </a:p>
          <a:p>
            <a:r>
              <a:rPr lang="en-US" sz="1100" dirty="0" smtClean="0"/>
              <a:t>E. </a:t>
            </a:r>
            <a:r>
              <a:rPr lang="en-US" sz="1100" dirty="0" err="1" smtClean="0"/>
              <a:t>Pilic</a:t>
            </a:r>
            <a:r>
              <a:rPr lang="en-US" sz="1100" dirty="0" smtClean="0"/>
              <a:t> (</a:t>
            </a:r>
            <a:r>
              <a:rPr lang="en-US" sz="1100" dirty="0" err="1" smtClean="0"/>
              <a:t>Uludag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A. </a:t>
            </a:r>
            <a:r>
              <a:rPr lang="en-US" sz="1100" dirty="0" err="1" smtClean="0"/>
              <a:t>Polini</a:t>
            </a:r>
            <a:r>
              <a:rPr lang="en-US" sz="1100" dirty="0" smtClean="0"/>
              <a:t> (Bologna)</a:t>
            </a:r>
          </a:p>
          <a:p>
            <a:r>
              <a:rPr lang="en-US" sz="1100" dirty="0" smtClean="0"/>
              <a:t>V. </a:t>
            </a:r>
            <a:r>
              <a:rPr lang="en-US" sz="1100" dirty="0" err="1" smtClean="0"/>
              <a:t>Ptitsyn</a:t>
            </a:r>
            <a:r>
              <a:rPr lang="en-US" sz="1100" dirty="0" smtClean="0"/>
              <a:t> (BNL)</a:t>
            </a:r>
          </a:p>
          <a:p>
            <a:r>
              <a:rPr lang="en-US" sz="1100" dirty="0" smtClean="0"/>
              <a:t>Y. </a:t>
            </a:r>
            <a:r>
              <a:rPr lang="en-US" sz="1100" dirty="0" err="1" smtClean="0"/>
              <a:t>Pupkov</a:t>
            </a:r>
            <a:r>
              <a:rPr lang="en-US" sz="1100" dirty="0" smtClean="0"/>
              <a:t> (BINP)</a:t>
            </a:r>
          </a:p>
          <a:p>
            <a:r>
              <a:rPr lang="en-US" sz="1100" dirty="0" smtClean="0"/>
              <a:t>V. </a:t>
            </a:r>
            <a:r>
              <a:rPr lang="en-US" sz="1100" dirty="0" err="1" smtClean="0"/>
              <a:t>Radescu</a:t>
            </a:r>
            <a:r>
              <a:rPr lang="en-US" sz="1100" dirty="0" smtClean="0"/>
              <a:t> (Heidelberg U)</a:t>
            </a:r>
          </a:p>
          <a:p>
            <a:r>
              <a:rPr lang="en-US" sz="1100" dirty="0" smtClean="0"/>
              <a:t>S. </a:t>
            </a:r>
            <a:r>
              <a:rPr lang="en-US" sz="1100" dirty="0" err="1" smtClean="0"/>
              <a:t>Raychaudhuri</a:t>
            </a:r>
            <a:r>
              <a:rPr lang="en-US" sz="1100" dirty="0" smtClean="0"/>
              <a:t> (Tata)</a:t>
            </a:r>
          </a:p>
          <a:p>
            <a:r>
              <a:rPr lang="en-US" sz="1100" dirty="0" smtClean="0"/>
              <a:t>L. </a:t>
            </a:r>
            <a:r>
              <a:rPr lang="en-US" sz="1100" dirty="0" err="1" smtClean="0"/>
              <a:t>Rinolfi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J. </a:t>
            </a:r>
            <a:r>
              <a:rPr lang="en-US" sz="1100" dirty="0" err="1" smtClean="0"/>
              <a:t>Rojo</a:t>
            </a:r>
            <a:r>
              <a:rPr lang="en-US" sz="1100" dirty="0" smtClean="0"/>
              <a:t> (Milano)</a:t>
            </a:r>
          </a:p>
          <a:p>
            <a:r>
              <a:rPr lang="en-US" sz="1100" dirty="0" smtClean="0"/>
              <a:t>S. </a:t>
            </a:r>
            <a:r>
              <a:rPr lang="en-US" sz="1100" dirty="0" err="1" smtClean="0"/>
              <a:t>Russenschuck</a:t>
            </a:r>
            <a:r>
              <a:rPr lang="en-US" sz="1100" dirty="0" smtClean="0"/>
              <a:t> (CERN)</a:t>
            </a:r>
          </a:p>
          <a:p>
            <a:r>
              <a:rPr lang="en-US" sz="1100" dirty="0" smtClean="0"/>
              <a:t>C. A. Salgado (St. de </a:t>
            </a:r>
            <a:r>
              <a:rPr lang="en-US" sz="1100" dirty="0" err="1" smtClean="0"/>
              <a:t>Compostela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K. </a:t>
            </a:r>
            <a:r>
              <a:rPr lang="en-US" sz="1200" dirty="0" err="1" smtClean="0"/>
              <a:t>Sampai</a:t>
            </a:r>
            <a:r>
              <a:rPr lang="en-US" sz="1200" dirty="0" smtClean="0"/>
              <a:t> (Tokyo I. Tech)</a:t>
            </a:r>
          </a:p>
          <a:p>
            <a:r>
              <a:rPr lang="en-US" sz="1200" dirty="0" smtClean="0"/>
              <a:t>E. </a:t>
            </a:r>
            <a:r>
              <a:rPr lang="en-US" sz="1200" dirty="0" err="1" smtClean="0"/>
              <a:t>Sauvan</a:t>
            </a:r>
            <a:r>
              <a:rPr lang="en-US" sz="1200" dirty="0" smtClean="0"/>
              <a:t> (Lyon)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U. </a:t>
            </a:r>
            <a:r>
              <a:rPr lang="en-US" sz="1200" dirty="0" err="1" smtClean="0">
                <a:solidFill>
                  <a:prstClr val="black"/>
                </a:solidFill>
              </a:rPr>
              <a:t>Schneekloth</a:t>
            </a:r>
            <a:r>
              <a:rPr lang="en-US" sz="1200" dirty="0" smtClean="0">
                <a:solidFill>
                  <a:prstClr val="black"/>
                </a:solidFill>
              </a:rPr>
              <a:t> (DESY)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T. </a:t>
            </a:r>
            <a:r>
              <a:rPr lang="en-US" sz="1200" dirty="0" err="1" smtClean="0">
                <a:solidFill>
                  <a:prstClr val="black"/>
                </a:solidFill>
              </a:rPr>
              <a:t>Schoerner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Sadenius</a:t>
            </a:r>
            <a:r>
              <a:rPr lang="en-US" sz="1200" dirty="0" smtClean="0">
                <a:solidFill>
                  <a:prstClr val="black"/>
                </a:solidFill>
              </a:rPr>
              <a:t> (DESY)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D. Schulte (CERN)</a:t>
            </a:r>
          </a:p>
          <a:p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858000" y="663851"/>
            <a:ext cx="2286000" cy="65094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100" dirty="0" smtClean="0">
                <a:solidFill>
                  <a:prstClr val="black"/>
                </a:solidFill>
              </a:rPr>
              <a:t>N. </a:t>
            </a:r>
            <a:r>
              <a:rPr lang="en-US" sz="1100" dirty="0" err="1" smtClean="0">
                <a:solidFill>
                  <a:prstClr val="black"/>
                </a:solidFill>
              </a:rPr>
              <a:t>Soumitra</a:t>
            </a:r>
            <a:r>
              <a:rPr lang="en-US" sz="1100" dirty="0" smtClean="0">
                <a:solidFill>
                  <a:prstClr val="black"/>
                </a:solidFill>
              </a:rPr>
              <a:t> (Torino)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H. </a:t>
            </a:r>
            <a:r>
              <a:rPr lang="en-US" sz="1100" dirty="0" err="1" smtClean="0">
                <a:solidFill>
                  <a:prstClr val="black"/>
                </a:solidFill>
              </a:rPr>
              <a:t>Spiesberger</a:t>
            </a:r>
            <a:r>
              <a:rPr lang="en-US" sz="1100" dirty="0" smtClean="0">
                <a:solidFill>
                  <a:prstClr val="black"/>
                </a:solidFill>
              </a:rPr>
              <a:t> (Mainz)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A.M. </a:t>
            </a:r>
            <a:r>
              <a:rPr lang="en-US" sz="1100" dirty="0" err="1" smtClean="0">
                <a:solidFill>
                  <a:prstClr val="black"/>
                </a:solidFill>
              </a:rPr>
              <a:t>Stasto</a:t>
            </a:r>
            <a:r>
              <a:rPr lang="en-US" sz="1100" dirty="0" smtClean="0">
                <a:solidFill>
                  <a:prstClr val="black"/>
                </a:solidFill>
              </a:rPr>
              <a:t> (Penn State)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M. </a:t>
            </a:r>
            <a:r>
              <a:rPr lang="en-US" sz="1100" dirty="0" err="1" smtClean="0">
                <a:solidFill>
                  <a:prstClr val="black"/>
                </a:solidFill>
              </a:rPr>
              <a:t>Strikman</a:t>
            </a:r>
            <a:r>
              <a:rPr lang="en-US" sz="1100" dirty="0" smtClean="0">
                <a:solidFill>
                  <a:prstClr val="black"/>
                </a:solidFill>
              </a:rPr>
              <a:t> (Penn State)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M. Sullivan (SLAC)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B. </a:t>
            </a:r>
            <a:r>
              <a:rPr lang="en-US" sz="1100" dirty="0" err="1" smtClean="0">
                <a:solidFill>
                  <a:prstClr val="black"/>
                </a:solidFill>
              </a:rPr>
              <a:t>Surrow</a:t>
            </a:r>
            <a:r>
              <a:rPr lang="en-US" sz="1100" dirty="0" smtClean="0">
                <a:solidFill>
                  <a:prstClr val="black"/>
                </a:solidFill>
              </a:rPr>
              <a:t> (MIT)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S. </a:t>
            </a:r>
            <a:r>
              <a:rPr lang="en-US" sz="1100" dirty="0" err="1" smtClean="0">
                <a:solidFill>
                  <a:prstClr val="black"/>
                </a:solidFill>
              </a:rPr>
              <a:t>Sultansoy</a:t>
            </a:r>
            <a:r>
              <a:rPr lang="en-US" sz="1100" dirty="0" smtClean="0">
                <a:solidFill>
                  <a:prstClr val="black"/>
                </a:solidFill>
              </a:rPr>
              <a:t> (Ankara)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Y.P. Sun (SLAC)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W. Smith (Madison)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I. </a:t>
            </a:r>
            <a:r>
              <a:rPr lang="en-US" sz="1100" dirty="0" err="1" smtClean="0">
                <a:solidFill>
                  <a:prstClr val="black"/>
                </a:solidFill>
              </a:rPr>
              <a:t>Tapan</a:t>
            </a:r>
            <a:r>
              <a:rPr lang="en-US" sz="1100" dirty="0" smtClean="0">
                <a:solidFill>
                  <a:prstClr val="black"/>
                </a:solidFill>
              </a:rPr>
              <a:t> (</a:t>
            </a:r>
            <a:r>
              <a:rPr lang="en-US" sz="1100" dirty="0" err="1" smtClean="0">
                <a:solidFill>
                  <a:prstClr val="black"/>
                </a:solidFill>
              </a:rPr>
              <a:t>Uludag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H. Ten Kate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J. </a:t>
            </a:r>
            <a:r>
              <a:rPr lang="en-US" sz="1100" dirty="0" err="1" smtClean="0">
                <a:solidFill>
                  <a:prstClr val="black"/>
                </a:solidFill>
              </a:rPr>
              <a:t>Terron</a:t>
            </a:r>
            <a:r>
              <a:rPr lang="en-US" sz="1100" dirty="0" smtClean="0">
                <a:solidFill>
                  <a:prstClr val="black"/>
                </a:solidFill>
              </a:rPr>
              <a:t> (Madrid)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H. </a:t>
            </a:r>
            <a:r>
              <a:rPr lang="en-US" sz="1100" dirty="0" err="1" smtClean="0">
                <a:solidFill>
                  <a:prstClr val="black"/>
                </a:solidFill>
              </a:rPr>
              <a:t>Thiesen</a:t>
            </a:r>
            <a:r>
              <a:rPr lang="en-US" sz="1100" dirty="0" smtClean="0">
                <a:solidFill>
                  <a:prstClr val="black"/>
                </a:solidFill>
              </a:rPr>
              <a:t>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L. Thompson (Cockcroft)</a:t>
            </a:r>
          </a:p>
          <a:p>
            <a:r>
              <a:rPr lang="en-US" sz="1100" dirty="0" smtClean="0"/>
              <a:t>K. </a:t>
            </a:r>
            <a:r>
              <a:rPr lang="en-US" sz="1100" dirty="0" err="1" smtClean="0"/>
              <a:t>Tokushuku</a:t>
            </a:r>
            <a:r>
              <a:rPr lang="en-US" sz="1100" dirty="0" smtClean="0"/>
              <a:t>   (KEK)</a:t>
            </a:r>
            <a:endParaRPr lang="en-US" sz="1100" dirty="0" smtClean="0">
              <a:solidFill>
                <a:prstClr val="black"/>
              </a:solidFill>
            </a:endParaRP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R. Tomas Garcia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D. </a:t>
            </a:r>
            <a:r>
              <a:rPr lang="en-US" sz="1100" dirty="0" err="1" smtClean="0">
                <a:solidFill>
                  <a:prstClr val="black"/>
                </a:solidFill>
              </a:rPr>
              <a:t>Tommasini</a:t>
            </a:r>
            <a:r>
              <a:rPr lang="en-US" sz="1100" dirty="0" smtClean="0">
                <a:solidFill>
                  <a:prstClr val="black"/>
                </a:solidFill>
              </a:rPr>
              <a:t>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D. </a:t>
            </a:r>
            <a:r>
              <a:rPr lang="en-US" sz="1100" dirty="0" err="1" smtClean="0">
                <a:solidFill>
                  <a:prstClr val="black"/>
                </a:solidFill>
              </a:rPr>
              <a:t>Trbojevic</a:t>
            </a:r>
            <a:r>
              <a:rPr lang="en-US" sz="1100" dirty="0" smtClean="0">
                <a:solidFill>
                  <a:prstClr val="black"/>
                </a:solidFill>
              </a:rPr>
              <a:t> (BNL)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N. </a:t>
            </a:r>
            <a:r>
              <a:rPr lang="en-US" sz="1100" dirty="0" err="1" smtClean="0">
                <a:solidFill>
                  <a:prstClr val="black"/>
                </a:solidFill>
              </a:rPr>
              <a:t>Tsoupas</a:t>
            </a:r>
            <a:r>
              <a:rPr lang="en-US" sz="1100" dirty="0" smtClean="0">
                <a:solidFill>
                  <a:prstClr val="black"/>
                </a:solidFill>
              </a:rPr>
              <a:t> (BNL)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J. </a:t>
            </a:r>
            <a:r>
              <a:rPr lang="en-US" sz="1100" dirty="0" err="1" smtClean="0">
                <a:solidFill>
                  <a:prstClr val="black"/>
                </a:solidFill>
              </a:rPr>
              <a:t>Tuckmantel</a:t>
            </a:r>
            <a:r>
              <a:rPr lang="en-US" sz="1100" dirty="0" smtClean="0">
                <a:solidFill>
                  <a:prstClr val="black"/>
                </a:solidFill>
              </a:rPr>
              <a:t>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K. </a:t>
            </a:r>
            <a:r>
              <a:rPr lang="en-US" sz="1100" dirty="0" err="1" smtClean="0">
                <a:solidFill>
                  <a:prstClr val="black"/>
                </a:solidFill>
              </a:rPr>
              <a:t>Tywoniuk</a:t>
            </a:r>
            <a:r>
              <a:rPr lang="en-US" sz="1100" dirty="0" smtClean="0">
                <a:solidFill>
                  <a:prstClr val="black"/>
                </a:solidFill>
              </a:rPr>
              <a:t> (Lund)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G. </a:t>
            </a:r>
            <a:r>
              <a:rPr lang="en-US" sz="1100" dirty="0" err="1" smtClean="0">
                <a:solidFill>
                  <a:prstClr val="black"/>
                </a:solidFill>
              </a:rPr>
              <a:t>Unel</a:t>
            </a:r>
            <a:r>
              <a:rPr lang="en-US" sz="1100" dirty="0" smtClean="0">
                <a:solidFill>
                  <a:prstClr val="black"/>
                </a:solidFill>
              </a:rPr>
              <a:t>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J. </a:t>
            </a:r>
            <a:r>
              <a:rPr lang="en-US" sz="1100" dirty="0" err="1" smtClean="0">
                <a:solidFill>
                  <a:prstClr val="black"/>
                </a:solidFill>
              </a:rPr>
              <a:t>Urukawa</a:t>
            </a:r>
            <a:r>
              <a:rPr lang="en-US" sz="1100" dirty="0" smtClean="0">
                <a:solidFill>
                  <a:prstClr val="black"/>
                </a:solidFill>
              </a:rPr>
              <a:t> (KEK)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P. Van </a:t>
            </a:r>
            <a:r>
              <a:rPr lang="en-US" sz="1100" dirty="0" err="1" smtClean="0">
                <a:solidFill>
                  <a:prstClr val="black"/>
                </a:solidFill>
              </a:rPr>
              <a:t>Mechelen</a:t>
            </a:r>
            <a:r>
              <a:rPr lang="en-US" sz="1100" dirty="0" smtClean="0">
                <a:solidFill>
                  <a:prstClr val="black"/>
                </a:solidFill>
              </a:rPr>
              <a:t> (</a:t>
            </a:r>
            <a:r>
              <a:rPr lang="en-US" sz="1100" dirty="0" err="1" smtClean="0">
                <a:solidFill>
                  <a:prstClr val="black"/>
                </a:solidFill>
              </a:rPr>
              <a:t>Antwerpen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R. </a:t>
            </a:r>
            <a:r>
              <a:rPr lang="en-US" sz="1100" dirty="0" err="1" smtClean="0">
                <a:solidFill>
                  <a:prstClr val="black"/>
                </a:solidFill>
              </a:rPr>
              <a:t>Veness</a:t>
            </a:r>
            <a:r>
              <a:rPr lang="en-US" sz="1100" dirty="0" smtClean="0">
                <a:solidFill>
                  <a:prstClr val="black"/>
                </a:solidFill>
              </a:rPr>
              <a:t>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A. </a:t>
            </a:r>
            <a:r>
              <a:rPr lang="en-US" sz="1100" dirty="0" err="1" smtClean="0">
                <a:solidFill>
                  <a:prstClr val="black"/>
                </a:solidFill>
              </a:rPr>
              <a:t>Vivoli</a:t>
            </a:r>
            <a:r>
              <a:rPr lang="en-US" sz="1100" dirty="0" smtClean="0">
                <a:solidFill>
                  <a:prstClr val="black"/>
                </a:solidFill>
              </a:rPr>
              <a:t>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P. </a:t>
            </a:r>
            <a:r>
              <a:rPr lang="en-US" sz="1100" dirty="0" err="1" smtClean="0">
                <a:solidFill>
                  <a:prstClr val="black"/>
                </a:solidFill>
              </a:rPr>
              <a:t>Vobly</a:t>
            </a:r>
            <a:r>
              <a:rPr lang="en-US" sz="1100" dirty="0" smtClean="0">
                <a:solidFill>
                  <a:prstClr val="black"/>
                </a:solidFill>
              </a:rPr>
              <a:t> (BINP)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R. </a:t>
            </a:r>
            <a:r>
              <a:rPr lang="en-US" sz="1100" dirty="0" err="1" smtClean="0">
                <a:solidFill>
                  <a:prstClr val="black"/>
                </a:solidFill>
              </a:rPr>
              <a:t>Wallny</a:t>
            </a:r>
            <a:r>
              <a:rPr lang="en-US" sz="1100" dirty="0" smtClean="0">
                <a:solidFill>
                  <a:prstClr val="black"/>
                </a:solidFill>
              </a:rPr>
              <a:t> (ETHZ)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G. Watt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G. </a:t>
            </a:r>
            <a:r>
              <a:rPr lang="en-US" sz="1100" dirty="0" err="1" smtClean="0">
                <a:solidFill>
                  <a:prstClr val="black"/>
                </a:solidFill>
              </a:rPr>
              <a:t>Weiglein</a:t>
            </a:r>
            <a:r>
              <a:rPr lang="en-US" sz="1100" dirty="0" smtClean="0">
                <a:solidFill>
                  <a:prstClr val="black"/>
                </a:solidFill>
              </a:rPr>
              <a:t> (Hamburg)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C. Weiss (</a:t>
            </a:r>
            <a:r>
              <a:rPr lang="en-US" sz="1100" dirty="0" err="1" smtClean="0">
                <a:solidFill>
                  <a:prstClr val="black"/>
                </a:solidFill>
              </a:rPr>
              <a:t>JLab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U.A. </a:t>
            </a:r>
            <a:r>
              <a:rPr lang="en-US" sz="1100" dirty="0" err="1" smtClean="0">
                <a:solidFill>
                  <a:prstClr val="black"/>
                </a:solidFill>
              </a:rPr>
              <a:t>Wiedemann</a:t>
            </a:r>
            <a:r>
              <a:rPr lang="en-US" sz="1100" dirty="0" smtClean="0">
                <a:solidFill>
                  <a:prstClr val="black"/>
                </a:solidFill>
              </a:rPr>
              <a:t> (CERN)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U. </a:t>
            </a:r>
            <a:r>
              <a:rPr lang="en-US" sz="1100" dirty="0" err="1" smtClean="0">
                <a:solidFill>
                  <a:prstClr val="black"/>
                </a:solidFill>
              </a:rPr>
              <a:t>Wienands</a:t>
            </a:r>
            <a:r>
              <a:rPr lang="en-US" sz="1100" dirty="0" smtClean="0">
                <a:solidFill>
                  <a:prstClr val="black"/>
                </a:solidFill>
              </a:rPr>
              <a:t> (SLAC)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F. </a:t>
            </a:r>
            <a:r>
              <a:rPr lang="en-US" sz="1100" dirty="0" err="1" smtClean="0">
                <a:solidFill>
                  <a:prstClr val="black"/>
                </a:solidFill>
              </a:rPr>
              <a:t>Willeke</a:t>
            </a:r>
            <a:r>
              <a:rPr lang="en-US" sz="1100" dirty="0" smtClean="0">
                <a:solidFill>
                  <a:prstClr val="black"/>
                </a:solidFill>
              </a:rPr>
              <a:t> (BNL)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V. </a:t>
            </a:r>
            <a:r>
              <a:rPr lang="en-US" sz="1100" dirty="0" err="1" smtClean="0">
                <a:solidFill>
                  <a:prstClr val="black"/>
                </a:solidFill>
              </a:rPr>
              <a:t>Yakimenko</a:t>
            </a:r>
            <a:r>
              <a:rPr lang="en-US" sz="1100" dirty="0" smtClean="0">
                <a:solidFill>
                  <a:prstClr val="black"/>
                </a:solidFill>
              </a:rPr>
              <a:t> (BNL)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A.F. </a:t>
            </a:r>
            <a:r>
              <a:rPr lang="en-US" sz="1100" dirty="0" err="1" smtClean="0">
                <a:solidFill>
                  <a:prstClr val="black"/>
                </a:solidFill>
              </a:rPr>
              <a:t>Zarnecki</a:t>
            </a:r>
            <a:r>
              <a:rPr lang="en-US" sz="1100" dirty="0" smtClean="0">
                <a:solidFill>
                  <a:prstClr val="black"/>
                </a:solidFill>
              </a:rPr>
              <a:t> (Warsaw)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F. Zimmermann (CERN)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8310" y="6550223"/>
            <a:ext cx="2546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 one full time – THANK YOU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269437" y="5870601"/>
            <a:ext cx="14875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Subject to personal ok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000"/>
            <a:ext cx="7772400" cy="91757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backup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25" y="735260"/>
            <a:ext cx="6172207" cy="598621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57254" y="173980"/>
            <a:ext cx="525621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400" dirty="0" smtClean="0">
                <a:solidFill>
                  <a:srgbClr val="000090"/>
                </a:solidFill>
                <a:latin typeface="Lucida Grande" charset="0"/>
              </a:rPr>
              <a:t>Deep Inelastic </a:t>
            </a:r>
            <a:r>
              <a:rPr lang="en-US" sz="2400" dirty="0" err="1" smtClean="0">
                <a:solidFill>
                  <a:srgbClr val="000090"/>
                </a:solidFill>
                <a:latin typeface="Lucida Grande" charset="0"/>
              </a:rPr>
              <a:t>e/μ</a:t>
            </a:r>
            <a:r>
              <a:rPr lang="en-US" sz="2400" dirty="0" smtClean="0">
                <a:solidFill>
                  <a:srgbClr val="000090"/>
                </a:solidFill>
                <a:latin typeface="Lucida Grande" charset="0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Lucida Grande" charset="0"/>
              </a:rPr>
              <a:t>p</a:t>
            </a:r>
            <a:r>
              <a:rPr lang="en-US" sz="2400" dirty="0" smtClean="0">
                <a:solidFill>
                  <a:srgbClr val="000090"/>
                </a:solidFill>
                <a:latin typeface="Lucida Grande" charset="0"/>
              </a:rPr>
              <a:t> Scattering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b="1"/>
              <a:t>The Fermi Scale [1985-2010]</a:t>
            </a:r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200400" y="12192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609600" y="37338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867400" y="36576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78288" y="2133600"/>
            <a:ext cx="11366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b quark</a:t>
            </a:r>
          </a:p>
          <a:p>
            <a:pPr algn="ctr"/>
            <a:r>
              <a:rPr lang="en-US" sz="1800"/>
              <a:t>top quark</a:t>
            </a:r>
          </a:p>
          <a:p>
            <a:pPr algn="ctr"/>
            <a:r>
              <a:rPr lang="en-US" sz="1800"/>
              <a:t>M</a:t>
            </a:r>
            <a:r>
              <a:rPr lang="en-US" sz="1800" baseline="-25000"/>
              <a:t>W</a:t>
            </a:r>
            <a:r>
              <a:rPr lang="en-US" sz="1800"/>
              <a:t>, H?</a:t>
            </a:r>
          </a:p>
          <a:p>
            <a:pPr algn="ctr"/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22939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gluon</a:t>
            </a:r>
          </a:p>
          <a:p>
            <a:pPr algn="ctr"/>
            <a:r>
              <a:rPr lang="en-US" sz="1800"/>
              <a:t>h.o. strong </a:t>
            </a:r>
          </a:p>
          <a:p>
            <a:pPr algn="ctr"/>
            <a:r>
              <a:rPr lang="en-US" sz="1800"/>
              <a:t>c,b  distributions</a:t>
            </a:r>
          </a:p>
          <a:p>
            <a:pPr algn="ctr"/>
            <a:r>
              <a:rPr lang="en-US" sz="1800"/>
              <a:t>high parton densities</a:t>
            </a:r>
          </a:p>
          <a:p>
            <a:pPr algn="ctr"/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48400" y="4343400"/>
            <a:ext cx="2038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M</a:t>
            </a:r>
            <a:r>
              <a:rPr lang="en-US" sz="1800" baseline="-25000"/>
              <a:t>Z</a:t>
            </a:r>
            <a:r>
              <a:rPr lang="en-US" sz="1800"/>
              <a:t> , sin</a:t>
            </a:r>
            <a:r>
              <a:rPr lang="en-US" sz="1800" baseline="30000"/>
              <a:t>2 </a:t>
            </a:r>
            <a:r>
              <a:rPr lang="en-US" sz="1800">
                <a:sym typeface="Symbol" charset="2"/>
              </a:rPr>
              <a:t></a:t>
            </a:r>
            <a:endParaRPr lang="en-US" sz="1800"/>
          </a:p>
          <a:p>
            <a:pPr algn="ctr"/>
            <a:r>
              <a:rPr lang="en-US" sz="1800"/>
              <a:t>3 neutrinos</a:t>
            </a:r>
          </a:p>
          <a:p>
            <a:pPr algn="ctr"/>
            <a:r>
              <a:rPr lang="en-US" sz="1800"/>
              <a:t>h.o. el.weak (t,H?)</a:t>
            </a:r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736725" y="38512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ep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934200" y="388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+</a:t>
            </a:r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-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267200" y="13652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pp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733800" y="4267200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The Standard</a:t>
            </a:r>
          </a:p>
          <a:p>
            <a:r>
              <a:rPr lang="en-US" sz="1800" b="1"/>
              <a:t>Model Triumph</a:t>
            </a:r>
            <a:endParaRPr lang="en-US" sz="1800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43400" y="1447800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168775" y="31242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Tevatron</a:t>
            </a:r>
            <a:endParaRPr lang="en-US" dirty="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629400" y="52578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LEP/SLC</a:t>
            </a:r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600200" y="574675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HERA</a:t>
            </a:r>
            <a:endParaRPr lang="en-US" dirty="0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638800" y="3505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3048000" y="3581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4290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400800" y="5791200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CKM - </a:t>
            </a:r>
            <a:r>
              <a:rPr lang="en-US" sz="1600" b="1" dirty="0">
                <a:solidFill>
                  <a:srgbClr val="0000FF"/>
                </a:solidFill>
              </a:rPr>
              <a:t>B factories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64008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Colliders at the energy frontier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2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Deep Inelastic Scattering - </a:t>
            </a:r>
            <a:r>
              <a:rPr lang="en-US" sz="2800" b="1" dirty="0" smtClean="0">
                <a:solidFill>
                  <a:srgbClr val="0000FF"/>
                </a:solidFill>
              </a:rPr>
              <a:t>History</a:t>
            </a:r>
            <a:r>
              <a:rPr lang="en-US" sz="2800" b="1" dirty="0" smtClean="0">
                <a:solidFill>
                  <a:srgbClr val="FF0000"/>
                </a:solidFill>
              </a:rPr>
              <a:t> and Prospects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203"/>
            <a:ext cx="5174730" cy="469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17" y="1115391"/>
            <a:ext cx="3570736" cy="5049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3565" y="1115391"/>
            <a:ext cx="2517913" cy="191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63478" y="1030204"/>
            <a:ext cx="241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History of Deep Inelastic Scattering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118087" y="2065130"/>
            <a:ext cx="375478" cy="154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Stanford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18087" y="2065130"/>
            <a:ext cx="671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Stanford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1028"/>
          <p:cNvSpPr txBox="1">
            <a:spLocks noChangeArrowheads="1"/>
          </p:cNvSpPr>
          <p:nvPr/>
        </p:nvSpPr>
        <p:spPr bwMode="auto">
          <a:xfrm>
            <a:off x="2321339" y="916609"/>
            <a:ext cx="3983244" cy="56938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Low </a:t>
            </a:r>
            <a:r>
              <a:rPr lang="en-US" sz="1400" dirty="0" err="1"/>
              <a:t>x</a:t>
            </a:r>
            <a:r>
              <a:rPr lang="en-US" sz="1400" dirty="0"/>
              <a:t>: DGLAP</a:t>
            </a:r>
            <a:r>
              <a:rPr lang="en-US" sz="1400" dirty="0" smtClean="0"/>
              <a:t> seems to hold </a:t>
            </a:r>
            <a:r>
              <a:rPr lang="en-US" sz="1400" dirty="0"/>
              <a:t>though ln1/x is large</a:t>
            </a:r>
          </a:p>
          <a:p>
            <a:r>
              <a:rPr lang="en-US" sz="1400" dirty="0"/>
              <a:t>           </a:t>
            </a:r>
            <a:r>
              <a:rPr lang="en-US" sz="1400" dirty="0" smtClean="0"/>
              <a:t> Gluon Saturation </a:t>
            </a:r>
            <a:r>
              <a:rPr lang="en-US" sz="1400" dirty="0"/>
              <a:t>not proven</a:t>
            </a:r>
          </a:p>
          <a:p>
            <a:endParaRPr lang="en-US" sz="1400" dirty="0"/>
          </a:p>
          <a:p>
            <a:r>
              <a:rPr lang="en-US" sz="1400" dirty="0"/>
              <a:t>High </a:t>
            </a:r>
            <a:r>
              <a:rPr lang="en-US" sz="1400" dirty="0" err="1"/>
              <a:t>x</a:t>
            </a:r>
            <a:r>
              <a:rPr lang="en-US" sz="1400" dirty="0"/>
              <a:t>: would have required much higher luminosity</a:t>
            </a:r>
          </a:p>
          <a:p>
            <a:r>
              <a:rPr lang="en-US" sz="1400" dirty="0"/>
              <a:t>            [</a:t>
            </a:r>
            <a:r>
              <a:rPr lang="en-US" sz="1400" dirty="0" err="1"/>
              <a:t>u/d</a:t>
            </a:r>
            <a:r>
              <a:rPr lang="en-US" sz="1400" dirty="0"/>
              <a:t> ?, </a:t>
            </a:r>
            <a:r>
              <a:rPr lang="en-US" sz="1400" dirty="0" err="1"/>
              <a:t>xg</a:t>
            </a:r>
            <a:r>
              <a:rPr lang="en-US" sz="1400" dirty="0"/>
              <a:t> ?</a:t>
            </a:r>
            <a:r>
              <a:rPr lang="en-US" sz="1400" dirty="0" smtClean="0"/>
              <a:t>]</a:t>
            </a:r>
          </a:p>
          <a:p>
            <a:endParaRPr lang="en-US" sz="1400" dirty="0" smtClean="0"/>
          </a:p>
          <a:p>
            <a:r>
              <a:rPr lang="en-US" sz="1400" dirty="0" smtClean="0"/>
              <a:t>Strange quark density ?</a:t>
            </a:r>
          </a:p>
          <a:p>
            <a:endParaRPr lang="en-US" sz="1400" dirty="0"/>
          </a:p>
          <a:p>
            <a:r>
              <a:rPr lang="en-US" sz="1400" dirty="0"/>
              <a:t>Neutron structure not explored</a:t>
            </a:r>
          </a:p>
          <a:p>
            <a:endParaRPr lang="en-US" sz="1400" dirty="0"/>
          </a:p>
          <a:p>
            <a:r>
              <a:rPr lang="en-US" sz="1400" dirty="0"/>
              <a:t>Nuclear structure not explored</a:t>
            </a:r>
          </a:p>
          <a:p>
            <a:endParaRPr lang="en-US" sz="1400" dirty="0"/>
          </a:p>
          <a:p>
            <a:r>
              <a:rPr lang="en-US" sz="1400" dirty="0"/>
              <a:t>New concepts introduced, investigation just started:</a:t>
            </a:r>
          </a:p>
          <a:p>
            <a:r>
              <a:rPr lang="en-US" sz="1400" dirty="0"/>
              <a:t>-</a:t>
            </a:r>
            <a:r>
              <a:rPr lang="en-US" sz="1400" dirty="0" err="1"/>
              <a:t>parton</a:t>
            </a:r>
            <a:r>
              <a:rPr lang="en-US" sz="1400" dirty="0"/>
              <a:t> amplitudes (</a:t>
            </a:r>
            <a:r>
              <a:rPr lang="en-US" sz="1400" dirty="0" err="1"/>
              <a:t>GPD’s</a:t>
            </a:r>
            <a:r>
              <a:rPr lang="en-US" sz="1400" dirty="0"/>
              <a:t>, proton hologram)</a:t>
            </a:r>
          </a:p>
          <a:p>
            <a:r>
              <a:rPr lang="en-US" sz="1400" dirty="0"/>
              <a:t>-diffractive </a:t>
            </a:r>
            <a:r>
              <a:rPr lang="en-US" sz="1400" dirty="0" err="1"/>
              <a:t>partons</a:t>
            </a:r>
            <a:endParaRPr lang="en-US" sz="1400" dirty="0"/>
          </a:p>
          <a:p>
            <a:r>
              <a:rPr lang="en-US" sz="1400" dirty="0"/>
              <a:t>-</a:t>
            </a:r>
            <a:r>
              <a:rPr lang="en-US" sz="1400" dirty="0" err="1"/>
              <a:t>unintegrated</a:t>
            </a:r>
            <a:r>
              <a:rPr lang="en-US" sz="1400" dirty="0"/>
              <a:t> </a:t>
            </a:r>
            <a:r>
              <a:rPr lang="en-US" sz="1400" dirty="0" err="1" smtClean="0"/>
              <a:t>partons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/>
              <a:t>Partonic</a:t>
            </a:r>
            <a:r>
              <a:rPr lang="en-US" sz="1400" dirty="0" smtClean="0"/>
              <a:t> structure of the photon</a:t>
            </a:r>
          </a:p>
          <a:p>
            <a:endParaRPr lang="en-US" sz="1400" dirty="0"/>
          </a:p>
          <a:p>
            <a:r>
              <a:rPr lang="en-US" sz="1400" dirty="0" err="1"/>
              <a:t>Instantons</a:t>
            </a:r>
            <a:r>
              <a:rPr lang="en-US" sz="1400" dirty="0"/>
              <a:t> not observed</a:t>
            </a:r>
          </a:p>
          <a:p>
            <a:endParaRPr lang="en-US" sz="1400" dirty="0"/>
          </a:p>
          <a:p>
            <a:r>
              <a:rPr lang="en-US" sz="1400" dirty="0" err="1"/>
              <a:t>Odderons</a:t>
            </a:r>
            <a:r>
              <a:rPr lang="en-US" sz="1400" dirty="0"/>
              <a:t> not found</a:t>
            </a:r>
          </a:p>
          <a:p>
            <a:r>
              <a:rPr lang="en-US" sz="1400" dirty="0"/>
              <a:t>…</a:t>
            </a:r>
            <a:endParaRPr lang="en-US" sz="1400" dirty="0">
              <a:solidFill>
                <a:srgbClr val="008000"/>
              </a:solidFill>
            </a:endParaRPr>
          </a:p>
          <a:p>
            <a:endParaRPr lang="en-US" sz="1400" dirty="0" smtClean="0"/>
          </a:p>
          <a:p>
            <a:r>
              <a:rPr lang="en-US" sz="1400" dirty="0" smtClean="0"/>
              <a:t>Fermions still </a:t>
            </a:r>
            <a:r>
              <a:rPr lang="en-US" sz="1400" dirty="0" err="1" smtClean="0"/>
              <a:t>pointlike</a:t>
            </a:r>
            <a:endParaRPr lang="en-US" sz="1400" dirty="0" smtClean="0"/>
          </a:p>
          <a:p>
            <a:r>
              <a:rPr lang="en-US" sz="1400" dirty="0" smtClean="0"/>
              <a:t>Lepton</a:t>
            </a:r>
            <a:r>
              <a:rPr lang="en-US" sz="1400" dirty="0"/>
              <a:t>-quark </a:t>
            </a:r>
            <a:r>
              <a:rPr lang="en-US" sz="1400" dirty="0" smtClean="0"/>
              <a:t>states (as in RPV SUSY) </a:t>
            </a:r>
            <a:r>
              <a:rPr lang="en-US" sz="1400" dirty="0"/>
              <a:t>not observed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63851"/>
          </a:xfrm>
          <a:prstGeom prst="rect">
            <a:avLst/>
          </a:prstGeom>
          <a:solidFill>
            <a:srgbClr val="D1B039">
              <a:alpha val="2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HERA – an unfinished </a:t>
            </a:r>
            <a:r>
              <a:rPr lang="en-US" sz="2800" b="1" dirty="0" err="1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5566" y="1910522"/>
            <a:ext cx="50202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Luminosity 10</a:t>
            </a:r>
            <a:r>
              <a:rPr lang="en-US" sz="2000" baseline="30000" dirty="0" smtClean="0">
                <a:solidFill>
                  <a:srgbClr val="000090"/>
                </a:solidFill>
              </a:rPr>
              <a:t>33</a:t>
            </a:r>
            <a:r>
              <a:rPr lang="en-US" sz="2000" dirty="0" smtClean="0">
                <a:solidFill>
                  <a:srgbClr val="000090"/>
                </a:solidFill>
              </a:rPr>
              <a:t>cm</a:t>
            </a:r>
            <a:r>
              <a:rPr lang="en-US" sz="2000" baseline="30000" dirty="0" smtClean="0">
                <a:solidFill>
                  <a:srgbClr val="000090"/>
                </a:solidFill>
              </a:rPr>
              <a:t>-2</a:t>
            </a:r>
            <a:r>
              <a:rPr lang="en-US" sz="2000" dirty="0" smtClean="0">
                <a:solidFill>
                  <a:srgbClr val="000090"/>
                </a:solidFill>
              </a:rPr>
              <a:t>s</a:t>
            </a:r>
            <a:r>
              <a:rPr lang="en-US" sz="2000" baseline="30000" dirty="0" smtClean="0">
                <a:solidFill>
                  <a:srgbClr val="000090"/>
                </a:solidFill>
              </a:rPr>
              <a:t>-1</a:t>
            </a:r>
            <a:r>
              <a:rPr lang="en-US" sz="2000" dirty="0" smtClean="0">
                <a:solidFill>
                  <a:srgbClr val="000090"/>
                </a:solidFill>
              </a:rPr>
              <a:t> rather ‘easy’ to achieve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Electrons and Positrons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Energy limited by synchrotron radiation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Polarisation</a:t>
            </a:r>
            <a:r>
              <a:rPr lang="en-US" sz="2000" dirty="0" smtClean="0">
                <a:solidFill>
                  <a:srgbClr val="000090"/>
                </a:solidFill>
              </a:rPr>
              <a:t>  ~30%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Magnets, </a:t>
            </a:r>
            <a:r>
              <a:rPr lang="en-US" sz="2000" dirty="0" err="1" smtClean="0">
                <a:solidFill>
                  <a:srgbClr val="000090"/>
                </a:solidFill>
              </a:rPr>
              <a:t>Cryosystem</a:t>
            </a:r>
            <a:r>
              <a:rPr lang="en-US" sz="2000" dirty="0" smtClean="0">
                <a:solidFill>
                  <a:srgbClr val="000090"/>
                </a:solidFill>
              </a:rPr>
              <a:t>:  no major R+D, just D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10 </a:t>
            </a:r>
            <a:r>
              <a:rPr lang="en-US" sz="2000" dirty="0" err="1" smtClean="0">
                <a:solidFill>
                  <a:srgbClr val="000090"/>
                </a:solidFill>
              </a:rPr>
              <a:t>GeV</a:t>
            </a:r>
            <a:r>
              <a:rPr lang="en-US" sz="2000" dirty="0" smtClean="0">
                <a:solidFill>
                  <a:srgbClr val="000090"/>
                </a:solidFill>
              </a:rPr>
              <a:t> Injector possibly using ILC type cavities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Interference with the proton machine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Bypasses for LHC experiments (~3km tunnel)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06174"/>
          </a:xfrm>
          <a:prstGeom prst="rect">
            <a:avLst/>
          </a:prstGeom>
          <a:solidFill>
            <a:srgbClr val="D1B039">
              <a:alpha val="2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Ring-Ring Option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5827" y="1667565"/>
            <a:ext cx="657087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Luminosity 10</a:t>
            </a:r>
            <a:r>
              <a:rPr lang="en-US" sz="2000" baseline="30000" dirty="0" smtClean="0">
                <a:solidFill>
                  <a:srgbClr val="000090"/>
                </a:solidFill>
              </a:rPr>
              <a:t>33</a:t>
            </a:r>
            <a:r>
              <a:rPr lang="en-US" sz="2000" dirty="0" smtClean="0">
                <a:solidFill>
                  <a:srgbClr val="000090"/>
                </a:solidFill>
              </a:rPr>
              <a:t>cm</a:t>
            </a:r>
            <a:r>
              <a:rPr lang="en-US" sz="2000" baseline="30000" dirty="0" smtClean="0">
                <a:solidFill>
                  <a:srgbClr val="000090"/>
                </a:solidFill>
              </a:rPr>
              <a:t>-2</a:t>
            </a:r>
            <a:r>
              <a:rPr lang="en-US" sz="2000" dirty="0" smtClean="0">
                <a:solidFill>
                  <a:srgbClr val="000090"/>
                </a:solidFill>
              </a:rPr>
              <a:t>s</a:t>
            </a:r>
            <a:r>
              <a:rPr lang="en-US" sz="2000" baseline="30000" dirty="0" smtClean="0">
                <a:solidFill>
                  <a:srgbClr val="000090"/>
                </a:solidFill>
              </a:rPr>
              <a:t>-1</a:t>
            </a:r>
            <a:r>
              <a:rPr lang="en-US" sz="2000" dirty="0" smtClean="0">
                <a:solidFill>
                  <a:srgbClr val="000090"/>
                </a:solidFill>
              </a:rPr>
              <a:t> possible to achieve for </a:t>
            </a:r>
            <a:r>
              <a:rPr lang="en-US" sz="2000" dirty="0" err="1" smtClean="0">
                <a:solidFill>
                  <a:srgbClr val="000090"/>
                </a:solidFill>
              </a:rPr>
              <a:t>e</a:t>
            </a:r>
            <a:r>
              <a:rPr lang="en-US" sz="2000" baseline="30000" dirty="0" smtClean="0">
                <a:solidFill>
                  <a:srgbClr val="000090"/>
                </a:solidFill>
              </a:rPr>
              <a:t>- </a:t>
            </a:r>
            <a:r>
              <a:rPr lang="en-US" sz="2000" dirty="0" smtClean="0">
                <a:solidFill>
                  <a:srgbClr val="000090"/>
                </a:solidFill>
              </a:rPr>
              <a:t>with ERL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Positrons require E recovery AND recycling, L+ &lt; L- 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Energy limited by synchrotron radiation in racetrack mode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Polarisation</a:t>
            </a:r>
            <a:r>
              <a:rPr lang="en-US" sz="2000" dirty="0" smtClean="0">
                <a:solidFill>
                  <a:srgbClr val="000090"/>
                </a:solidFill>
              </a:rPr>
              <a:t> ‘easy’ for </a:t>
            </a:r>
            <a:r>
              <a:rPr lang="en-US" sz="2000" dirty="0" err="1" smtClean="0">
                <a:solidFill>
                  <a:srgbClr val="000090"/>
                </a:solidFill>
              </a:rPr>
              <a:t>e</a:t>
            </a:r>
            <a:r>
              <a:rPr lang="en-US" sz="2000" baseline="30000" dirty="0" smtClean="0">
                <a:solidFill>
                  <a:srgbClr val="000090"/>
                </a:solidFill>
              </a:rPr>
              <a:t>-</a:t>
            </a:r>
            <a:r>
              <a:rPr lang="en-US" sz="2000" dirty="0" smtClean="0">
                <a:solidFill>
                  <a:srgbClr val="000090"/>
                </a:solidFill>
              </a:rPr>
              <a:t> ~90%, rather difficult for </a:t>
            </a:r>
            <a:r>
              <a:rPr lang="en-US" sz="2000" dirty="0" err="1" smtClean="0">
                <a:solidFill>
                  <a:srgbClr val="000090"/>
                </a:solidFill>
              </a:rPr>
              <a:t>e</a:t>
            </a:r>
            <a:r>
              <a:rPr lang="en-US" sz="2000" baseline="30000" dirty="0" smtClean="0">
                <a:solidFill>
                  <a:srgbClr val="000090"/>
                </a:solidFill>
              </a:rPr>
              <a:t>+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721 MHz Cavities: Synergy with SPL, ESS, XFEL, ILC, </a:t>
            </a:r>
            <a:r>
              <a:rPr lang="en-US" sz="2000" dirty="0" err="1" smtClean="0">
                <a:solidFill>
                  <a:srgbClr val="000090"/>
                </a:solidFill>
              </a:rPr>
              <a:t>eRHIC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err="1" smtClean="0">
                <a:solidFill>
                  <a:srgbClr val="000090"/>
                </a:solidFill>
              </a:rPr>
              <a:t>Cryo</a:t>
            </a:r>
            <a:r>
              <a:rPr lang="en-US" sz="2000" dirty="0" smtClean="0">
                <a:solidFill>
                  <a:srgbClr val="000090"/>
                </a:solidFill>
              </a:rPr>
              <a:t>: fraction of LHC </a:t>
            </a:r>
            <a:r>
              <a:rPr lang="en-US" sz="2000" dirty="0" err="1" smtClean="0">
                <a:solidFill>
                  <a:srgbClr val="000090"/>
                </a:solidFill>
              </a:rPr>
              <a:t>cryo</a:t>
            </a:r>
            <a:r>
              <a:rPr lang="en-US" sz="2000" dirty="0" smtClean="0">
                <a:solidFill>
                  <a:srgbClr val="000090"/>
                </a:solidFill>
              </a:rPr>
              <a:t> system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Smaller interference with the proton machine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Bypass of own IP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Extended dipole at ~1m radius in detector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Shafts on CERN territory (~9km tunnel below St </a:t>
            </a:r>
            <a:r>
              <a:rPr lang="en-US" sz="2000" dirty="0" err="1" smtClean="0">
                <a:solidFill>
                  <a:srgbClr val="000090"/>
                </a:solidFill>
              </a:rPr>
              <a:t>Genis</a:t>
            </a:r>
            <a:r>
              <a:rPr lang="en-US" sz="2000" dirty="0" smtClean="0">
                <a:solidFill>
                  <a:srgbClr val="000090"/>
                </a:solidFill>
              </a:rPr>
              <a:t> for IP2)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06174"/>
          </a:xfrm>
          <a:prstGeom prst="rect">
            <a:avLst/>
          </a:prstGeom>
          <a:solidFill>
            <a:srgbClr val="D1B039">
              <a:alpha val="2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LINAC-Ring Option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06174"/>
          </a:xfrm>
          <a:prstGeom prst="rect">
            <a:avLst/>
          </a:prstGeom>
          <a:solidFill>
            <a:srgbClr val="E7DCBB">
              <a:alpha val="2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Bypassing CMS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174"/>
            <a:ext cx="9144000" cy="597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7" y="3920435"/>
            <a:ext cx="2743926" cy="267160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525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err="1"/>
              <a:t>e</a:t>
            </a:r>
            <a:r>
              <a:rPr lang="en-US" sz="3200" b="1" dirty="0" err="1" smtClean="0"/>
              <a:t>-Pb</a:t>
            </a:r>
            <a:r>
              <a:rPr lang="en-US" sz="3200" b="1" dirty="0" smtClean="0"/>
              <a:t> Collisions (RR)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1" y="1048027"/>
            <a:ext cx="7854429" cy="540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609" y="4683301"/>
            <a:ext cx="3677478" cy="16004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</a:rPr>
              <a:t>LEP*LHC (1984, 1990)  -  Lausanne, Aachen </a:t>
            </a:r>
          </a:p>
          <a:p>
            <a:r>
              <a:rPr lang="en-US" sz="1400" b="1" dirty="0" err="1" smtClean="0">
                <a:solidFill>
                  <a:srgbClr val="1F497D"/>
                </a:solidFill>
              </a:rPr>
              <a:t>E.Keil</a:t>
            </a:r>
            <a:r>
              <a:rPr lang="en-US" sz="1400" b="1" dirty="0" smtClean="0">
                <a:solidFill>
                  <a:srgbClr val="1F497D"/>
                </a:solidFill>
              </a:rPr>
              <a:t> LHC project report 93 (1997) </a:t>
            </a:r>
          </a:p>
          <a:p>
            <a:r>
              <a:rPr lang="en-US" sz="1400" b="1" dirty="0" err="1" smtClean="0">
                <a:solidFill>
                  <a:srgbClr val="1F497D"/>
                </a:solidFill>
              </a:rPr>
              <a:t>Thera</a:t>
            </a:r>
            <a:r>
              <a:rPr lang="en-US" sz="1400" b="1" dirty="0" smtClean="0">
                <a:solidFill>
                  <a:srgbClr val="1F497D"/>
                </a:solidFill>
              </a:rPr>
              <a:t> (2001) </a:t>
            </a:r>
          </a:p>
          <a:p>
            <a:r>
              <a:rPr lang="en-US" sz="1400" b="1" dirty="0" smtClean="0">
                <a:solidFill>
                  <a:srgbClr val="1F497D"/>
                </a:solidFill>
              </a:rPr>
              <a:t>QCD explorer (2003) </a:t>
            </a:r>
          </a:p>
          <a:p>
            <a:r>
              <a:rPr lang="en-US" sz="1400" b="1" dirty="0" err="1" smtClean="0">
                <a:solidFill>
                  <a:srgbClr val="1F497D"/>
                </a:solidFill>
              </a:rPr>
              <a:t>J.Dainton</a:t>
            </a:r>
            <a:r>
              <a:rPr lang="en-US" sz="1400" b="1" dirty="0" smtClean="0">
                <a:solidFill>
                  <a:srgbClr val="1F497D"/>
                </a:solidFill>
              </a:rPr>
              <a:t> et al, 2006 JINST 1 10001  </a:t>
            </a:r>
            <a:endParaRPr lang="en-US" sz="1400" b="1" dirty="0" smtClean="0">
              <a:solidFill>
                <a:srgbClr val="1F497D"/>
              </a:solidFill>
              <a:sym typeface="Wingdings"/>
            </a:endParaRPr>
          </a:p>
          <a:p>
            <a:endParaRPr lang="en-US" sz="1400" b="1" dirty="0" smtClean="0">
              <a:solidFill>
                <a:srgbClr val="1F497D"/>
              </a:solidFill>
              <a:sym typeface="Wingdings"/>
            </a:endParaRPr>
          </a:p>
          <a:p>
            <a:r>
              <a:rPr lang="en-US" sz="1400" b="1" dirty="0" err="1" smtClean="0">
                <a:solidFill>
                  <a:srgbClr val="1F497D"/>
                </a:solidFill>
                <a:sym typeface="Wingdings"/>
              </a:rPr>
              <a:t>LHeC</a:t>
            </a:r>
            <a:r>
              <a:rPr lang="en-US" sz="1400" b="1" dirty="0" smtClean="0">
                <a:solidFill>
                  <a:srgbClr val="1F497D"/>
                </a:solidFill>
                <a:sym typeface="Wingdings"/>
              </a:rPr>
              <a:t> at DIS conferences since Madison 2005</a:t>
            </a:r>
            <a:endParaRPr lang="en-US" sz="1400" b="1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09" y="865390"/>
            <a:ext cx="7973391" cy="310259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913" y="3650161"/>
            <a:ext cx="2616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06026" y="3604937"/>
            <a:ext cx="102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merican Typewriter"/>
                <a:cs typeface="American Typewriter"/>
              </a:rPr>
              <a:t>Chris </a:t>
            </a:r>
            <a:r>
              <a:rPr lang="en-US" sz="1200" dirty="0" err="1" smtClean="0">
                <a:latin typeface="American Typewriter"/>
                <a:cs typeface="American Typewriter"/>
              </a:rPr>
              <a:t>Quigg</a:t>
            </a:r>
            <a:endParaRPr lang="en-US" sz="1200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1130" y="4916892"/>
            <a:ext cx="3314870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2007 CERN SPC and [</a:t>
            </a:r>
            <a:r>
              <a:rPr lang="en-US" b="1" dirty="0" err="1" smtClean="0">
                <a:solidFill>
                  <a:schemeClr val="tx2"/>
                </a:solidFill>
              </a:rPr>
              <a:t>r]ECFA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2008 </a:t>
            </a:r>
            <a:r>
              <a:rPr lang="en-US" b="1" dirty="0" err="1" smtClean="0">
                <a:solidFill>
                  <a:schemeClr val="tx2"/>
                </a:solidFill>
              </a:rPr>
              <a:t>Divonne</a:t>
            </a:r>
            <a:r>
              <a:rPr lang="en-US" b="1" dirty="0" smtClean="0">
                <a:solidFill>
                  <a:schemeClr val="tx2"/>
                </a:solidFill>
              </a:rPr>
              <a:t> I, ICFA,ECFA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2009 </a:t>
            </a:r>
            <a:r>
              <a:rPr lang="en-US" b="1" dirty="0" err="1" smtClean="0">
                <a:solidFill>
                  <a:schemeClr val="tx2"/>
                </a:solidFill>
              </a:rPr>
              <a:t>Divonne</a:t>
            </a:r>
            <a:r>
              <a:rPr lang="en-US" b="1" dirty="0" smtClean="0">
                <a:solidFill>
                  <a:schemeClr val="tx2"/>
                </a:solidFill>
              </a:rPr>
              <a:t> II, </a:t>
            </a:r>
            <a:r>
              <a:rPr lang="en-US" b="1" dirty="0" err="1" smtClean="0">
                <a:solidFill>
                  <a:schemeClr val="tx2"/>
                </a:solidFill>
              </a:rPr>
              <a:t>NuPECC</a:t>
            </a:r>
            <a:r>
              <a:rPr lang="en-US" b="1" dirty="0" smtClean="0">
                <a:solidFill>
                  <a:schemeClr val="tx2"/>
                </a:solidFill>
              </a:rPr>
              <a:t>, ECFA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2010 </a:t>
            </a:r>
            <a:r>
              <a:rPr lang="en-US" b="1" dirty="0" err="1" smtClean="0">
                <a:solidFill>
                  <a:schemeClr val="tx2"/>
                </a:solidFill>
              </a:rPr>
              <a:t>Divonne</a:t>
            </a:r>
            <a:r>
              <a:rPr lang="en-US" b="1" dirty="0" smtClean="0">
                <a:solidFill>
                  <a:schemeClr val="tx2"/>
                </a:solidFill>
              </a:rPr>
              <a:t> III,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NuPECC</a:t>
            </a:r>
            <a:r>
              <a:rPr lang="en-US" b="1" dirty="0" smtClean="0">
                <a:solidFill>
                  <a:schemeClr val="tx2"/>
                </a:solidFill>
              </a:rPr>
              <a:t>, ECFA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8709" y="4306542"/>
            <a:ext cx="3187291" cy="338554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Steps towards the CDR on the </a:t>
            </a:r>
            <a:r>
              <a:rPr lang="en-US" sz="1600" b="1" dirty="0" err="1" smtClean="0">
                <a:solidFill>
                  <a:srgbClr val="1F497D"/>
                </a:solidFill>
              </a:rPr>
              <a:t>LHeC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609" y="4137265"/>
            <a:ext cx="1256674" cy="338554"/>
          </a:xfrm>
          <a:prstGeom prst="rect">
            <a:avLst/>
          </a:prstGeom>
          <a:solidFill>
            <a:schemeClr val="bg1">
              <a:lumMod val="6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Early studies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8709" y="6283739"/>
            <a:ext cx="2879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Series of 3 workshops, fall each year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                                                </a:t>
            </a:r>
            <a:r>
              <a:rPr lang="en-US" sz="2800" b="1" dirty="0" smtClean="0">
                <a:solidFill>
                  <a:schemeClr val="tx2"/>
                </a:solidFill>
              </a:rPr>
              <a:t> History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b="1"/>
              <a:t>The TeV Scale [2010-2035..]</a:t>
            </a:r>
            <a:endParaRPr lang="en-US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200400" y="12192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09600" y="37338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867400" y="36576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81400" y="1905000"/>
            <a:ext cx="2038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/>
              <a:t>W,Z,</a:t>
            </a:r>
            <a:r>
              <a:rPr lang="en-US" sz="1800" dirty="0" err="1" smtClean="0"/>
              <a:t>top</a:t>
            </a:r>
            <a:endParaRPr lang="en-US" sz="1800" dirty="0" smtClean="0"/>
          </a:p>
          <a:p>
            <a:pPr algn="ctr"/>
            <a:r>
              <a:rPr lang="en-US" sz="1800" dirty="0"/>
              <a:t>Higgs??</a:t>
            </a:r>
          </a:p>
          <a:p>
            <a:pPr algn="ctr"/>
            <a:r>
              <a:rPr lang="en-US" sz="1800" dirty="0"/>
              <a:t>New Particles??</a:t>
            </a:r>
          </a:p>
          <a:p>
            <a:pPr algn="ctr"/>
            <a:r>
              <a:rPr lang="en-US" sz="1800" dirty="0"/>
              <a:t>New Symmetries?</a:t>
            </a:r>
          </a:p>
          <a:p>
            <a:pPr algn="ctr"/>
            <a:endParaRPr lang="en-US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5988" y="4495800"/>
            <a:ext cx="2228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High Precision QCD</a:t>
            </a:r>
          </a:p>
          <a:p>
            <a:pPr algn="ctr"/>
            <a:r>
              <a:rPr lang="en-US" sz="1800"/>
              <a:t>High Density Matter</a:t>
            </a:r>
          </a:p>
          <a:p>
            <a:pPr algn="ctr"/>
            <a:r>
              <a:rPr lang="en-US" sz="1800"/>
              <a:t>Substructure??</a:t>
            </a:r>
          </a:p>
          <a:p>
            <a:pPr algn="ctr"/>
            <a:r>
              <a:rPr lang="en-US" sz="1800"/>
              <a:t>eq-Spectroscopy??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45238" y="4413250"/>
            <a:ext cx="1824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/>
              <a:t>ttbar</a:t>
            </a:r>
            <a:endParaRPr lang="en-US" sz="1800" dirty="0"/>
          </a:p>
          <a:p>
            <a:pPr algn="ctr"/>
            <a:r>
              <a:rPr lang="en-US" sz="1800" dirty="0"/>
              <a:t>Higgs??</a:t>
            </a:r>
          </a:p>
          <a:p>
            <a:pPr algn="ctr"/>
            <a:r>
              <a:rPr lang="en-US" sz="1800" dirty="0"/>
              <a:t>Spectroscopy??</a:t>
            </a:r>
            <a:endParaRPr lang="en-US" dirty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36725" y="38512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ep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934200" y="39560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+</a:t>
            </a:r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-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267200" y="13652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pp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886200" y="43434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New Physics</a:t>
            </a:r>
            <a:endParaRPr lang="en-US" sz="180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91000" y="3124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LHC</a:t>
            </a:r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731000" y="53340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ILC/CLIC</a:t>
            </a:r>
            <a:endParaRPr lang="en-US" dirty="0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736725" y="57150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LHeC</a:t>
            </a:r>
            <a:endParaRPr lang="en-US" dirty="0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5638800" y="3505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 flipV="1">
            <a:off x="2971800" y="3581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34290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29400" y="5791200"/>
            <a:ext cx="1316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CKM -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super</a:t>
            </a:r>
            <a:r>
              <a:rPr lang="en-US" sz="1600" b="1" dirty="0" err="1" smtClean="0">
                <a:solidFill>
                  <a:srgbClr val="0000FF"/>
                </a:solidFill>
              </a:rPr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title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57" y="233682"/>
            <a:ext cx="7641843" cy="5719662"/>
          </a:xfrm>
          <a:prstGeom prst="rect">
            <a:avLst/>
          </a:prstGeom>
          <a:ln w="508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7662" y="6092984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Rolf </a:t>
            </a:r>
            <a:r>
              <a:rPr lang="en-US" sz="1400" b="1" dirty="0" err="1" smtClean="0"/>
              <a:t>Heuer</a:t>
            </a:r>
            <a:r>
              <a:rPr lang="en-US" sz="1400" b="1" dirty="0" smtClean="0"/>
              <a:t>: 3/4. 12. 09 at CERN: From the Proton </a:t>
            </a:r>
            <a:r>
              <a:rPr lang="en-US" sz="1400" b="1" dirty="0" err="1" smtClean="0"/>
              <a:t>Synchroton</a:t>
            </a:r>
            <a:r>
              <a:rPr lang="en-US" sz="1400" b="1" dirty="0" smtClean="0"/>
              <a:t> to the Large </a:t>
            </a:r>
            <a:r>
              <a:rPr lang="en-US" sz="1400" b="1" dirty="0" err="1" smtClean="0"/>
              <a:t>Hadron</a:t>
            </a:r>
            <a:r>
              <a:rPr lang="en-US" sz="1400" b="1" dirty="0" smtClean="0"/>
              <a:t> Collider </a:t>
            </a:r>
          </a:p>
          <a:p>
            <a:r>
              <a:rPr lang="en-US" sz="1400" b="1" dirty="0" smtClean="0"/>
              <a:t>                                                                    50 Years of Nobel Memories in High-Energy Physics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solidFill>
            <a:srgbClr val="D1B039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1F497D"/>
                </a:solidFill>
              </a:rPr>
              <a:t>LHeC</a:t>
            </a:r>
            <a:r>
              <a:rPr lang="en-US" sz="2800" b="1" dirty="0" smtClean="0">
                <a:solidFill>
                  <a:srgbClr val="1F497D"/>
                </a:solidFill>
              </a:rPr>
              <a:t> Physics 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7974" y="938696"/>
            <a:ext cx="6900334" cy="5539979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Grand unification?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to per mille accuracy: jets </a:t>
            </a:r>
            <a:r>
              <a:rPr lang="en-US" dirty="0" err="1" smtClean="0"/>
              <a:t>vs</a:t>
            </a:r>
            <a:r>
              <a:rPr lang="en-US" dirty="0" smtClean="0"/>
              <a:t> inclusive</a:t>
            </a:r>
            <a:endParaRPr lang="en-US" dirty="0" smtClean="0">
              <a:sym typeface="Wingdings"/>
            </a:endParaRPr>
          </a:p>
          <a:p>
            <a:pPr marL="342900" indent="-342900"/>
            <a:r>
              <a:rPr lang="en-US" dirty="0" smtClean="0">
                <a:sym typeface="Wingdings"/>
              </a:rPr>
              <a:t>                </a:t>
            </a:r>
            <a:r>
              <a:rPr lang="en-US" dirty="0" err="1" smtClean="0">
                <a:sym typeface="Wingdings"/>
              </a:rPr>
              <a:t>ultraprecision</a:t>
            </a:r>
            <a:r>
              <a:rPr lang="en-US" dirty="0" smtClean="0">
                <a:sym typeface="Wingdings"/>
              </a:rPr>
              <a:t> DIS </a:t>
            </a:r>
            <a:r>
              <a:rPr lang="en-US" dirty="0" err="1" smtClean="0">
                <a:sym typeface="Wingdings"/>
              </a:rPr>
              <a:t>programme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N</a:t>
            </a:r>
            <a:r>
              <a:rPr lang="en-US" baseline="30000" dirty="0" err="1" smtClean="0">
                <a:sym typeface="Wingdings"/>
              </a:rPr>
              <a:t>k</a:t>
            </a:r>
            <a:r>
              <a:rPr lang="en-US" dirty="0" err="1" smtClean="0">
                <a:sym typeface="Wingdings"/>
              </a:rPr>
              <a:t>LO</a:t>
            </a:r>
            <a:r>
              <a:rPr lang="en-US" dirty="0" smtClean="0">
                <a:sym typeface="Wingdings"/>
              </a:rPr>
              <a:t>, charm, beauty, </a:t>
            </a:r>
            <a:r>
              <a:rPr lang="en-US" dirty="0" err="1" smtClean="0">
                <a:sym typeface="Wingdings"/>
              </a:rPr>
              <a:t>ep/eD</a:t>
            </a:r>
            <a:r>
              <a:rPr lang="en-US" dirty="0" smtClean="0">
                <a:sym typeface="Wingdings"/>
              </a:rPr>
              <a:t>,..</a:t>
            </a:r>
            <a:endParaRPr lang="en-US" dirty="0" smtClean="0">
              <a:sym typeface="Wingdings"/>
            </a:endParaRP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>
                <a:sym typeface="Wingdings"/>
              </a:rPr>
              <a:t>2.   Complete unfolding of </a:t>
            </a:r>
            <a:r>
              <a:rPr lang="en-US" dirty="0" err="1" smtClean="0">
                <a:sym typeface="Wingdings"/>
              </a:rPr>
              <a:t>partonic</a:t>
            </a:r>
            <a:r>
              <a:rPr lang="en-US" dirty="0" smtClean="0">
                <a:sym typeface="Wingdings"/>
              </a:rPr>
              <a:t> content of the proton, </a:t>
            </a:r>
          </a:p>
          <a:p>
            <a:pPr marL="342900" indent="-342900"/>
            <a:r>
              <a:rPr lang="en-US" dirty="0" smtClean="0">
                <a:sym typeface="Wingdings"/>
              </a:rPr>
              <a:t>                   direct and in </a:t>
            </a:r>
            <a:r>
              <a:rPr lang="en-US" dirty="0" smtClean="0">
                <a:sym typeface="Wingdings"/>
              </a:rPr>
              <a:t>QCD and mapping of the gluon field</a:t>
            </a:r>
            <a:endParaRPr lang="en-US" dirty="0" smtClean="0"/>
          </a:p>
          <a:p>
            <a:pPr marL="342900" indent="-342900"/>
            <a:endParaRPr lang="en-US" dirty="0" smtClean="0">
              <a:sym typeface="Wingdings"/>
            </a:endParaRPr>
          </a:p>
          <a:p>
            <a:pPr marL="342900" indent="-342900"/>
            <a:r>
              <a:rPr lang="en-US" dirty="0" smtClean="0">
                <a:sym typeface="Wingdings"/>
              </a:rPr>
              <a:t>3.  A new phase of </a:t>
            </a:r>
            <a:r>
              <a:rPr lang="en-US" dirty="0" err="1" smtClean="0">
                <a:sym typeface="Wingdings"/>
              </a:rPr>
              <a:t>hadronic</a:t>
            </a:r>
            <a:r>
              <a:rPr lang="en-US" dirty="0" smtClean="0">
                <a:sym typeface="Wingdings"/>
              </a:rPr>
              <a:t> matter: high densities, small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    </a:t>
            </a:r>
          </a:p>
          <a:p>
            <a:pPr marL="342900" indent="-342900"/>
            <a:r>
              <a:rPr lang="en-US" baseline="-25000" dirty="0" smtClean="0"/>
              <a:t> </a:t>
            </a:r>
            <a:r>
              <a:rPr lang="en-US" dirty="0" smtClean="0"/>
              <a:t>                saturation of the gluon density? BFKL-Planck scale</a:t>
            </a:r>
          </a:p>
          <a:p>
            <a:pPr marL="342900" indent="-342900"/>
            <a:r>
              <a:rPr lang="en-US" dirty="0" smtClean="0"/>
              <a:t>                 </a:t>
            </a:r>
            <a:r>
              <a:rPr lang="en-US" dirty="0" err="1" smtClean="0"/>
              <a:t>superhigh</a:t>
            </a:r>
            <a:r>
              <a:rPr lang="en-US" dirty="0" smtClean="0"/>
              <a:t>-energy neutrino physics (</a:t>
            </a:r>
            <a:r>
              <a:rPr lang="en-US" dirty="0" err="1" smtClean="0"/>
              <a:t>p</a:t>
            </a:r>
            <a:r>
              <a:rPr lang="en-US" dirty="0" smtClean="0"/>
              <a:t>-N)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4.  </a:t>
            </a:r>
            <a:r>
              <a:rPr lang="en-US" dirty="0" err="1" smtClean="0"/>
              <a:t>Partons</a:t>
            </a:r>
            <a:r>
              <a:rPr lang="en-US" dirty="0" smtClean="0"/>
              <a:t> in nuclei (4 orders of magnitude extension)</a:t>
            </a:r>
          </a:p>
          <a:p>
            <a:pPr marL="342900" indent="-342900"/>
            <a:r>
              <a:rPr lang="en-US" dirty="0" smtClean="0"/>
              <a:t>                 saturation in </a:t>
            </a:r>
            <a:r>
              <a:rPr lang="en-US" dirty="0" err="1" smtClean="0"/>
              <a:t>eA</a:t>
            </a:r>
            <a:r>
              <a:rPr lang="en-US" dirty="0" smtClean="0"/>
              <a:t> (A</a:t>
            </a:r>
            <a:r>
              <a:rPr lang="en-US" baseline="30000" dirty="0" smtClean="0"/>
              <a:t>1/3</a:t>
            </a:r>
            <a:r>
              <a:rPr lang="en-US" dirty="0" smtClean="0"/>
              <a:t>?), nuclear </a:t>
            </a:r>
            <a:r>
              <a:rPr lang="en-US" dirty="0" err="1" smtClean="0"/>
              <a:t>parton</a:t>
            </a:r>
            <a:r>
              <a:rPr lang="en-US" dirty="0" smtClean="0"/>
              <a:t> distributions</a:t>
            </a:r>
          </a:p>
          <a:p>
            <a:pPr marL="342900" indent="-342900"/>
            <a:r>
              <a:rPr lang="en-US" dirty="0" smtClean="0"/>
              <a:t>                 black body limit of F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colour</a:t>
            </a:r>
            <a:r>
              <a:rPr lang="en-US" dirty="0" smtClean="0"/>
              <a:t> transparency, …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5.  Search for novel QCD phenomena</a:t>
            </a:r>
          </a:p>
          <a:p>
            <a:pPr marL="342900" indent="-342900"/>
            <a:r>
              <a:rPr lang="en-US" dirty="0" smtClean="0"/>
              <a:t>                  </a:t>
            </a:r>
            <a:r>
              <a:rPr lang="en-US" dirty="0" err="1" smtClean="0"/>
              <a:t>instantons</a:t>
            </a:r>
            <a:r>
              <a:rPr lang="en-US" dirty="0" smtClean="0"/>
              <a:t>, </a:t>
            </a:r>
            <a:r>
              <a:rPr lang="en-US" dirty="0" err="1" smtClean="0"/>
              <a:t>odderons</a:t>
            </a:r>
            <a:r>
              <a:rPr lang="en-US" dirty="0" smtClean="0"/>
              <a:t>, hidden </a:t>
            </a:r>
            <a:r>
              <a:rPr lang="en-US" dirty="0" err="1" smtClean="0"/>
              <a:t>colour</a:t>
            </a:r>
            <a:r>
              <a:rPr lang="en-US" dirty="0" smtClean="0"/>
              <a:t>, sea=</a:t>
            </a:r>
            <a:r>
              <a:rPr lang="en-US" dirty="0" err="1" smtClean="0"/>
              <a:t>antiquarks</a:t>
            </a:r>
            <a:r>
              <a:rPr lang="en-US" dirty="0" smtClean="0"/>
              <a:t> (strange)</a:t>
            </a:r>
          </a:p>
          <a:p>
            <a:pPr marL="342900" indent="-342900"/>
            <a:r>
              <a:rPr lang="en-US" dirty="0" smtClean="0"/>
              <a:t>                  </a:t>
            </a:r>
          </a:p>
          <a:p>
            <a:pPr marL="342900" indent="-342900"/>
            <a:r>
              <a:rPr lang="en-US" dirty="0" smtClean="0"/>
              <a:t>6.  </a:t>
            </a:r>
            <a:r>
              <a:rPr lang="en-US" dirty="0" err="1" smtClean="0"/>
              <a:t>Complementarity</a:t>
            </a:r>
            <a:r>
              <a:rPr lang="en-US" dirty="0" smtClean="0"/>
              <a:t> to new physics at the LHC</a:t>
            </a:r>
          </a:p>
          <a:p>
            <a:pPr marL="342900" indent="-342900"/>
            <a:r>
              <a:rPr lang="en-US" dirty="0" smtClean="0"/>
              <a:t>                   LQ spectroscopy, </a:t>
            </a:r>
            <a:r>
              <a:rPr lang="en-US" dirty="0" err="1" smtClean="0"/>
              <a:t>eeqq</a:t>
            </a:r>
            <a:r>
              <a:rPr lang="en-US" dirty="0" smtClean="0"/>
              <a:t> CI, Higgs, </a:t>
            </a:r>
            <a:r>
              <a:rPr lang="en-US" dirty="0" err="1" smtClean="0"/>
              <a:t>e</a:t>
            </a:r>
            <a:r>
              <a:rPr lang="en-US" baseline="30000" dirty="0" smtClean="0"/>
              <a:t>*</a:t>
            </a:r>
          </a:p>
          <a:p>
            <a:pPr marL="342900" indent="-342900"/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75252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noProof="0" dirty="0" smtClean="0"/>
              <a:t>Gluon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102" y="907774"/>
            <a:ext cx="4273782" cy="2885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252"/>
            <a:ext cx="4170178" cy="3017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1913"/>
            <a:ext cx="4306957" cy="28160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4858" y="2965629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From F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and F</a:t>
            </a:r>
            <a:r>
              <a:rPr lang="en-US" sz="1200" b="1" baseline="-25000" dirty="0" smtClean="0"/>
              <a:t>L</a:t>
            </a:r>
            <a:r>
              <a:rPr lang="en-US" sz="1200" b="1" dirty="0" smtClean="0"/>
              <a:t> simulation - NNPDF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1304" y="3793159"/>
            <a:ext cx="38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NLO QCD “Fits” of </a:t>
            </a:r>
            <a:r>
              <a:rPr lang="en-US" dirty="0" err="1" smtClean="0"/>
              <a:t>LHeC</a:t>
            </a:r>
            <a:r>
              <a:rPr lang="en-US" dirty="0" smtClean="0"/>
              <a:t> simulated data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981" y="3940710"/>
            <a:ext cx="4361903" cy="27833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04522" y="3940710"/>
            <a:ext cx="1645478" cy="221781"/>
          </a:xfrm>
          <a:prstGeom prst="rect">
            <a:avLst/>
          </a:prstGeom>
          <a:noFill/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solidFill>
            <a:srgbClr val="D1B039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1F497D"/>
                </a:solidFill>
              </a:rPr>
              <a:t>LHeC</a:t>
            </a:r>
            <a:r>
              <a:rPr lang="en-US" sz="2800" b="1" dirty="0" smtClean="0">
                <a:solidFill>
                  <a:srgbClr val="1F497D"/>
                </a:solidFill>
              </a:rPr>
              <a:t> Physics  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2781" y="1004957"/>
            <a:ext cx="5198859" cy="3139321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Neutron structure free of Fermi motion </a:t>
            </a:r>
          </a:p>
          <a:p>
            <a:pPr marL="342900" indent="-342900">
              <a:buAutoNum type="arabicPeriod"/>
            </a:pPr>
            <a:r>
              <a:rPr lang="en-US" dirty="0" smtClean="0"/>
              <a:t>Diffraction – Shadowing </a:t>
            </a:r>
            <a:r>
              <a:rPr lang="en-US" sz="1200" dirty="0" smtClean="0"/>
              <a:t>(</a:t>
            </a:r>
            <a:r>
              <a:rPr lang="en-US" sz="1200" dirty="0" err="1" smtClean="0"/>
              <a:t>Glauber</a:t>
            </a:r>
            <a:r>
              <a:rPr lang="en-US" sz="1200" dirty="0" smtClean="0"/>
              <a:t>)</a:t>
            </a:r>
            <a:r>
              <a:rPr lang="en-US" dirty="0" smtClean="0"/>
              <a:t>. </a:t>
            </a:r>
            <a:r>
              <a:rPr lang="en-US" dirty="0" err="1" smtClean="0"/>
              <a:t>Antishadowing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Vector Mesons to probe strong interactions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Diffractive scattering “in extreme domains” </a:t>
            </a:r>
            <a:r>
              <a:rPr lang="en-US" sz="1200" dirty="0" smtClean="0"/>
              <a:t>(Brodsky) </a:t>
            </a:r>
          </a:p>
          <a:p>
            <a:pPr marL="342900" indent="-342900">
              <a:buAutoNum type="arabicPeriod"/>
            </a:pPr>
            <a:r>
              <a:rPr lang="en-US" dirty="0" smtClean="0"/>
              <a:t>Single top and anti-top ‘factory’ (CC)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GPDs</a:t>
            </a:r>
            <a:r>
              <a:rPr lang="en-US" dirty="0" smtClean="0"/>
              <a:t> </a:t>
            </a:r>
            <a:r>
              <a:rPr lang="en-US" dirty="0" smtClean="0"/>
              <a:t>via DVCS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Unintegrated</a:t>
            </a:r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distributions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Partonic</a:t>
            </a:r>
            <a:r>
              <a:rPr lang="en-US" dirty="0" smtClean="0"/>
              <a:t> structure of the photon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Electroweak Couplings to per cent accuracy</a:t>
            </a:r>
          </a:p>
          <a:p>
            <a:pPr marL="342900" indent="-342900"/>
            <a:r>
              <a:rPr lang="en-US" dirty="0" smtClean="0"/>
              <a:t>…. </a:t>
            </a:r>
          </a:p>
          <a:p>
            <a:pPr marL="342900" indent="-34290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2582" y="5105160"/>
            <a:ext cx="615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Every major step in energy can lead to new unexpected </a:t>
            </a:r>
            <a:r>
              <a:rPr lang="en-US" b="1" dirty="0" smtClean="0">
                <a:solidFill>
                  <a:srgbClr val="1F497D"/>
                </a:solidFill>
              </a:rPr>
              <a:t>results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35" y="5876669"/>
            <a:ext cx="827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Requires: </a:t>
            </a:r>
            <a:r>
              <a:rPr lang="en-US" b="1" dirty="0" smtClean="0"/>
              <a:t>High energy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30000" dirty="0" smtClean="0"/>
              <a:t>±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dirty="0" smtClean="0"/>
              <a:t>, A, </a:t>
            </a:r>
            <a:r>
              <a:rPr lang="en-US" b="1" dirty="0" smtClean="0"/>
              <a:t>high luminosity</a:t>
            </a:r>
            <a:r>
              <a:rPr lang="en-US" dirty="0" smtClean="0"/>
              <a:t>, 4π acceptance, </a:t>
            </a:r>
            <a:r>
              <a:rPr lang="en-US" b="1" dirty="0" smtClean="0"/>
              <a:t>high precision </a:t>
            </a:r>
            <a:r>
              <a:rPr lang="en-US" dirty="0" smtClean="0"/>
              <a:t>(</a:t>
            </a:r>
            <a:r>
              <a:rPr lang="en-US" dirty="0" err="1" smtClean="0"/>
              <a:t>e/h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8" name="Bent-Up Arrow 7"/>
          <p:cNvSpPr/>
          <p:nvPr/>
        </p:nvSpPr>
        <p:spPr>
          <a:xfrm rot="5400000">
            <a:off x="1883824" y="6234958"/>
            <a:ext cx="280698" cy="302784"/>
          </a:xfrm>
          <a:prstGeom prst="bentUpArrow">
            <a:avLst/>
          </a:prstGeom>
          <a:solidFill>
            <a:srgbClr val="1F497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5565" y="6269623"/>
            <a:ext cx="4308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TeV</a:t>
            </a:r>
            <a:r>
              <a:rPr lang="en-US" sz="1400" dirty="0" smtClean="0">
                <a:solidFill>
                  <a:srgbClr val="000000"/>
                </a:solidFill>
              </a:rPr>
              <a:t> scale physics, electroweak, top, Higgs, low </a:t>
            </a:r>
            <a:r>
              <a:rPr lang="en-US" sz="1400" dirty="0" err="1" smtClean="0">
                <a:solidFill>
                  <a:srgbClr val="000000"/>
                </a:solidFill>
              </a:rPr>
              <a:t>x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unitarity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522" y="4588109"/>
            <a:ext cx="7353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numeric studies and plots see recent talks at DIS10/11, ICHEP10, EIC and </a:t>
            </a:r>
            <a:r>
              <a:rPr lang="en-US" sz="1200" dirty="0" err="1" smtClean="0"/>
              <a:t>LHeC</a:t>
            </a:r>
            <a:r>
              <a:rPr lang="en-US" sz="1200" dirty="0" smtClean="0"/>
              <a:t> Workshops [ </a:t>
            </a:r>
            <a:r>
              <a:rPr lang="en-US" sz="1200" dirty="0" err="1" smtClean="0"/>
              <a:t>cern.ch/lhec</a:t>
            </a:r>
            <a:r>
              <a:rPr lang="en-US" sz="1200" dirty="0" smtClean="0"/>
              <a:t>] ..CDR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3776</Words>
  <Application>Microsoft Macintosh PowerPoint</Application>
  <PresentationFormat>On-screen Show (4:3)</PresentationFormat>
  <Paragraphs>740</Paragraphs>
  <Slides>35</Slides>
  <Notes>8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Theme</vt:lpstr>
      <vt:lpstr>???</vt:lpstr>
      <vt:lpstr>???</vt:lpstr>
      <vt:lpstr>???</vt:lpstr>
      <vt:lpstr>Equation</vt:lpstr>
      <vt:lpstr>The LHeC Project at CERN – An Overview*</vt:lpstr>
      <vt:lpstr>The 10-100 GeV Energy Scale [1968-1986]</vt:lpstr>
      <vt:lpstr>The Fermi Scale [1985-2010]</vt:lpstr>
      <vt:lpstr>Slide 4</vt:lpstr>
      <vt:lpstr>The TeV Scale [2010-2035..]</vt:lpstr>
      <vt:lpstr>title</vt:lpstr>
      <vt:lpstr>LHeC Physics </vt:lpstr>
      <vt:lpstr>Slide 8</vt:lpstr>
      <vt:lpstr>LHeC Physics  </vt:lpstr>
      <vt:lpstr>LHeC Detector</vt:lpstr>
      <vt:lpstr>Slide 11</vt:lpstr>
      <vt:lpstr>Energy-Power-Luminosity: Ring-Ring </vt:lpstr>
      <vt:lpstr> Accelerator: Ring - Ring</vt:lpstr>
      <vt:lpstr>Slide 14</vt:lpstr>
      <vt:lpstr>Slide 15</vt:lpstr>
      <vt:lpstr>Energy-Power-Luminosity: Linac-Ring </vt:lpstr>
      <vt:lpstr>60 GeV e “LINAC”</vt:lpstr>
      <vt:lpstr>Slide 18</vt:lpstr>
      <vt:lpstr> Accelerator: LINAC - Ring</vt:lpstr>
      <vt:lpstr>Design Parameters </vt:lpstr>
      <vt:lpstr>LHeC  DRAFT  Timeline</vt:lpstr>
      <vt:lpstr>NuPECC – Roadmap 2010: New Large-Scale Facilities</vt:lpstr>
      <vt:lpstr>Organization for the CDR</vt:lpstr>
      <vt:lpstr>Next Steps of the LHeC Project</vt:lpstr>
      <vt:lpstr>Slide 25</vt:lpstr>
      <vt:lpstr>Slide 26</vt:lpstr>
      <vt:lpstr>Slide 27</vt:lpstr>
      <vt:lpstr>backup</vt:lpstr>
      <vt:lpstr>Slide 29</vt:lpstr>
      <vt:lpstr>Deep Inelastic Scattering - History and Prospects</vt:lpstr>
      <vt:lpstr>Slide 31</vt:lpstr>
      <vt:lpstr>Slide 32</vt:lpstr>
      <vt:lpstr>Slide 33</vt:lpstr>
      <vt:lpstr>Slide 34</vt:lpstr>
      <vt:lpstr>e-Pb Collisions (RR)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42</cp:revision>
  <dcterms:created xsi:type="dcterms:W3CDTF">2011-04-12T10:12:53Z</dcterms:created>
  <dcterms:modified xsi:type="dcterms:W3CDTF">2011-04-12T11:23:56Z</dcterms:modified>
</cp:coreProperties>
</file>