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3" r:id="rId3"/>
    <p:sldId id="274" r:id="rId4"/>
    <p:sldId id="275" r:id="rId5"/>
    <p:sldId id="276" r:id="rId6"/>
    <p:sldId id="277" r:id="rId7"/>
    <p:sldId id="285" r:id="rId8"/>
    <p:sldId id="270" r:id="rId9"/>
    <p:sldId id="279" r:id="rId10"/>
    <p:sldId id="284" r:id="rId11"/>
    <p:sldId id="271" r:id="rId12"/>
    <p:sldId id="280" r:id="rId13"/>
    <p:sldId id="272" r:id="rId14"/>
    <p:sldId id="264" r:id="rId15"/>
    <p:sldId id="281" r:id="rId16"/>
    <p:sldId id="265" r:id="rId17"/>
    <p:sldId id="267" r:id="rId18"/>
    <p:sldId id="266" r:id="rId19"/>
    <p:sldId id="283" r:id="rId20"/>
    <p:sldId id="282" r:id="rId21"/>
    <p:sldId id="268" r:id="rId22"/>
    <p:sldId id="260" r:id="rId23"/>
    <p:sldId id="269" r:id="rId24"/>
    <p:sldId id="257" r:id="rId25"/>
    <p:sldId id="261" r:id="rId26"/>
    <p:sldId id="259" r:id="rId27"/>
    <p:sldId id="256" r:id="rId28"/>
    <p:sldId id="258" r:id="rId29"/>
    <p:sldId id="26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3763-8AD9-804C-9BD4-CDB99D12E086}" type="datetimeFigureOut">
              <a:rPr lang="en-US" smtClean="0"/>
              <a:t>05.04.17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58-95B5-B54B-A4AC-52921D57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7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3763-8AD9-804C-9BD4-CDB99D12E086}" type="datetimeFigureOut">
              <a:rPr lang="en-US" smtClean="0"/>
              <a:t>05.04.17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58-95B5-B54B-A4AC-52921D57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3763-8AD9-804C-9BD4-CDB99D12E086}" type="datetimeFigureOut">
              <a:rPr lang="en-US" smtClean="0"/>
              <a:t>05.04.17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58-95B5-B54B-A4AC-52921D57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3763-8AD9-804C-9BD4-CDB99D12E086}" type="datetimeFigureOut">
              <a:rPr lang="en-US" smtClean="0"/>
              <a:t>05.04.17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58-95B5-B54B-A4AC-52921D57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2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3763-8AD9-804C-9BD4-CDB99D12E086}" type="datetimeFigureOut">
              <a:rPr lang="en-US" smtClean="0"/>
              <a:t>05.04.17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58-95B5-B54B-A4AC-52921D57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8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3763-8AD9-804C-9BD4-CDB99D12E086}" type="datetimeFigureOut">
              <a:rPr lang="en-US" smtClean="0"/>
              <a:t>05.04.17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58-95B5-B54B-A4AC-52921D57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3763-8AD9-804C-9BD4-CDB99D12E086}" type="datetimeFigureOut">
              <a:rPr lang="en-US" smtClean="0"/>
              <a:t>05.04.17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58-95B5-B54B-A4AC-52921D57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3763-8AD9-804C-9BD4-CDB99D12E086}" type="datetimeFigureOut">
              <a:rPr lang="en-US" smtClean="0"/>
              <a:t>05.04.17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58-95B5-B54B-A4AC-52921D57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2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3763-8AD9-804C-9BD4-CDB99D12E086}" type="datetimeFigureOut">
              <a:rPr lang="en-US" smtClean="0"/>
              <a:t>05.04.17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58-95B5-B54B-A4AC-52921D57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1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3763-8AD9-804C-9BD4-CDB99D12E086}" type="datetimeFigureOut">
              <a:rPr lang="en-US" smtClean="0"/>
              <a:t>05.04.17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58-95B5-B54B-A4AC-52921D57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0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3763-8AD9-804C-9BD4-CDB99D12E086}" type="datetimeFigureOut">
              <a:rPr lang="en-US" smtClean="0"/>
              <a:t>05.04.17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58-95B5-B54B-A4AC-52921D57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4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3763-8AD9-804C-9BD4-CDB99D12E086}" type="datetimeFigureOut">
              <a:rPr lang="en-US" smtClean="0"/>
              <a:t>05.04.17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AC58-95B5-B54B-A4AC-52921D57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8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74" y="339595"/>
            <a:ext cx="8660959" cy="930482"/>
          </a:xfrm>
        </p:spPr>
        <p:txBody>
          <a:bodyPr>
            <a:no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LHeC</a:t>
            </a:r>
            <a:r>
              <a:rPr lang="en-US" sz="3600" dirty="0" smtClean="0"/>
              <a:t> Detector Design</a:t>
            </a:r>
            <a:br>
              <a:rPr lang="en-US" sz="36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20" y="3871111"/>
            <a:ext cx="1354161" cy="566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02" y="1625860"/>
            <a:ext cx="1145794" cy="706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6258" y="1526363"/>
            <a:ext cx="3395581" cy="2031325"/>
          </a:xfrm>
          <a:prstGeom prst="rect">
            <a:avLst/>
          </a:prstGeom>
          <a:noFill/>
          <a:ln w="25400">
            <a:solidFill>
              <a:srgbClr val="D8AD6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CDR design 2012</a:t>
            </a:r>
          </a:p>
          <a:p>
            <a:endParaRPr lang="en-US" dirty="0"/>
          </a:p>
          <a:p>
            <a:r>
              <a:rPr lang="en-US" dirty="0" smtClean="0"/>
              <a:t>Detector </a:t>
            </a:r>
            <a:r>
              <a:rPr lang="en-US" dirty="0"/>
              <a:t>n</a:t>
            </a:r>
            <a:r>
              <a:rPr lang="en-US" dirty="0" smtClean="0"/>
              <a:t>ow including FCC-he</a:t>
            </a:r>
          </a:p>
          <a:p>
            <a:endParaRPr lang="en-US" dirty="0"/>
          </a:p>
          <a:p>
            <a:r>
              <a:rPr lang="en-US" dirty="0" smtClean="0"/>
              <a:t>Tracker and Calorimeters</a:t>
            </a:r>
          </a:p>
          <a:p>
            <a:endParaRPr lang="en-US" dirty="0"/>
          </a:p>
          <a:p>
            <a:r>
              <a:rPr lang="en-US" dirty="0" smtClean="0"/>
              <a:t>Project Development – Next Steps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521" y="3923099"/>
            <a:ext cx="23507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Max Klein</a:t>
            </a:r>
          </a:p>
          <a:p>
            <a:pPr algn="ctr"/>
            <a:r>
              <a:rPr lang="en-US" sz="1600" dirty="0" smtClean="0"/>
              <a:t>University of Liverpool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b="1" dirty="0">
                <a:solidFill>
                  <a:srgbClr val="000090"/>
                </a:solidFill>
              </a:rPr>
              <a:t>f</a:t>
            </a:r>
            <a:r>
              <a:rPr lang="en-US" sz="1600" b="1" dirty="0" smtClean="0">
                <a:solidFill>
                  <a:srgbClr val="000090"/>
                </a:solidFill>
              </a:rPr>
              <a:t>or the </a:t>
            </a:r>
            <a:r>
              <a:rPr lang="en-US" sz="1600" b="1" dirty="0" err="1" smtClean="0">
                <a:solidFill>
                  <a:srgbClr val="000090"/>
                </a:solidFill>
              </a:rPr>
              <a:t>LHeC</a:t>
            </a:r>
            <a:r>
              <a:rPr lang="en-US" sz="1600" b="1" dirty="0" smtClean="0">
                <a:solidFill>
                  <a:srgbClr val="000090"/>
                </a:solidFill>
              </a:rPr>
              <a:t> Study Group</a:t>
            </a:r>
            <a:endParaRPr lang="en-US" sz="16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539" y="6454718"/>
            <a:ext cx="5722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Development of the </a:t>
            </a:r>
            <a:r>
              <a:rPr lang="en-US" sz="1600" dirty="0" err="1" smtClean="0"/>
              <a:t>LHeC</a:t>
            </a:r>
            <a:r>
              <a:rPr lang="en-US" sz="1600" dirty="0" smtClean="0"/>
              <a:t> Detector, DIS17, </a:t>
            </a:r>
            <a:r>
              <a:rPr lang="en-US" sz="1600" dirty="0" err="1" smtClean="0"/>
              <a:t>Brum</a:t>
            </a:r>
            <a:r>
              <a:rPr lang="en-US" sz="1600" dirty="0" smtClean="0"/>
              <a:t>,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 April 2017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914" y="5067629"/>
            <a:ext cx="1051147" cy="1251365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938314"/>
              </p:ext>
            </p:extLst>
          </p:nvPr>
        </p:nvGraphicFramePr>
        <p:xfrm>
          <a:off x="3418133" y="5410051"/>
          <a:ext cx="769429" cy="608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orelPhotoPaint.Image.10" r:id="rId6" imgW="193319" imgH="140759" progId="CorelPhotoPaint.Image.10">
                  <p:embed/>
                </p:oleObj>
              </mc:Choice>
              <mc:Fallback>
                <p:oleObj name="CorelPhotoPaint.Image.10" r:id="rId6" imgW="193319" imgH="140759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133" y="5410051"/>
                        <a:ext cx="769429" cy="608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766" y="3907289"/>
            <a:ext cx="212853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references, 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lease consult</a:t>
            </a:r>
          </a:p>
          <a:p>
            <a:r>
              <a:rPr lang="en-US" sz="1600" dirty="0" err="1" smtClean="0">
                <a:solidFill>
                  <a:srgbClr val="000090"/>
                </a:solidFill>
              </a:rPr>
              <a:t>lhec.web.cern.ch</a:t>
            </a:r>
            <a:endParaRPr lang="en-US" sz="1600" dirty="0" smtClean="0">
              <a:solidFill>
                <a:srgbClr val="000090"/>
              </a:solidFill>
            </a:endParaRPr>
          </a:p>
          <a:p>
            <a:endParaRPr lang="en-US" sz="1600" dirty="0" smtClean="0">
              <a:solidFill>
                <a:srgbClr val="000090"/>
              </a:solidFill>
            </a:endParaRPr>
          </a:p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LHeC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CDR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arXiv:1206.2913</a:t>
            </a:r>
          </a:p>
          <a:p>
            <a:r>
              <a:rPr lang="is-IS" sz="1400" b="1" dirty="0">
                <a:solidFill>
                  <a:schemeClr val="bg1">
                    <a:lumMod val="50000"/>
                  </a:schemeClr>
                </a:solidFill>
              </a:rPr>
              <a:t>J.Phys. G39 (2012) 075001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4929" y="4654544"/>
            <a:ext cx="123623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1600" dirty="0" err="1" smtClean="0">
                <a:solidFill>
                  <a:srgbClr val="000090"/>
                </a:solidFill>
              </a:rPr>
              <a:t>FCC_eh</a:t>
            </a:r>
            <a:r>
              <a:rPr lang="en-US" sz="1600" dirty="0" smtClean="0">
                <a:solidFill>
                  <a:srgbClr val="000090"/>
                </a:solidFill>
              </a:rPr>
              <a:t>:</a:t>
            </a:r>
          </a:p>
          <a:p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  </a:t>
            </a:r>
            <a:r>
              <a:rPr lang="en-US" sz="1600" dirty="0" err="1" smtClean="0">
                <a:solidFill>
                  <a:srgbClr val="000090"/>
                </a:solidFill>
              </a:rPr>
              <a:t>E</a:t>
            </a:r>
            <a:r>
              <a:rPr lang="en-US" sz="1600" baseline="-25000" dirty="0" err="1" smtClean="0">
                <a:solidFill>
                  <a:srgbClr val="000090"/>
                </a:solidFill>
              </a:rPr>
              <a:t>e</a:t>
            </a:r>
            <a:r>
              <a:rPr lang="en-US" sz="1600" baseline="-25000" dirty="0" smtClean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=60 </a:t>
            </a:r>
            <a:r>
              <a:rPr lang="en-US" sz="1600" dirty="0" err="1" smtClean="0">
                <a:solidFill>
                  <a:srgbClr val="000090"/>
                </a:solidFill>
              </a:rPr>
              <a:t>GeV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  </a:t>
            </a:r>
            <a:r>
              <a:rPr lang="en-US" sz="1600" dirty="0" err="1" smtClean="0">
                <a:solidFill>
                  <a:srgbClr val="000090"/>
                </a:solidFill>
              </a:rPr>
              <a:t>E</a:t>
            </a:r>
            <a:r>
              <a:rPr lang="en-US" sz="1600" baseline="-25000" dirty="0" err="1" smtClean="0">
                <a:solidFill>
                  <a:srgbClr val="000090"/>
                </a:solidFill>
              </a:rPr>
              <a:t>p</a:t>
            </a:r>
            <a:r>
              <a:rPr lang="en-US" sz="1600" dirty="0" smtClean="0">
                <a:solidFill>
                  <a:srgbClr val="000090"/>
                </a:solidFill>
              </a:rPr>
              <a:t> =50 </a:t>
            </a:r>
            <a:r>
              <a:rPr lang="en-US" sz="1600" dirty="0" err="1" smtClean="0">
                <a:solidFill>
                  <a:srgbClr val="000090"/>
                </a:solidFill>
              </a:rPr>
              <a:t>TeV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  </a:t>
            </a:r>
          </a:p>
          <a:p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    HE LHC: </a:t>
            </a:r>
          </a:p>
          <a:p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</a:rPr>
              <a:t>  </a:t>
            </a:r>
            <a:r>
              <a:rPr lang="en-US" sz="1600" dirty="0" err="1" smtClean="0">
                <a:solidFill>
                  <a:srgbClr val="000090"/>
                </a:solidFill>
              </a:rPr>
              <a:t>E</a:t>
            </a:r>
            <a:r>
              <a:rPr lang="en-US" sz="1600" baseline="-25000" dirty="0" err="1" smtClean="0">
                <a:solidFill>
                  <a:srgbClr val="000090"/>
                </a:solidFill>
              </a:rPr>
              <a:t>p</a:t>
            </a:r>
            <a:r>
              <a:rPr lang="en-US" sz="1600" dirty="0" smtClean="0">
                <a:solidFill>
                  <a:srgbClr val="000090"/>
                </a:solidFill>
              </a:rPr>
              <a:t>=14 </a:t>
            </a:r>
            <a:r>
              <a:rPr lang="en-US" sz="1600" dirty="0" err="1" smtClean="0">
                <a:solidFill>
                  <a:srgbClr val="000090"/>
                </a:solidFill>
              </a:rPr>
              <a:t>TeV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102" y="2621238"/>
            <a:ext cx="12490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LHeC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=60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7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TeV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0"/>
            <a:ext cx="819019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0610" y="64886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 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8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68"/>
            <a:ext cx="7772400" cy="815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title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4" y="0"/>
            <a:ext cx="46482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888" y="270478"/>
            <a:ext cx="4490783" cy="3058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737" y="3522242"/>
            <a:ext cx="2668025" cy="2686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4658" y="6346278"/>
            <a:ext cx="380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90"/>
                </a:solidFill>
              </a:rPr>
              <a:t>LHeC</a:t>
            </a:r>
            <a:r>
              <a:rPr lang="en-US" b="1" dirty="0" smtClean="0">
                <a:solidFill>
                  <a:srgbClr val="000090"/>
                </a:solidFill>
              </a:rPr>
              <a:t> Detector in the CDR (1206.2913)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8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976" y="150159"/>
            <a:ext cx="4026338" cy="6607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76092"/>
                </a:solidFill>
                <a:latin typeface="+mn-lt"/>
                <a:cs typeface="Baskerville"/>
              </a:rPr>
              <a:t>Detector Magnets</a:t>
            </a:r>
            <a:endParaRPr lang="en-US" sz="3200" dirty="0">
              <a:solidFill>
                <a:srgbClr val="376092"/>
              </a:solidFill>
              <a:latin typeface="+mn-lt"/>
              <a:cs typeface="Baskervil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76" y="1232721"/>
            <a:ext cx="3817265" cy="2435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312" y="353349"/>
            <a:ext cx="4820531" cy="6145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483" y="4002690"/>
            <a:ext cx="3519676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Dipole (for head on LR) and</a:t>
            </a:r>
          </a:p>
          <a:p>
            <a:r>
              <a:rPr lang="en-US" dirty="0">
                <a:latin typeface="Baskerville"/>
                <a:cs typeface="Baskerville"/>
              </a:rPr>
              <a:t>s</a:t>
            </a:r>
            <a:r>
              <a:rPr lang="en-US" dirty="0" smtClean="0">
                <a:latin typeface="Baskerville"/>
                <a:cs typeface="Baskerville"/>
              </a:rPr>
              <a:t>olenoid in common cryostat,</a:t>
            </a:r>
          </a:p>
          <a:p>
            <a:r>
              <a:rPr lang="en-US" dirty="0">
                <a:latin typeface="Baskerville"/>
                <a:cs typeface="Baskerville"/>
              </a:rPr>
              <a:t>p</a:t>
            </a:r>
            <a:r>
              <a:rPr lang="en-US" dirty="0" smtClean="0">
                <a:latin typeface="Baskerville"/>
                <a:cs typeface="Baskerville"/>
              </a:rPr>
              <a:t>erhaps with electromagnetic </a:t>
            </a:r>
            <a:r>
              <a:rPr lang="en-US" dirty="0" err="1" smtClean="0">
                <a:latin typeface="Baskerville"/>
                <a:cs typeface="Baskerville"/>
              </a:rPr>
              <a:t>LAr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3.5T field at </a:t>
            </a:r>
            <a:r>
              <a:rPr lang="en-US" sz="1400" dirty="0" smtClean="0">
                <a:latin typeface="Baskerville"/>
                <a:cs typeface="Baskerville"/>
              </a:rPr>
              <a:t>~</a:t>
            </a:r>
            <a:r>
              <a:rPr lang="en-US" dirty="0" smtClean="0">
                <a:latin typeface="Baskerville"/>
                <a:cs typeface="Baskerville"/>
              </a:rPr>
              <a:t>1m radius to house</a:t>
            </a:r>
          </a:p>
          <a:p>
            <a:r>
              <a:rPr lang="en-US" dirty="0" smtClean="0">
                <a:latin typeface="Baskerville"/>
                <a:cs typeface="Baskerville"/>
              </a:rPr>
              <a:t>a Silicon tracker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Based on ATLAS+CMS experience </a:t>
            </a:r>
          </a:p>
        </p:txBody>
      </p:sp>
    </p:spTree>
    <p:extLst>
      <p:ext uri="{BB962C8B-B14F-4D97-AF65-F5344CB8AC3E}">
        <p14:creationId xmlns:p14="http://schemas.microsoft.com/office/powerpoint/2010/main" val="296376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03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90"/>
                </a:solidFill>
              </a:rPr>
              <a:t>LHeC</a:t>
            </a:r>
            <a:r>
              <a:rPr lang="en-US" sz="3200" dirty="0" smtClean="0">
                <a:solidFill>
                  <a:srgbClr val="000090"/>
                </a:solidFill>
              </a:rPr>
              <a:t> Detector 2016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80" y="884673"/>
            <a:ext cx="8686800" cy="5227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8356" y="5707569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PK: Status 11/16</a:t>
            </a:r>
            <a:endParaRPr lang="en-US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4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180"/>
            <a:ext cx="7772400" cy="815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Dimensions and Multitudes - </a:t>
            </a:r>
            <a:r>
              <a:rPr lang="en-US" sz="3200" dirty="0" err="1" smtClean="0"/>
              <a:t>LHeC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300"/>
            <a:ext cx="9144000" cy="35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7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7059" y="302355"/>
            <a:ext cx="4064000" cy="97428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Installation </a:t>
            </a:r>
            <a:br>
              <a:rPr lang="en-US" sz="3200" dirty="0" smtClean="0"/>
            </a:br>
            <a:r>
              <a:rPr lang="en-US" sz="3200" dirty="0" smtClean="0"/>
              <a:t>Study</a:t>
            </a:r>
            <a:endParaRPr lang="en-US" sz="3200" dirty="0"/>
          </a:p>
        </p:txBody>
      </p:sp>
      <p:pic>
        <p:nvPicPr>
          <p:cNvPr id="3" name="Image 3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" y="2804363"/>
            <a:ext cx="8878765" cy="393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2" descr="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3" y="514634"/>
            <a:ext cx="2286934" cy="236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 descr="LHeC-3D-Xsection-II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54" y="200873"/>
            <a:ext cx="3388212" cy="26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2393" y="2894010"/>
            <a:ext cx="2328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Detector fits in L3 magnet 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0588" y="2923892"/>
            <a:ext cx="1330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Modular structure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88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697"/>
            <a:ext cx="7772400" cy="81545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LHeC</a:t>
            </a:r>
            <a:r>
              <a:rPr lang="en-US" sz="3200" dirty="0" smtClean="0"/>
              <a:t> Detector</a:t>
            </a:r>
            <a:endParaRPr lang="en-US" sz="3200" dirty="0"/>
          </a:p>
        </p:txBody>
      </p:sp>
      <p:pic>
        <p:nvPicPr>
          <p:cNvPr id="3" name="Picture 2" descr="LHeC_full-detector-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274"/>
            <a:ext cx="9144000" cy="54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5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409"/>
            <a:ext cx="7772400" cy="815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FCC-eh Detector</a:t>
            </a:r>
            <a:endParaRPr lang="en-US" sz="3200" dirty="0"/>
          </a:p>
        </p:txBody>
      </p:sp>
      <p:pic>
        <p:nvPicPr>
          <p:cNvPr id="3" name="Picture 2" descr="FCC-he_full-detector-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397"/>
            <a:ext cx="9144000" cy="53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9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180"/>
            <a:ext cx="7772400" cy="815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Dimensions and Multitudes </a:t>
            </a:r>
            <a:r>
              <a:rPr lang="mr-IN" sz="3200" dirty="0" smtClean="0"/>
              <a:t>–</a:t>
            </a:r>
            <a:r>
              <a:rPr lang="en-US" sz="3200" dirty="0" smtClean="0"/>
              <a:t> FCC-eh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700"/>
            <a:ext cx="9144000" cy="35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4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28" y="982380"/>
            <a:ext cx="4467411" cy="3191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6" y="4532767"/>
            <a:ext cx="7845615" cy="1578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0412" y="227491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LHeC</a:t>
            </a:r>
            <a:r>
              <a:rPr lang="en-US" b="1" dirty="0" smtClean="0"/>
              <a:t> (CDR)</a:t>
            </a:r>
          </a:p>
          <a:p>
            <a:r>
              <a:rPr lang="en-US" b="1" dirty="0" smtClean="0"/>
              <a:t>60 </a:t>
            </a:r>
            <a:r>
              <a:rPr lang="en-US" b="1" dirty="0" err="1" smtClean="0"/>
              <a:t>GeV</a:t>
            </a:r>
            <a:r>
              <a:rPr lang="en-US" b="1" dirty="0" smtClean="0"/>
              <a:t> * 7 </a:t>
            </a:r>
            <a:r>
              <a:rPr lang="en-US" b="1" dirty="0" err="1" smtClean="0"/>
              <a:t>TeV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09208" y="6080339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FCC-he (ERL)</a:t>
            </a:r>
          </a:p>
          <a:p>
            <a:r>
              <a:rPr lang="en-US" b="1" dirty="0" smtClean="0"/>
              <a:t>60 </a:t>
            </a:r>
            <a:r>
              <a:rPr lang="en-US" b="1" dirty="0" err="1" smtClean="0"/>
              <a:t>GeV</a:t>
            </a:r>
            <a:r>
              <a:rPr lang="en-US" b="1" dirty="0" smtClean="0"/>
              <a:t> * 50 </a:t>
            </a:r>
            <a:r>
              <a:rPr lang="en-US" b="1" dirty="0" err="1" smtClean="0"/>
              <a:t>TeV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824" y="259556"/>
            <a:ext cx="867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Interaction Regions for </a:t>
            </a:r>
            <a:r>
              <a:rPr lang="en-US" sz="2800" dirty="0" err="1" smtClean="0"/>
              <a:t>ep</a:t>
            </a:r>
            <a:r>
              <a:rPr lang="en-US" sz="2800" dirty="0" smtClean="0"/>
              <a:t> with Synchronous </a:t>
            </a:r>
            <a:r>
              <a:rPr lang="en-US" sz="2800" dirty="0" err="1" smtClean="0"/>
              <a:t>pp</a:t>
            </a:r>
            <a:r>
              <a:rPr lang="en-US" sz="2800" dirty="0" smtClean="0"/>
              <a:t> Operation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96" y="1456516"/>
            <a:ext cx="1754266" cy="16213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317901">
            <a:off x="6140828" y="3406585"/>
            <a:ext cx="1727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Non colliding p beam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269" y="3346824"/>
            <a:ext cx="2198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work in progress:</a:t>
            </a:r>
          </a:p>
          <a:p>
            <a:r>
              <a:rPr lang="en-US" dirty="0"/>
              <a:t>m</a:t>
            </a:r>
            <a:r>
              <a:rPr lang="en-US" dirty="0" smtClean="0"/>
              <a:t>ay not need half </a:t>
            </a:r>
          </a:p>
          <a:p>
            <a:r>
              <a:rPr lang="en-US" dirty="0"/>
              <a:t>q</a:t>
            </a:r>
            <a:r>
              <a:rPr lang="en-US" dirty="0" smtClean="0"/>
              <a:t>uad if L*(e) &lt; L*(p)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881" y="6272798"/>
            <a:ext cx="6209690" cy="369332"/>
          </a:xfrm>
          <a:prstGeom prst="rect">
            <a:avLst/>
          </a:prstGeom>
          <a:solidFill>
            <a:srgbClr val="FF85F0">
              <a:alpha val="1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Tentative: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p</a:t>
            </a:r>
            <a:r>
              <a:rPr lang="en-US" dirty="0" smtClean="0"/>
              <a:t>=2μm, β*=20cm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σ</a:t>
            </a:r>
            <a:r>
              <a:rPr lang="en-US" baseline="-25000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=3μm ≈</a:t>
            </a:r>
            <a:r>
              <a:rPr lang="en-US" dirty="0" err="1" smtClean="0">
                <a:sym typeface="Wingdings"/>
              </a:rPr>
              <a:t>σ</a:t>
            </a:r>
            <a:r>
              <a:rPr lang="en-US" baseline="-25000" dirty="0" err="1" smtClean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 matched! </a:t>
            </a:r>
            <a:r>
              <a:rPr lang="el-GR" dirty="0" smtClean="0">
                <a:sym typeface="Wingdings"/>
              </a:rPr>
              <a:t>ε</a:t>
            </a:r>
            <a:r>
              <a:rPr lang="en-US" baseline="-25000" dirty="0" smtClean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=5μm ..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976" y="6595090"/>
            <a:ext cx="160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Rogelio Tomas et 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732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25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titel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685" y="115440"/>
            <a:ext cx="7191464" cy="6435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092" y="2742610"/>
            <a:ext cx="183896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Observations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Good angular</a:t>
            </a:r>
          </a:p>
          <a:p>
            <a:r>
              <a:rPr lang="en-US" sz="1400" b="1" dirty="0"/>
              <a:t>c</a:t>
            </a:r>
            <a:r>
              <a:rPr lang="en-US" sz="1400" b="1" dirty="0" smtClean="0"/>
              <a:t>overage but at high x</a:t>
            </a:r>
          </a:p>
          <a:p>
            <a:r>
              <a:rPr lang="en-US" sz="1400" b="1" dirty="0"/>
              <a:t>l</a:t>
            </a:r>
            <a:r>
              <a:rPr lang="en-US" sz="1400" b="1" dirty="0" smtClean="0"/>
              <a:t>ow Q2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High Q</a:t>
            </a:r>
            <a:r>
              <a:rPr lang="en-US" sz="1400" b="1" baseline="30000" dirty="0" smtClean="0"/>
              <a:t>2 </a:t>
            </a:r>
            <a:r>
              <a:rPr lang="en-US" sz="1400" b="1" dirty="0" smtClean="0"/>
              <a:t>to 10</a:t>
            </a:r>
            <a:r>
              <a:rPr lang="en-US" sz="1400" b="1" baseline="30000" dirty="0"/>
              <a:t>6</a:t>
            </a:r>
            <a:endParaRPr lang="en-US" sz="1400" b="1" baseline="30000" dirty="0" smtClean="0"/>
          </a:p>
          <a:p>
            <a:r>
              <a:rPr lang="en-US" sz="1400" b="1" dirty="0" smtClean="0"/>
              <a:t>CC at large x &gt; 0.0001</a:t>
            </a:r>
          </a:p>
          <a:p>
            <a:endParaRPr lang="en-US" sz="1400" b="1" dirty="0"/>
          </a:p>
          <a:p>
            <a:r>
              <a:rPr lang="en-US" sz="1400" b="1" dirty="0" smtClean="0"/>
              <a:t>Low Q</a:t>
            </a:r>
            <a:r>
              <a:rPr lang="en-US" sz="1400" b="1" baseline="30000" dirty="0" smtClean="0"/>
              <a:t>2</a:t>
            </a:r>
            <a:r>
              <a:rPr lang="en-US" sz="1400" b="1" dirty="0"/>
              <a:t> </a:t>
            </a:r>
            <a:r>
              <a:rPr lang="en-US" sz="1400" b="1" dirty="0" smtClean="0"/>
              <a:t>High x</a:t>
            </a:r>
          </a:p>
          <a:p>
            <a:r>
              <a:rPr lang="en-US" sz="1400" b="1" dirty="0" smtClean="0"/>
              <a:t>Very </a:t>
            </a:r>
            <a:r>
              <a:rPr lang="en-US" sz="1400" b="1" dirty="0" err="1" smtClean="0"/>
              <a:t>fwd</a:t>
            </a:r>
            <a:r>
              <a:rPr lang="en-US" sz="1400" b="1" dirty="0" smtClean="0"/>
              <a:t> hadrons:</a:t>
            </a:r>
          </a:p>
          <a:p>
            <a:endParaRPr lang="en-US" sz="1400" b="1" dirty="0"/>
          </a:p>
          <a:p>
            <a:r>
              <a:rPr lang="en-US" sz="1400" b="1" dirty="0" smtClean="0"/>
              <a:t>High y =0.9 </a:t>
            </a:r>
            <a:r>
              <a:rPr lang="en-US" sz="1400" b="1" dirty="0" smtClean="0">
                <a:sym typeface="Wingdings"/>
              </a:rPr>
              <a:t> </a:t>
            </a:r>
            <a:r>
              <a:rPr lang="en-US" sz="1400" b="1" dirty="0" smtClean="0"/>
              <a:t>6 </a:t>
            </a:r>
            <a:r>
              <a:rPr lang="en-US" sz="1400" b="1" dirty="0" err="1" smtClean="0"/>
              <a:t>GeV</a:t>
            </a:r>
            <a:endParaRPr lang="en-US" sz="1400" b="1" dirty="0" smtClean="0"/>
          </a:p>
          <a:p>
            <a:r>
              <a:rPr lang="en-US" sz="1400" b="1" dirty="0" smtClean="0"/>
              <a:t>F</a:t>
            </a:r>
            <a:r>
              <a:rPr lang="en-US" sz="1400" b="1" baseline="-25000" dirty="0" smtClean="0"/>
              <a:t>L</a:t>
            </a:r>
            <a:r>
              <a:rPr lang="en-US" sz="1400" b="1" dirty="0" smtClean="0"/>
              <a:t> “easy”</a:t>
            </a:r>
          </a:p>
          <a:p>
            <a:endParaRPr lang="en-US" sz="1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84465" y="201888"/>
            <a:ext cx="17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default energies </a:t>
            </a:r>
          </a:p>
        </p:txBody>
      </p:sp>
    </p:spTree>
    <p:extLst>
      <p:ext uri="{BB962C8B-B14F-4D97-AF65-F5344CB8AC3E}">
        <p14:creationId xmlns:p14="http://schemas.microsoft.com/office/powerpoint/2010/main" val="420551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3" y="120834"/>
            <a:ext cx="7754470" cy="581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9530" y="522942"/>
            <a:ext cx="692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Detector design: Inner Silicon Tracker </a:t>
            </a:r>
            <a:r>
              <a:rPr lang="en-US" dirty="0" smtClean="0"/>
              <a:t>(status 3/16)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763" y="5878028"/>
            <a:ext cx="8462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detailed designs for other components too. DD4HEP software developments..</a:t>
            </a:r>
          </a:p>
          <a:p>
            <a:r>
              <a:rPr lang="en-US" dirty="0" smtClean="0"/>
              <a:t> An opportunity for R+D and  building a novel, challenging  4π detector in the twenties.</a:t>
            </a:r>
          </a:p>
          <a:p>
            <a:r>
              <a:rPr lang="en-US" b="1" dirty="0" smtClean="0"/>
              <a:t>Profit from HL LHC detector upgrades, also ILC, with no pileup and small radiation load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506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68"/>
            <a:ext cx="7772400" cy="81545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LHeC</a:t>
            </a:r>
            <a:r>
              <a:rPr lang="en-US" sz="3200" dirty="0" smtClean="0"/>
              <a:t> Silicon Tracker</a:t>
            </a:r>
            <a:endParaRPr lang="en-US" sz="3200" dirty="0"/>
          </a:p>
        </p:txBody>
      </p:sp>
      <p:pic>
        <p:nvPicPr>
          <p:cNvPr id="3" name="Picture 2" descr="LHeC_central-tracker-3d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2" y="1390047"/>
            <a:ext cx="7856717" cy="51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0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570"/>
            <a:ext cx="7772400" cy="81545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 err="1" smtClean="0">
                <a:solidFill>
                  <a:srgbClr val="FF0000"/>
                </a:solidFill>
              </a:rPr>
              <a:t>LHeC</a:t>
            </a:r>
            <a:r>
              <a:rPr lang="en-US" sz="3200" dirty="0" smtClean="0">
                <a:solidFill>
                  <a:srgbClr val="FF0000"/>
                </a:solidFill>
              </a:rPr>
              <a:t> Silicon Tracker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LHeD_tra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5" y="883493"/>
            <a:ext cx="8285811" cy="568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9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858"/>
            <a:ext cx="7772400" cy="81545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LHeC</a:t>
            </a:r>
            <a:r>
              <a:rPr lang="en-US" sz="3200" dirty="0" smtClean="0"/>
              <a:t> Calorimeters</a:t>
            </a:r>
            <a:endParaRPr lang="en-US" sz="3200" dirty="0"/>
          </a:p>
        </p:txBody>
      </p:sp>
      <p:pic>
        <p:nvPicPr>
          <p:cNvPr id="3" name="Picture 2" descr="LHeC_ca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914"/>
            <a:ext cx="9144000" cy="553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HeC_calo_ortho-view_xy-at-z510.png" descr="LHeC_calo_ortho-view_xy-at-z5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25584"/>
            <a:ext cx="9144000" cy="540683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FEC"/>
          <p:cNvSpPr/>
          <p:nvPr/>
        </p:nvSpPr>
        <p:spPr>
          <a:xfrm>
            <a:off x="4228189" y="3187463"/>
            <a:ext cx="418380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FEC</a:t>
            </a:r>
          </a:p>
        </p:txBody>
      </p:sp>
      <p:sp>
        <p:nvSpPr>
          <p:cNvPr id="22" name="EMC"/>
          <p:cNvSpPr/>
          <p:nvPr/>
        </p:nvSpPr>
        <p:spPr>
          <a:xfrm>
            <a:off x="4299716" y="2748390"/>
            <a:ext cx="649664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EMC</a:t>
            </a:r>
          </a:p>
        </p:txBody>
      </p:sp>
      <p:sp>
        <p:nvSpPr>
          <p:cNvPr id="23" name="HAC"/>
          <p:cNvSpPr/>
          <p:nvPr/>
        </p:nvSpPr>
        <p:spPr>
          <a:xfrm>
            <a:off x="4192506" y="1401525"/>
            <a:ext cx="482500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HAC</a:t>
            </a:r>
          </a:p>
        </p:txBody>
      </p:sp>
      <p:sp>
        <p:nvSpPr>
          <p:cNvPr id="24" name="HAC/BHC"/>
          <p:cNvSpPr/>
          <p:nvPr/>
        </p:nvSpPr>
        <p:spPr>
          <a:xfrm>
            <a:off x="3808512" y="2129295"/>
            <a:ext cx="956989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HAC/BHC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0878" y="411866"/>
            <a:ext cx="55913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Cut through Calorimeters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at z=510cm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4525" y="5947750"/>
            <a:ext cx="195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 radius: 3.6m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oftware Status"/>
          <p:cNvSpPr/>
          <p:nvPr/>
        </p:nvSpPr>
        <p:spPr>
          <a:xfrm>
            <a:off x="1660210" y="16102"/>
            <a:ext cx="5291847" cy="102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defTabSz="650240">
              <a:defRPr sz="6200" b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Software Status </a:t>
            </a:r>
          </a:p>
        </p:txBody>
      </p:sp>
      <p:sp>
        <p:nvSpPr>
          <p:cNvPr id="21" name="Modern technology is being developed in HEP (hardware/software), enabling high precision tracking and high energy, O(10) TeV, forward particle and jet reconstruction also in ep.…"/>
          <p:cNvSpPr/>
          <p:nvPr/>
        </p:nvSpPr>
        <p:spPr>
          <a:xfrm>
            <a:off x="658182" y="1091310"/>
            <a:ext cx="7530963" cy="5612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1800"/>
            </a:pPr>
            <a:r>
              <a:rPr dirty="0" smtClean="0"/>
              <a:t>Software </a:t>
            </a:r>
            <a:r>
              <a:rPr dirty="0"/>
              <a:t>based on DD4hep/DDG4 - pre-release software [AIDASoft/DD4hep]; Python, C++ </a:t>
            </a:r>
          </a:p>
          <a:p>
            <a:pPr algn="l">
              <a:defRPr sz="1800"/>
            </a:pPr>
            <a:endParaRPr lang="en-GB" dirty="0" smtClean="0"/>
          </a:p>
          <a:p>
            <a:pPr algn="l">
              <a:defRPr sz="1800"/>
            </a:pPr>
            <a:r>
              <a:rPr dirty="0" smtClean="0"/>
              <a:t>LHeC</a:t>
            </a:r>
            <a:r>
              <a:rPr dirty="0"/>
              <a:t>/FCC detector geometry, material description, R/O description as needed, segmentations and surfaces - ingredients for reconstruction;</a:t>
            </a:r>
          </a:p>
          <a:p>
            <a:pPr algn="l">
              <a:defRPr sz="1800"/>
            </a:pPr>
            <a:endParaRPr lang="en-GB" dirty="0" smtClean="0"/>
          </a:p>
          <a:p>
            <a:pPr algn="l">
              <a:defRPr sz="1800"/>
            </a:pPr>
            <a:r>
              <a:rPr dirty="0" smtClean="0"/>
              <a:t>DDEve </a:t>
            </a:r>
            <a:r>
              <a:rPr dirty="0"/>
              <a:t>- event display tool for quality judgment and control …</a:t>
            </a:r>
          </a:p>
          <a:p>
            <a:pPr algn="l">
              <a:defRPr sz="1800"/>
            </a:pPr>
            <a:r>
              <a:rPr dirty="0"/>
              <a:t/>
            </a:r>
            <a:br>
              <a:rPr dirty="0"/>
            </a:br>
            <a:r>
              <a:rPr dirty="0"/>
              <a:t>Follow the main developments &amp; build a detector model answering physics questions (reuse of experience and implementations)</a:t>
            </a:r>
          </a:p>
          <a:p>
            <a:pPr algn="l">
              <a:defRPr sz="1800"/>
            </a:pPr>
            <a:endParaRPr dirty="0"/>
          </a:p>
          <a:p>
            <a:pPr algn="l">
              <a:defRPr sz="1800"/>
            </a:pPr>
            <a:r>
              <a:rPr dirty="0"/>
              <a:t>Collaboration inside the FCC-Software effort at CERN - information  @   http://fccsw.web.cern.ch/fccsw/</a:t>
            </a:r>
          </a:p>
          <a:p>
            <a:pPr algn="l">
              <a:defRPr sz="1800"/>
            </a:pPr>
            <a:endParaRPr dirty="0"/>
          </a:p>
          <a:p>
            <a:pPr algn="l">
              <a:defRPr sz="1800"/>
            </a:pPr>
            <a:r>
              <a:rPr dirty="0"/>
              <a:t>Synergies when following closer the FCC-SW initiative - new EDM, geometry/material definitions based of DD4hep as well, using GAUDI for overall steering; aspects of commonly used tracking software (ACTS); fast and detailed simulation ….</a:t>
            </a:r>
          </a:p>
          <a:p>
            <a:pPr algn="l">
              <a:defRPr sz="1800"/>
            </a:pPr>
            <a:r>
              <a:rPr dirty="0"/>
              <a:t/>
            </a:r>
            <a:br>
              <a:rPr dirty="0"/>
            </a:br>
            <a:r>
              <a:rPr dirty="0"/>
              <a:t>Hardware optimisation according to latest R&amp;D (HL-LHC …)</a:t>
            </a:r>
          </a:p>
        </p:txBody>
      </p:sp>
    </p:spTree>
    <p:extLst>
      <p:ext uri="{BB962C8B-B14F-4D97-AF65-F5344CB8AC3E}">
        <p14:creationId xmlns:p14="http://schemas.microsoft.com/office/powerpoint/2010/main" val="30975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163" y="46741"/>
            <a:ext cx="7772400" cy="815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bb in </a:t>
            </a:r>
            <a:r>
              <a:rPr lang="en-US" sz="3200" dirty="0" err="1" smtClean="0">
                <a:sym typeface="Wingdings"/>
              </a:rPr>
              <a:t>LHeC</a:t>
            </a:r>
            <a:r>
              <a:rPr lang="en-US" sz="3200" dirty="0" smtClean="0">
                <a:sym typeface="Wingdings"/>
              </a:rPr>
              <a:t> Detector</a:t>
            </a:r>
            <a:endParaRPr lang="en-US" sz="3200" dirty="0"/>
          </a:p>
        </p:txBody>
      </p:sp>
      <p:pic>
        <p:nvPicPr>
          <p:cNvPr id="3" name="Picture 2" descr="LHeC_higgs_b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46827"/>
            <a:ext cx="7753734" cy="55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6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68"/>
            <a:ext cx="7772400" cy="81545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Next Steps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188" y="1704851"/>
            <a:ext cx="8757976" cy="2862322"/>
          </a:xfrm>
          <a:prstGeom prst="rect">
            <a:avLst/>
          </a:prstGeom>
          <a:solidFill>
            <a:srgbClr val="000090">
              <a:alpha val="6000"/>
            </a:srgb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Interaction region update</a:t>
            </a:r>
          </a:p>
          <a:p>
            <a:endParaRPr lang="en-US" sz="2000" dirty="0"/>
          </a:p>
          <a:p>
            <a:r>
              <a:rPr lang="en-US" sz="2000" dirty="0" smtClean="0"/>
              <a:t>Finish </a:t>
            </a:r>
            <a:r>
              <a:rPr lang="en-US" sz="2000" dirty="0" err="1" smtClean="0"/>
              <a:t>ep</a:t>
            </a:r>
            <a:r>
              <a:rPr lang="en-US" sz="2000" dirty="0" smtClean="0"/>
              <a:t> Detector  </a:t>
            </a:r>
            <a:r>
              <a:rPr lang="en-GB" sz="2000" dirty="0" smtClean="0"/>
              <a:t>software link to</a:t>
            </a:r>
            <a:r>
              <a:rPr lang="en-US" sz="2000" dirty="0" smtClean="0"/>
              <a:t> Higgs, top, PDF.. physics study  </a:t>
            </a:r>
          </a:p>
          <a:p>
            <a:endParaRPr lang="en-US" sz="2000" dirty="0"/>
          </a:p>
          <a:p>
            <a:r>
              <a:rPr lang="en-US" sz="2000" dirty="0" smtClean="0"/>
              <a:t>Technology choices for novel, high tech, high precision detector post HL-LHC</a:t>
            </a:r>
          </a:p>
          <a:p>
            <a:endParaRPr lang="en-US" sz="2000" dirty="0"/>
          </a:p>
          <a:p>
            <a:r>
              <a:rPr lang="en-US" sz="2000" dirty="0" smtClean="0"/>
              <a:t>CDR for FCC-eh Detector (I/2018)</a:t>
            </a:r>
          </a:p>
          <a:p>
            <a:endParaRPr lang="en-US" sz="2000" dirty="0"/>
          </a:p>
          <a:p>
            <a:r>
              <a:rPr lang="en-US" sz="2000" dirty="0" smtClean="0"/>
              <a:t>Update of </a:t>
            </a:r>
            <a:r>
              <a:rPr lang="en-US" sz="2000" dirty="0" err="1" smtClean="0"/>
              <a:t>LHeC</a:t>
            </a:r>
            <a:r>
              <a:rPr lang="en-US" sz="2000" dirty="0" smtClean="0"/>
              <a:t> Detector Design (IV/2018) </a:t>
            </a:r>
            <a:r>
              <a:rPr lang="mr-IN" sz="2000" dirty="0" smtClean="0"/>
              <a:t>–</a:t>
            </a:r>
            <a:r>
              <a:rPr lang="en-US" sz="2000" dirty="0" smtClean="0"/>
              <a:t> will include cost-energy-physics study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6999" y="5234132"/>
            <a:ext cx="8400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thanks to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Andrea </a:t>
            </a:r>
            <a:r>
              <a:rPr lang="en-US" b="1" dirty="0" err="1" smtClean="0">
                <a:solidFill>
                  <a:srgbClr val="000090"/>
                </a:solidFill>
              </a:rPr>
              <a:t>Gaddi</a:t>
            </a:r>
            <a:r>
              <a:rPr lang="en-US" b="1" dirty="0" smtClean="0">
                <a:solidFill>
                  <a:srgbClr val="000090"/>
                </a:solidFill>
              </a:rPr>
              <a:t>, Hermann ten Kate, </a:t>
            </a:r>
            <a:r>
              <a:rPr lang="en-US" b="1" u="sng" dirty="0" smtClean="0">
                <a:solidFill>
                  <a:srgbClr val="000090"/>
                </a:solidFill>
              </a:rPr>
              <a:t>Peter </a:t>
            </a:r>
            <a:r>
              <a:rPr lang="en-US" b="1" u="sng" dirty="0" err="1" smtClean="0">
                <a:solidFill>
                  <a:srgbClr val="000090"/>
                </a:solidFill>
              </a:rPr>
              <a:t>Kostka</a:t>
            </a:r>
            <a:r>
              <a:rPr lang="en-US" b="1" dirty="0" smtClean="0">
                <a:solidFill>
                  <a:srgbClr val="000090"/>
                </a:solidFill>
              </a:rPr>
              <a:t>, </a:t>
            </a:r>
            <a:r>
              <a:rPr lang="en-US" b="1" dirty="0" err="1" smtClean="0">
                <a:solidFill>
                  <a:srgbClr val="000090"/>
                </a:solidFill>
              </a:rPr>
              <a:t>Ercan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Pilcer</a:t>
            </a:r>
            <a:r>
              <a:rPr lang="en-US" b="1" dirty="0" smtClean="0">
                <a:solidFill>
                  <a:srgbClr val="000090"/>
                </a:solidFill>
              </a:rPr>
              <a:t>,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Brett Parker, Alessandro </a:t>
            </a:r>
            <a:r>
              <a:rPr lang="en-US" b="1" dirty="0" err="1" smtClean="0">
                <a:solidFill>
                  <a:srgbClr val="000090"/>
                </a:solidFill>
              </a:rPr>
              <a:t>Polini</a:t>
            </a:r>
            <a:r>
              <a:rPr lang="en-US" b="1" dirty="0" smtClean="0">
                <a:solidFill>
                  <a:srgbClr val="000090"/>
                </a:solidFill>
              </a:rPr>
              <a:t>, Stefan </a:t>
            </a:r>
            <a:r>
              <a:rPr lang="en-US" b="1" dirty="0" err="1" smtClean="0">
                <a:solidFill>
                  <a:srgbClr val="000090"/>
                </a:solidFill>
              </a:rPr>
              <a:t>Russenschuck</a:t>
            </a:r>
            <a:r>
              <a:rPr lang="en-US" b="1" dirty="0" smtClean="0">
                <a:solidFill>
                  <a:srgbClr val="000090"/>
                </a:solidFill>
              </a:rPr>
              <a:t>, </a:t>
            </a:r>
            <a:r>
              <a:rPr lang="en-US" b="1" dirty="0" err="1" smtClean="0">
                <a:solidFill>
                  <a:srgbClr val="000090"/>
                </a:solidFill>
              </a:rPr>
              <a:t>RogelioTomas</a:t>
            </a:r>
            <a:r>
              <a:rPr lang="en-US" b="1" dirty="0" smtClean="0">
                <a:solidFill>
                  <a:srgbClr val="000090"/>
                </a:solidFill>
              </a:rPr>
              <a:t>  and many others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02" y="579039"/>
            <a:ext cx="1145794" cy="706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68" y="662004"/>
            <a:ext cx="1354161" cy="5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2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68"/>
            <a:ext cx="7772400" cy="815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title</a:t>
            </a:r>
            <a:endParaRPr lang="en-US" sz="3200" dirty="0"/>
          </a:p>
        </p:txBody>
      </p:sp>
      <p:pic>
        <p:nvPicPr>
          <p:cNvPr id="5" name="Picture 4" descr="LHeC_calo_xy-at-z5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880"/>
            <a:ext cx="9144000" cy="54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68"/>
            <a:ext cx="7772400" cy="8154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title</a:t>
            </a:r>
            <a:endParaRPr lang="en-US" sz="3200" dirty="0"/>
          </a:p>
        </p:txBody>
      </p:sp>
      <p:pic>
        <p:nvPicPr>
          <p:cNvPr id="3" name="Picture 2" descr="fwd-bwd-central-tracker-fcc-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6" y="-1"/>
            <a:ext cx="8353715" cy="66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7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25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titel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60" y="0"/>
            <a:ext cx="75413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4248" y="3896179"/>
            <a:ext cx="12105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Lower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o access</a:t>
            </a:r>
          </a:p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igh x at</a:t>
            </a:r>
          </a:p>
          <a:p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ower 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Modest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Luminosity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required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244159">
            <a:off x="7615149" y="160177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 </a:t>
            </a:r>
            <a:r>
              <a:rPr lang="en-US" dirty="0" smtClean="0"/>
              <a:t> EIC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84465" y="20188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Lower proton energy </a:t>
            </a:r>
          </a:p>
        </p:txBody>
      </p:sp>
    </p:spTree>
    <p:extLst>
      <p:ext uri="{BB962C8B-B14F-4D97-AF65-F5344CB8AC3E}">
        <p14:creationId xmlns:p14="http://schemas.microsoft.com/office/powerpoint/2010/main" val="118022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25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titel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0"/>
            <a:ext cx="76567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35" y="4054912"/>
            <a:ext cx="17115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= 20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Covers </a:t>
            </a:r>
          </a:p>
          <a:p>
            <a:r>
              <a:rPr lang="en-US" dirty="0"/>
              <a:t>t</a:t>
            </a:r>
            <a:r>
              <a:rPr lang="en-US" dirty="0" smtClean="0"/>
              <a:t>ransition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adronic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 err="1" smtClean="0"/>
              <a:t>partonic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r>
              <a:rPr lang="en-US" dirty="0" err="1"/>
              <a:t>b</a:t>
            </a:r>
            <a:r>
              <a:rPr lang="en-US" dirty="0" err="1" smtClean="0"/>
              <a:t>ehaviour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“NO” luminosity</a:t>
            </a:r>
          </a:p>
          <a:p>
            <a:r>
              <a:rPr lang="en-US" dirty="0"/>
              <a:t>r</a:t>
            </a:r>
            <a:r>
              <a:rPr lang="en-US" dirty="0" smtClean="0"/>
              <a:t>equired,</a:t>
            </a:r>
          </a:p>
          <a:p>
            <a:r>
              <a:rPr lang="en-US" dirty="0"/>
              <a:t>p</a:t>
            </a:r>
            <a:r>
              <a:rPr lang="en-US" dirty="0" smtClean="0"/>
              <a:t>art of F</a:t>
            </a:r>
            <a:r>
              <a:rPr lang="en-US" baseline="-25000" dirty="0" smtClean="0"/>
              <a:t>L</a:t>
            </a:r>
            <a:r>
              <a:rPr lang="en-US" dirty="0" smtClean="0"/>
              <a:t> run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4465" y="20188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Lower electron energy </a:t>
            </a:r>
          </a:p>
        </p:txBody>
      </p:sp>
    </p:spTree>
    <p:extLst>
      <p:ext uri="{BB962C8B-B14F-4D97-AF65-F5344CB8AC3E}">
        <p14:creationId xmlns:p14="http://schemas.microsoft.com/office/powerpoint/2010/main" val="314506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90" y="230841"/>
            <a:ext cx="8229600" cy="7231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NC Cross Section Correlated Uncertainties </a:t>
            </a:r>
            <a:r>
              <a:rPr lang="en-US" sz="2000" dirty="0" smtClean="0"/>
              <a:t>(Q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=2 GeV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70" y="1057065"/>
            <a:ext cx="8560069" cy="5394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2610" y="6324509"/>
            <a:ext cx="1488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dirty="0" err="1" smtClean="0"/>
              <a:t>LHeC</a:t>
            </a:r>
            <a:r>
              <a:rPr lang="en-US" sz="1600" dirty="0" smtClean="0"/>
              <a:t> CDR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057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90" y="230841"/>
            <a:ext cx="8229600" cy="7231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NC Cross Section Correlated Uncertainties </a:t>
            </a:r>
            <a:r>
              <a:rPr lang="en-US" sz="2000" dirty="0" smtClean="0"/>
              <a:t>(Q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=20000 GeV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82" y="1012401"/>
            <a:ext cx="8092924" cy="5548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2610" y="6324509"/>
            <a:ext cx="1488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dirty="0" err="1" smtClean="0"/>
              <a:t>LHeC</a:t>
            </a:r>
            <a:r>
              <a:rPr lang="en-US" sz="1600" dirty="0" smtClean="0"/>
              <a:t> CDR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202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Detector in the CDR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56" y="1825468"/>
            <a:ext cx="8686800" cy="3738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7262" y="1417638"/>
            <a:ext cx="292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inematics and requirements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067" y="5852651"/>
            <a:ext cx="844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Now: Higgs: maximum </a:t>
            </a:r>
            <a:r>
              <a:rPr lang="en-US" dirty="0" err="1" smtClean="0"/>
              <a:t>fwd</a:t>
            </a:r>
            <a:r>
              <a:rPr lang="en-US" dirty="0" smtClean="0"/>
              <a:t> acceptance (p direction), better </a:t>
            </a:r>
            <a:r>
              <a:rPr lang="en-US" dirty="0" err="1" smtClean="0"/>
              <a:t>hadronic</a:t>
            </a:r>
            <a:r>
              <a:rPr lang="en-US" dirty="0" smtClean="0"/>
              <a:t> resolution, crucial</a:t>
            </a:r>
          </a:p>
          <a:p>
            <a:r>
              <a:rPr lang="en-US" dirty="0"/>
              <a:t>c</a:t>
            </a:r>
            <a:r>
              <a:rPr lang="en-US" dirty="0" smtClean="0"/>
              <a:t> and b tagging capabilities. Still </a:t>
            </a:r>
            <a:r>
              <a:rPr lang="en-US" dirty="0" err="1" smtClean="0"/>
              <a:t>muon</a:t>
            </a:r>
            <a:r>
              <a:rPr lang="en-US" dirty="0" smtClean="0"/>
              <a:t>  tag only (but </a:t>
            </a:r>
            <a:r>
              <a:rPr lang="en-US" dirty="0" err="1" smtClean="0"/>
              <a:t>muon</a:t>
            </a:r>
            <a:r>
              <a:rPr lang="en-US" dirty="0" smtClean="0"/>
              <a:t> momentum for FCC-eh for 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9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3851"/>
          </a:xfrm>
          <a:noFill/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Baskerville"/>
              </a:rPr>
              <a:t>LHeC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askerville"/>
              </a:rPr>
              <a:t> Detector in the CDR (2012)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cs typeface="Baskervill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19336"/>
            <a:ext cx="9143999" cy="738664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Forward/backward asymmetry in energy deposited and thus in geometry and technology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Present dimensions: </a:t>
            </a:r>
            <a:r>
              <a:rPr lang="en-US" sz="1400" b="1" dirty="0" err="1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LxD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 =14x9m</a:t>
            </a:r>
            <a:r>
              <a:rPr lang="en-US" sz="1400" b="1" baseline="29000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2 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 [CMS 21 </a:t>
            </a:r>
            <a:r>
              <a:rPr lang="en-US" sz="1400" b="1" dirty="0" err="1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 15m</a:t>
            </a:r>
            <a:r>
              <a:rPr lang="en-US" sz="1400" b="1" baseline="29000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2 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, ATLAS 45 </a:t>
            </a:r>
            <a:r>
              <a:rPr lang="en-US" sz="1400" b="1" dirty="0" err="1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 25 m</a:t>
            </a:r>
            <a:r>
              <a:rPr lang="en-US" sz="1400" b="1" baseline="29000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]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+mj-lt"/>
                <a:ea typeface="Arial" charset="0"/>
                <a:cs typeface="Baskerville"/>
                <a:sym typeface="Arial" charset="0"/>
              </a:rPr>
              <a:t>Taggers at -62m (e), 100m (γ,LR), -22.4m (γ,RR), +100m (n), +420m (p)</a:t>
            </a:r>
            <a:endParaRPr lang="en-US" sz="1400" b="1" dirty="0">
              <a:solidFill>
                <a:srgbClr val="000000"/>
              </a:solidFill>
              <a:latin typeface="+mj-lt"/>
              <a:ea typeface="Arial" charset="0"/>
              <a:cs typeface="Baskerville"/>
              <a:sym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9709" y="4052957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Tile Calorimeter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9709" y="3489739"/>
            <a:ext cx="2533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LAr</a:t>
            </a:r>
            <a:r>
              <a:rPr lang="en-US" sz="1400" dirty="0" smtClean="0">
                <a:solidFill>
                  <a:srgbClr val="000000"/>
                </a:solidFill>
              </a:rPr>
              <a:t> electromagnetic calorimeter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1" y="663851"/>
            <a:ext cx="8202099" cy="524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35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268" y="77636"/>
            <a:ext cx="4902921" cy="787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200" dirty="0" smtClean="0"/>
              <a:t>Design Report</a:t>
            </a:r>
            <a:r>
              <a:rPr lang="en-US" sz="3600" dirty="0" smtClean="0"/>
              <a:t> </a:t>
            </a:r>
            <a:r>
              <a:rPr lang="en-US" sz="2400" dirty="0" smtClean="0"/>
              <a:t>2012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89" y="974642"/>
            <a:ext cx="3474105" cy="4410858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60146" y="303434"/>
            <a:ext cx="3166527" cy="5549203"/>
            <a:chOff x="0" y="24"/>
            <a:chExt cx="2040" cy="4772"/>
          </a:xfrm>
          <a:solidFill>
            <a:srgbClr val="CCFFCC">
              <a:alpha val="21000"/>
            </a:srgbClr>
          </a:solidFill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228"/>
              <a:ext cx="1973" cy="44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2"/>
            <p:cNvSpPr>
              <a:spLocks/>
            </p:cNvSpPr>
            <p:nvPr/>
          </p:nvSpPr>
          <p:spPr bwMode="auto">
            <a:xfrm>
              <a:off x="40" y="24"/>
              <a:ext cx="741" cy="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rgbClr val="A74F26"/>
                  </a:solidFill>
                  <a:latin typeface="Baskerville"/>
                  <a:ea typeface="ＭＳ Ｐゴシック" charset="0"/>
                  <a:cs typeface="Baskerville"/>
                  <a:sym typeface="Arial Bold" charset="0"/>
                </a:rPr>
                <a:t>CERN Referees</a:t>
              </a:r>
            </a:p>
          </p:txBody>
        </p:sp>
        <p:sp>
          <p:nvSpPr>
            <p:cNvPr id="8" name="AutoShape 13"/>
            <p:cNvSpPr>
              <a:spLocks/>
            </p:cNvSpPr>
            <p:nvPr/>
          </p:nvSpPr>
          <p:spPr bwMode="auto">
            <a:xfrm>
              <a:off x="0" y="236"/>
              <a:ext cx="2040" cy="4560"/>
            </a:xfrm>
            <a:prstGeom prst="roundRect">
              <a:avLst>
                <a:gd name="adj" fmla="val 5880"/>
              </a:avLst>
            </a:prstGeom>
            <a:grpFill/>
            <a:ln w="25400">
              <a:solidFill>
                <a:srgbClr val="A74F26"/>
              </a:solidFill>
              <a:miter lim="800000"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4092" y="5544860"/>
            <a:ext cx="1370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arXiv:1206.2913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95" y="6081917"/>
            <a:ext cx="8803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600 pages. Physics, Detector and Two Accelerator Options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ing-ring which may be of interest in the HE-LHC context and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inac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-ring, the default LH(e)C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8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793</Words>
  <Application>Microsoft Macintosh PowerPoint</Application>
  <PresentationFormat>On-screen Show (4:3)</PresentationFormat>
  <Paragraphs>158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CorelPhotoPaint.Image.10</vt:lpstr>
      <vt:lpstr> LHeC Detector Design </vt:lpstr>
      <vt:lpstr>titel</vt:lpstr>
      <vt:lpstr>titel</vt:lpstr>
      <vt:lpstr>titel</vt:lpstr>
      <vt:lpstr>NC Cross Section Correlated Uncertainties (Q2=2 GeV2)</vt:lpstr>
      <vt:lpstr>NC Cross Section Correlated Uncertainties (Q2=20000 GeV2)</vt:lpstr>
      <vt:lpstr>Detector in the CDR</vt:lpstr>
      <vt:lpstr>LHeC Detector in the CDR (2012)</vt:lpstr>
      <vt:lpstr> Design Report 2012</vt:lpstr>
      <vt:lpstr>PowerPoint Presentation</vt:lpstr>
      <vt:lpstr>title</vt:lpstr>
      <vt:lpstr>Detector Magnets</vt:lpstr>
      <vt:lpstr>LHeC Detector 2016</vt:lpstr>
      <vt:lpstr>Dimensions and Multitudes - LHeC</vt:lpstr>
      <vt:lpstr>Installation  Study</vt:lpstr>
      <vt:lpstr>LHeC Detector</vt:lpstr>
      <vt:lpstr>FCC-eh Detector</vt:lpstr>
      <vt:lpstr>Dimensions and Multitudes – FCC-eh</vt:lpstr>
      <vt:lpstr>PowerPoint Presentation</vt:lpstr>
      <vt:lpstr>PowerPoint Presentation</vt:lpstr>
      <vt:lpstr>LHeC Silicon Tracker</vt:lpstr>
      <vt:lpstr>The LHeC Silicon Tracker</vt:lpstr>
      <vt:lpstr>LHeC Calorimeters</vt:lpstr>
      <vt:lpstr>PowerPoint Presentation</vt:lpstr>
      <vt:lpstr>PowerPoint Presentation</vt:lpstr>
      <vt:lpstr>H bb in LHeC Detector</vt:lpstr>
      <vt:lpstr>Next Steps</vt:lpstr>
      <vt:lpstr>title</vt:lpstr>
      <vt:lpstr>title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max klein</dc:creator>
  <cp:lastModifiedBy>max klein</cp:lastModifiedBy>
  <cp:revision>26</cp:revision>
  <dcterms:created xsi:type="dcterms:W3CDTF">2017-04-04T21:47:15Z</dcterms:created>
  <dcterms:modified xsi:type="dcterms:W3CDTF">2017-04-05T14:03:37Z</dcterms:modified>
</cp:coreProperties>
</file>