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69" r:id="rId5"/>
    <p:sldId id="272" r:id="rId6"/>
    <p:sldId id="265" r:id="rId7"/>
    <p:sldId id="267" r:id="rId8"/>
    <p:sldId id="258" r:id="rId9"/>
    <p:sldId id="275" r:id="rId10"/>
    <p:sldId id="277" r:id="rId11"/>
    <p:sldId id="263" r:id="rId12"/>
    <p:sldId id="273" r:id="rId13"/>
    <p:sldId id="274" r:id="rId14"/>
    <p:sldId id="264" r:id="rId15"/>
    <p:sldId id="279" r:id="rId16"/>
    <p:sldId id="280" r:id="rId17"/>
    <p:sldId id="278" r:id="rId18"/>
    <p:sldId id="262" r:id="rId19"/>
    <p:sldId id="284" r:id="rId20"/>
    <p:sldId id="257" r:id="rId21"/>
    <p:sldId id="281" r:id="rId22"/>
    <p:sldId id="282" r:id="rId23"/>
    <p:sldId id="266" r:id="rId24"/>
    <p:sldId id="260" r:id="rId25"/>
    <p:sldId id="259" r:id="rId26"/>
    <p:sldId id="261" r:id="rId27"/>
    <p:sldId id="276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591"/>
    <a:srgbClr val="E4A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2F67-5335-284E-AB39-7FC6A412A504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9D4C-D4A4-D24D-9725-9BB836B9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2F67-5335-284E-AB39-7FC6A412A504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9D4C-D4A4-D24D-9725-9BB836B9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9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2F67-5335-284E-AB39-7FC6A412A504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9D4C-D4A4-D24D-9725-9BB836B9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2F67-5335-284E-AB39-7FC6A412A504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9D4C-D4A4-D24D-9725-9BB836B9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2F67-5335-284E-AB39-7FC6A412A504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9D4C-D4A4-D24D-9725-9BB836B9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2F67-5335-284E-AB39-7FC6A412A504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9D4C-D4A4-D24D-9725-9BB836B9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2F67-5335-284E-AB39-7FC6A412A504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9D4C-D4A4-D24D-9725-9BB836B9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4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2F67-5335-284E-AB39-7FC6A412A504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9D4C-D4A4-D24D-9725-9BB836B9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2F67-5335-284E-AB39-7FC6A412A504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9D4C-D4A4-D24D-9725-9BB836B9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3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2F67-5335-284E-AB39-7FC6A412A504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9D4C-D4A4-D24D-9725-9BB836B9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8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2F67-5335-284E-AB39-7FC6A412A504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9D4C-D4A4-D24D-9725-9BB836B9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82F67-5335-284E-AB39-7FC6A412A504}" type="datetimeFigureOut">
              <a:rPr lang="en-US" smtClean="0"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E9D4C-D4A4-D24D-9725-9BB836B9B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2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173" y="302657"/>
            <a:ext cx="7772400" cy="8900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Remarks on the </a:t>
            </a:r>
            <a:r>
              <a:rPr lang="en-US" sz="3200" dirty="0" err="1" smtClean="0"/>
              <a:t>LHeC</a:t>
            </a:r>
            <a:r>
              <a:rPr lang="en-US" sz="3200" dirty="0" smtClean="0"/>
              <a:t> and PERLE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66982" y="1456010"/>
            <a:ext cx="2813591" cy="2585323"/>
          </a:xfrm>
          <a:prstGeom prst="rect">
            <a:avLst/>
          </a:prstGeom>
          <a:noFill/>
          <a:ln>
            <a:solidFill>
              <a:srgbClr val="E4AC4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53591"/>
                </a:solidFill>
              </a:rPr>
              <a:t>Raison </a:t>
            </a:r>
            <a:r>
              <a:rPr lang="en-US" b="1" dirty="0" err="1" smtClean="0">
                <a:solidFill>
                  <a:srgbClr val="153591"/>
                </a:solidFill>
              </a:rPr>
              <a:t>d’etre</a:t>
            </a:r>
            <a:r>
              <a:rPr lang="en-US" b="1" dirty="0" smtClean="0">
                <a:solidFill>
                  <a:srgbClr val="153591"/>
                </a:solidFill>
              </a:rPr>
              <a:t> de </a:t>
            </a:r>
            <a:r>
              <a:rPr lang="en-US" b="1" dirty="0" err="1" smtClean="0">
                <a:solidFill>
                  <a:srgbClr val="153591"/>
                </a:solidFill>
              </a:rPr>
              <a:t>LHeC</a:t>
            </a:r>
            <a:endParaRPr lang="en-US" b="1" dirty="0" smtClean="0">
              <a:solidFill>
                <a:srgbClr val="153591"/>
              </a:solidFill>
            </a:endParaRPr>
          </a:p>
          <a:p>
            <a:pPr algn="ctr"/>
            <a:endParaRPr lang="en-US" b="1" dirty="0">
              <a:solidFill>
                <a:srgbClr val="153591"/>
              </a:solidFill>
            </a:endParaRPr>
          </a:p>
          <a:p>
            <a:pPr algn="ctr"/>
            <a:r>
              <a:rPr lang="en-US" b="1" dirty="0" smtClean="0">
                <a:solidFill>
                  <a:srgbClr val="153591"/>
                </a:solidFill>
              </a:rPr>
              <a:t>Luminosity and Parameters</a:t>
            </a:r>
          </a:p>
          <a:p>
            <a:pPr algn="ctr"/>
            <a:endParaRPr lang="en-US" b="1" dirty="0">
              <a:solidFill>
                <a:srgbClr val="153591"/>
              </a:solidFill>
            </a:endParaRPr>
          </a:p>
          <a:p>
            <a:pPr algn="ctr"/>
            <a:r>
              <a:rPr lang="en-US" b="1" dirty="0" smtClean="0">
                <a:solidFill>
                  <a:srgbClr val="153591"/>
                </a:solidFill>
              </a:rPr>
              <a:t>Status of the </a:t>
            </a:r>
            <a:r>
              <a:rPr lang="en-US" b="1" dirty="0" err="1" smtClean="0">
                <a:solidFill>
                  <a:srgbClr val="153591"/>
                </a:solidFill>
              </a:rPr>
              <a:t>LHeC</a:t>
            </a:r>
            <a:endParaRPr lang="en-US" b="1" dirty="0" smtClean="0">
              <a:solidFill>
                <a:srgbClr val="153591"/>
              </a:solidFill>
            </a:endParaRPr>
          </a:p>
          <a:p>
            <a:pPr algn="ctr"/>
            <a:endParaRPr lang="en-US" b="1" dirty="0">
              <a:solidFill>
                <a:srgbClr val="153591"/>
              </a:solidFill>
            </a:endParaRPr>
          </a:p>
          <a:p>
            <a:pPr algn="ctr"/>
            <a:r>
              <a:rPr lang="en-US" b="1" dirty="0" smtClean="0">
                <a:solidFill>
                  <a:srgbClr val="153591"/>
                </a:solidFill>
              </a:rPr>
              <a:t>PERLE </a:t>
            </a:r>
          </a:p>
          <a:p>
            <a:pPr algn="ctr"/>
            <a:endParaRPr lang="en-US" b="1" dirty="0">
              <a:solidFill>
                <a:srgbClr val="153591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153591"/>
                </a:solidFill>
              </a:rPr>
              <a:t>ep</a:t>
            </a:r>
            <a:r>
              <a:rPr lang="en-US" b="1" dirty="0" smtClean="0">
                <a:solidFill>
                  <a:srgbClr val="153591"/>
                </a:solidFill>
              </a:rPr>
              <a:t> Physics with PERLE </a:t>
            </a:r>
            <a:endParaRPr lang="en-US" b="1" dirty="0">
              <a:solidFill>
                <a:srgbClr val="15359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9042" y="4269800"/>
            <a:ext cx="2614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Max Klein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For the </a:t>
            </a:r>
            <a:r>
              <a:rPr lang="en-US" dirty="0" err="1" smtClean="0"/>
              <a:t>LHeC</a:t>
            </a:r>
            <a:r>
              <a:rPr lang="en-US" dirty="0" smtClean="0"/>
              <a:t> Study Group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9101" y="5994454"/>
            <a:ext cx="737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Kickoff Meeting for the PERLE Technical Design and Report, </a:t>
            </a:r>
            <a:r>
              <a:rPr lang="en-US" dirty="0" err="1" smtClean="0"/>
              <a:t>Orsay</a:t>
            </a:r>
            <a:r>
              <a:rPr lang="en-US" dirty="0" smtClean="0"/>
              <a:t>, 23.2.2017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99" y="4693335"/>
            <a:ext cx="1145794" cy="706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900" y="4428583"/>
            <a:ext cx="1546727" cy="1041546"/>
          </a:xfrm>
          <a:prstGeom prst="rect">
            <a:avLst/>
          </a:prstGeom>
        </p:spPr>
      </p:pic>
      <p:pic>
        <p:nvPicPr>
          <p:cNvPr id="9" name="Picture 10" descr="Liverpool_UN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4080" y="4658691"/>
            <a:ext cx="1447308" cy="38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028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474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412877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Impact" pitchFamily="34" charset="0"/>
              </a:rPr>
              <a:t>Road beyond Standard </a:t>
            </a:r>
            <a:r>
              <a:rPr lang="en-US" dirty="0">
                <a:solidFill>
                  <a:schemeClr val="tx1"/>
                </a:solidFill>
                <a:latin typeface="Impact" pitchFamily="34" charset="0"/>
              </a:rPr>
              <a:t>Model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85476" name="Rectangle 4"/>
          <p:cNvSpPr>
            <a:spLocks noChangeArrowheads="1"/>
          </p:cNvSpPr>
          <p:nvPr/>
        </p:nvSpPr>
        <p:spPr bwMode="auto">
          <a:xfrm>
            <a:off x="1763759" y="3429099"/>
            <a:ext cx="71516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At the energy frontier through synergy of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endParaRPr lang="en-US" sz="2800" b="1" dirty="0" smtClean="0">
              <a:solidFill>
                <a:srgbClr val="FFFFFF"/>
              </a:solidFill>
              <a:ea typeface="ＭＳ Ｐゴシック" pitchFamily="-112" charset="-128"/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hadron - hadron  colliders  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12" charset="-128"/>
              </a:rPr>
              <a:t>(LHC, (V)HE-LHC?)</a:t>
            </a:r>
            <a:endParaRPr lang="en-US" sz="2000" b="1" dirty="0" smtClean="0">
              <a:solidFill>
                <a:srgbClr val="FFFFFF"/>
              </a:solidFill>
              <a:ea typeface="ＭＳ Ｐゴシック" pitchFamily="-112" charset="-128"/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ea typeface="ＭＳ Ｐゴシック" pitchFamily="-112" charset="-128"/>
              </a:rPr>
              <a:t>lepton </a:t>
            </a: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- </a:t>
            </a:r>
            <a:r>
              <a:rPr lang="en-US" sz="2800" b="1" dirty="0" err="1" smtClean="0">
                <a:solidFill>
                  <a:srgbClr val="FFFFFF"/>
                </a:solidFill>
                <a:ea typeface="ＭＳ Ｐゴシック" pitchFamily="-112" charset="-128"/>
              </a:rPr>
              <a:t>hadron</a:t>
            </a: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    colliders  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12" charset="-128"/>
              </a:rPr>
              <a:t>(</a:t>
            </a:r>
            <a:r>
              <a:rPr lang="en-US" sz="2000" dirty="0" err="1" smtClean="0">
                <a:solidFill>
                  <a:srgbClr val="FFFFFF"/>
                </a:solidFill>
                <a:ea typeface="ＭＳ Ｐゴシック" pitchFamily="-112" charset="-128"/>
              </a:rPr>
              <a:t>LHeC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12" charset="-128"/>
              </a:rPr>
              <a:t> ??)</a:t>
            </a:r>
            <a:endParaRPr lang="en-US" sz="2800" b="1" dirty="0" smtClean="0">
              <a:solidFill>
                <a:srgbClr val="FFFFFF"/>
              </a:solidFill>
              <a:ea typeface="ＭＳ Ｐゴシック" pitchFamily="-112" charset="-128"/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ea typeface="ＭＳ Ｐゴシック" pitchFamily="-112" charset="-128"/>
              </a:rPr>
              <a:t>lepton - lepton </a:t>
            </a: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    colliders  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12" charset="-128"/>
              </a:rPr>
              <a:t>(LC </a:t>
            </a:r>
            <a:r>
              <a:rPr lang="en-US" sz="2000" dirty="0" smtClean="0">
                <a:solidFill>
                  <a:srgbClr val="FFC000"/>
                </a:solidFill>
                <a:ea typeface="ＭＳ Ｐゴシック" pitchFamily="-112" charset="-128"/>
              </a:rPr>
              <a:t>(</a:t>
            </a:r>
            <a:r>
              <a:rPr lang="en-US" sz="2000" b="1" dirty="0" smtClean="0">
                <a:solidFill>
                  <a:srgbClr val="FFC000"/>
                </a:solidFill>
                <a:ea typeface="ＭＳ Ｐゴシック" pitchFamily="-112" charset="-128"/>
              </a:rPr>
              <a:t>ILC</a:t>
            </a:r>
            <a:r>
              <a:rPr lang="en-US" sz="2000" dirty="0" smtClean="0">
                <a:solidFill>
                  <a:srgbClr val="FFC000"/>
                </a:solidFill>
                <a:ea typeface="ＭＳ Ｐゴシック" pitchFamily="-112" charset="-128"/>
              </a:rPr>
              <a:t> or CLIC) 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12" charset="-128"/>
              </a:rPr>
              <a:t>?)</a:t>
            </a:r>
            <a:endParaRPr lang="en-US" sz="2400" b="1" dirty="0" smtClean="0">
              <a:solidFill>
                <a:srgbClr val="000066"/>
              </a:solidFill>
              <a:latin typeface="Lucida Grande" charset="0"/>
              <a:ea typeface="ＭＳ Ｐゴシック" pitchFamily="-112" charset="-128"/>
            </a:endParaRPr>
          </a:p>
          <a:p>
            <a:pPr marL="609465" indent="-609465">
              <a:lnSpc>
                <a:spcPct val="90000"/>
              </a:lnSpc>
              <a:spcBef>
                <a:spcPct val="20000"/>
              </a:spcBef>
            </a:pPr>
            <a:endParaRPr lang="en-US" sz="2400" b="1" dirty="0" smtClean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385477" name="Rectangle 5"/>
          <p:cNvSpPr>
            <a:spLocks noChangeArrowheads="1"/>
          </p:cNvSpPr>
          <p:nvPr/>
        </p:nvSpPr>
        <p:spPr bwMode="auto">
          <a:xfrm>
            <a:off x="250875" y="260350"/>
            <a:ext cx="39608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Next decades</a:t>
            </a:r>
            <a:endParaRPr lang="en-US" sz="2800" dirty="0" smtClean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018" y="2245923"/>
            <a:ext cx="6525781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a typeface="ＭＳ Ｐゴシック" pitchFamily="-112" charset="-128"/>
              </a:rPr>
              <a:t>LHC results vital to guide the way at the energy frontier</a:t>
            </a:r>
            <a:endParaRPr lang="en-US" sz="200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68013" y="272513"/>
            <a:ext cx="1647433" cy="92333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Rolf </a:t>
            </a:r>
            <a:r>
              <a:rPr lang="en-US" dirty="0" err="1" smtClean="0"/>
              <a:t>Heuer</a:t>
            </a:r>
            <a:r>
              <a:rPr lang="en-US" dirty="0" smtClean="0"/>
              <a:t> at </a:t>
            </a:r>
          </a:p>
          <a:p>
            <a:r>
              <a:rPr lang="en-US" dirty="0" smtClean="0"/>
              <a:t>Aix Les </a:t>
            </a:r>
            <a:r>
              <a:rPr lang="en-US" dirty="0" err="1" smtClean="0"/>
              <a:t>Bains</a:t>
            </a:r>
            <a:endParaRPr lang="en-US" dirty="0" smtClean="0"/>
          </a:p>
          <a:p>
            <a:r>
              <a:rPr lang="en-US" dirty="0" smtClean="0"/>
              <a:t> 1. 10. 2013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312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939"/>
            <a:ext cx="8229600" cy="5000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Mandate and Goals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498" y="768222"/>
            <a:ext cx="90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</a:rPr>
              <a:t>LHeC</a:t>
            </a:r>
            <a:r>
              <a:rPr lang="en-US" dirty="0" smtClean="0"/>
              <a:t>: Following the CDR in 2012: 2014+16: CERN DGs issued Mandate to continue the study: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0772" y="1405960"/>
            <a:ext cx="6273735" cy="2923878"/>
          </a:xfrm>
          <a:prstGeom prst="rect">
            <a:avLst/>
          </a:prstGeom>
          <a:solidFill>
            <a:schemeClr val="accent3">
              <a:lumMod val="60000"/>
              <a:lumOff val="40000"/>
              <a:alpha val="1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DG: Mandate  to the International Advisory Committee 2015-2018</a:t>
            </a:r>
            <a:endParaRPr lang="en-US" sz="1600" b="1" dirty="0"/>
          </a:p>
          <a:p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Advice </a:t>
            </a:r>
            <a:r>
              <a:rPr lang="en-US" sz="1400" dirty="0"/>
              <a:t>to the </a:t>
            </a:r>
            <a:r>
              <a:rPr lang="en-US" sz="1400" dirty="0" err="1"/>
              <a:t>LHeC</a:t>
            </a:r>
            <a:r>
              <a:rPr lang="en-US" sz="1400" dirty="0"/>
              <a:t> Coordination Group and the CERN </a:t>
            </a:r>
            <a:r>
              <a:rPr lang="en-US" sz="1400" dirty="0" smtClean="0"/>
              <a:t>directorate </a:t>
            </a:r>
            <a:r>
              <a:rPr lang="en-US" sz="1400" dirty="0"/>
              <a:t>by following the </a:t>
            </a:r>
            <a:endParaRPr lang="en-US" sz="1400" dirty="0" smtClean="0"/>
          </a:p>
          <a:p>
            <a:r>
              <a:rPr lang="en-US" sz="1400" dirty="0" smtClean="0"/>
              <a:t>development </a:t>
            </a:r>
            <a:r>
              <a:rPr lang="en-US" sz="1400" dirty="0"/>
              <a:t>of options of an </a:t>
            </a:r>
            <a:r>
              <a:rPr lang="en-US" sz="1400" dirty="0" err="1"/>
              <a:t>ep</a:t>
            </a:r>
            <a:r>
              <a:rPr lang="en-US" sz="1400" dirty="0"/>
              <a:t>/</a:t>
            </a:r>
            <a:r>
              <a:rPr lang="en-US" sz="1400" dirty="0" err="1" smtClean="0"/>
              <a:t>eA</a:t>
            </a:r>
            <a:r>
              <a:rPr lang="en-US" sz="1400" dirty="0"/>
              <a:t> </a:t>
            </a:r>
            <a:r>
              <a:rPr lang="en-US" sz="1400" dirty="0" smtClean="0"/>
              <a:t>collider </a:t>
            </a:r>
            <a:r>
              <a:rPr lang="en-US" sz="1400" dirty="0"/>
              <a:t>at the  </a:t>
            </a:r>
            <a:r>
              <a:rPr lang="en-US" sz="1400" dirty="0" smtClean="0"/>
              <a:t>LHC </a:t>
            </a:r>
            <a:r>
              <a:rPr lang="en-US" sz="1400" dirty="0"/>
              <a:t>and at FCC, </a:t>
            </a:r>
            <a:r>
              <a:rPr lang="en-US" sz="1400" dirty="0" smtClean="0"/>
              <a:t>especially </a:t>
            </a:r>
            <a:r>
              <a:rPr lang="en-US" sz="1400" dirty="0"/>
              <a:t>with:</a:t>
            </a:r>
          </a:p>
          <a:p>
            <a:endParaRPr lang="en-US" sz="1400" dirty="0"/>
          </a:p>
          <a:p>
            <a:r>
              <a:rPr lang="en-US" sz="1400" dirty="0" smtClean="0"/>
              <a:t> Provision </a:t>
            </a:r>
            <a:r>
              <a:rPr lang="en-US" sz="1400" dirty="0"/>
              <a:t>of scientific and technical direction for the </a:t>
            </a:r>
            <a:r>
              <a:rPr lang="en-US" sz="1400" dirty="0" smtClean="0"/>
              <a:t>physics </a:t>
            </a:r>
            <a:r>
              <a:rPr lang="en-US" sz="1400" dirty="0"/>
              <a:t>potential of the </a:t>
            </a:r>
            <a:r>
              <a:rPr lang="en-US" sz="1400" dirty="0" err="1"/>
              <a:t>ep</a:t>
            </a:r>
            <a:r>
              <a:rPr lang="en-US" sz="1400" dirty="0"/>
              <a:t>/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 collider, </a:t>
            </a:r>
            <a:r>
              <a:rPr lang="en-US" sz="1400" dirty="0"/>
              <a:t>both at LHC and </a:t>
            </a:r>
            <a:r>
              <a:rPr lang="en-US" sz="1400" dirty="0" smtClean="0"/>
              <a:t>at </a:t>
            </a:r>
            <a:r>
              <a:rPr lang="en-US" sz="1400" dirty="0"/>
              <a:t>FCC, as a function of the machine parameters and of a </a:t>
            </a:r>
            <a:endParaRPr lang="en-US" sz="1400" dirty="0" smtClean="0"/>
          </a:p>
          <a:p>
            <a:r>
              <a:rPr lang="en-US" sz="1400" dirty="0" smtClean="0"/>
              <a:t> realistic </a:t>
            </a:r>
            <a:r>
              <a:rPr lang="en-US" sz="1400" dirty="0"/>
              <a:t>detector design, as well as for the design and  </a:t>
            </a:r>
            <a:r>
              <a:rPr lang="en-US" sz="1400" dirty="0" smtClean="0"/>
              <a:t>possible </a:t>
            </a:r>
            <a:r>
              <a:rPr lang="en-US" sz="1400" dirty="0"/>
              <a:t>approval of an ERL 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test </a:t>
            </a:r>
            <a:r>
              <a:rPr lang="en-US" sz="1400" dirty="0"/>
              <a:t>facility at CERN.</a:t>
            </a:r>
          </a:p>
          <a:p>
            <a:endParaRPr lang="en-US" sz="1400" dirty="0"/>
          </a:p>
          <a:p>
            <a:r>
              <a:rPr lang="en-US" sz="1400" dirty="0" smtClean="0"/>
              <a:t> Assistance </a:t>
            </a:r>
            <a:r>
              <a:rPr lang="en-US" sz="1400" dirty="0"/>
              <a:t>in building the international case for the accelerator  </a:t>
            </a:r>
            <a:r>
              <a:rPr lang="en-US" sz="1400" dirty="0" smtClean="0"/>
              <a:t>and </a:t>
            </a:r>
            <a:r>
              <a:rPr lang="en-US" sz="1400" dirty="0"/>
              <a:t>detector </a:t>
            </a:r>
            <a:endParaRPr lang="en-US" sz="1400" dirty="0" smtClean="0"/>
          </a:p>
          <a:p>
            <a:r>
              <a:rPr lang="en-US" sz="1400" dirty="0" smtClean="0"/>
              <a:t> developments </a:t>
            </a:r>
            <a:r>
              <a:rPr lang="en-US" sz="1400" dirty="0"/>
              <a:t>as well as guidance </a:t>
            </a:r>
            <a:r>
              <a:rPr lang="en-US" sz="1400" dirty="0" smtClean="0"/>
              <a:t>to the resource,  infrastructure </a:t>
            </a:r>
            <a:r>
              <a:rPr lang="en-US" sz="1400" dirty="0"/>
              <a:t>and science </a:t>
            </a:r>
            <a:endParaRPr lang="en-US" sz="1400" dirty="0" smtClean="0"/>
          </a:p>
          <a:p>
            <a:r>
              <a:rPr lang="en-US" sz="1400" dirty="0" smtClean="0"/>
              <a:t>policy </a:t>
            </a:r>
            <a:r>
              <a:rPr lang="en-US" sz="1400" dirty="0"/>
              <a:t>aspects of the </a:t>
            </a:r>
            <a:r>
              <a:rPr lang="en-US" sz="1400" dirty="0" err="1"/>
              <a:t>ep</a:t>
            </a:r>
            <a:r>
              <a:rPr lang="en-US" sz="1400" dirty="0"/>
              <a:t>/</a:t>
            </a:r>
            <a:r>
              <a:rPr lang="en-US" sz="1400" dirty="0" err="1"/>
              <a:t>eA</a:t>
            </a:r>
            <a:r>
              <a:rPr lang="en-US" sz="1400" dirty="0"/>
              <a:t> collider.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073" y="4421880"/>
            <a:ext cx="8230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wo major next goals</a:t>
            </a:r>
            <a:r>
              <a:rPr lang="en-US" dirty="0" smtClean="0"/>
              <a:t>:</a:t>
            </a:r>
          </a:p>
          <a:p>
            <a:r>
              <a:rPr lang="en-US" dirty="0" smtClean="0"/>
              <a:t>-Design and build an </a:t>
            </a:r>
            <a:r>
              <a:rPr lang="en-US" dirty="0" err="1" smtClean="0"/>
              <a:t>LHeC</a:t>
            </a:r>
            <a:r>
              <a:rPr lang="en-US" dirty="0" smtClean="0"/>
              <a:t> ERL demonstrator (10mA, 3 turn, 802 MHz)</a:t>
            </a:r>
            <a:endParaRPr lang="en-US" dirty="0"/>
          </a:p>
          <a:p>
            <a:r>
              <a:rPr lang="en-US" dirty="0" smtClean="0"/>
              <a:t>-Update of the CDR by 2018: LHC physics, 10</a:t>
            </a:r>
            <a:r>
              <a:rPr lang="en-US" baseline="30000" dirty="0" smtClean="0"/>
              <a:t>34</a:t>
            </a:r>
            <a:r>
              <a:rPr lang="en-US" dirty="0" smtClean="0"/>
              <a:t> </a:t>
            </a:r>
            <a:r>
              <a:rPr lang="en-US" dirty="0" err="1" smtClean="0"/>
              <a:t>lumi</a:t>
            </a:r>
            <a:r>
              <a:rPr lang="en-US" dirty="0" smtClean="0"/>
              <a:t>, detector and accelerator updates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6337" y="5506008"/>
            <a:ext cx="7058017" cy="101566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FCC-eh</a:t>
            </a:r>
            <a:r>
              <a:rPr lang="en-US" dirty="0" smtClean="0"/>
              <a:t>: Utilize the </a:t>
            </a:r>
            <a:r>
              <a:rPr lang="en-US" dirty="0" err="1" smtClean="0"/>
              <a:t>LHeC</a:t>
            </a:r>
            <a:r>
              <a:rPr lang="en-US" dirty="0" smtClean="0"/>
              <a:t> design study to describe baseline </a:t>
            </a:r>
            <a:r>
              <a:rPr lang="en-US" dirty="0" err="1" smtClean="0"/>
              <a:t>ep</a:t>
            </a:r>
            <a:r>
              <a:rPr lang="en-US" dirty="0" smtClean="0"/>
              <a:t>/A option. </a:t>
            </a:r>
          </a:p>
          <a:p>
            <a:r>
              <a:rPr lang="en-US" dirty="0" smtClean="0"/>
              <a:t>Emphasis: 3 </a:t>
            </a:r>
            <a:r>
              <a:rPr lang="en-US" dirty="0" err="1" smtClean="0"/>
              <a:t>TeV</a:t>
            </a:r>
            <a:r>
              <a:rPr lang="en-US" dirty="0" smtClean="0"/>
              <a:t> physics, IR and Detector: synchronous </a:t>
            </a:r>
            <a:r>
              <a:rPr lang="en-US" dirty="0" err="1" smtClean="0"/>
              <a:t>ep-pp</a:t>
            </a:r>
            <a:r>
              <a:rPr lang="en-US" dirty="0" smtClean="0"/>
              <a:t> operation. </a:t>
            </a:r>
          </a:p>
          <a:p>
            <a:r>
              <a:rPr lang="en-US" dirty="0" smtClean="0"/>
              <a:t>Open to other configurations and new physics developments (750..)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3117" y="4039924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Chair: </a:t>
            </a:r>
            <a:r>
              <a:rPr lang="en-US" sz="1400" dirty="0" err="1" smtClean="0"/>
              <a:t>Herwig</a:t>
            </a:r>
            <a:r>
              <a:rPr lang="en-US" sz="1400" dirty="0" smtClean="0"/>
              <a:t> </a:t>
            </a:r>
            <a:r>
              <a:rPr lang="en-US" sz="1400" dirty="0" err="1" smtClean="0"/>
              <a:t>Schopper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752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173" y="302657"/>
            <a:ext cx="7772400" cy="8900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title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8" y="2102345"/>
            <a:ext cx="8890888" cy="4232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01" y="442068"/>
            <a:ext cx="7126192" cy="1490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8668" y="2834588"/>
            <a:ext cx="2772435" cy="334574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6827" y="6457332"/>
            <a:ext cx="106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Tentative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781" y="8347"/>
            <a:ext cx="7772400" cy="8900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Energy Electron-Ion Colliders at CERN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46" y="962776"/>
            <a:ext cx="8287827" cy="5335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3788" y="6364999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Note: A at  injection energy and lower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cover EIC range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6265" y="685777"/>
            <a:ext cx="3225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F.Zimmermann</a:t>
            </a:r>
            <a:r>
              <a:rPr lang="en-US" sz="1200" dirty="0" smtClean="0"/>
              <a:t>, January 2017, FCC Physics Week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599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681"/>
            <a:ext cx="7772400" cy="87454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backup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82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489" y="130760"/>
            <a:ext cx="1883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</a:rPr>
              <a:t>Realization of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he </a:t>
            </a:r>
            <a:r>
              <a:rPr lang="en-US" sz="2400" dirty="0" err="1" smtClean="0">
                <a:solidFill>
                  <a:prstClr val="black"/>
                </a:solidFill>
              </a:rPr>
              <a:t>LHeC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9677" y="4735332"/>
            <a:ext cx="724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MK 6/14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725" y="1199895"/>
            <a:ext cx="1355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F79646">
                    <a:lumMod val="50000"/>
                  </a:srgbClr>
                </a:solidFill>
              </a:rPr>
              <a:t>~4 years of CE</a:t>
            </a:r>
            <a:endParaRPr lang="en-US" sz="16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5918" y="2913530"/>
            <a:ext cx="210684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Physics and cost will</a:t>
            </a: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etermine  footprint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36" y="799699"/>
            <a:ext cx="3575840" cy="3058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395" y="659613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371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911" y="282222"/>
            <a:ext cx="7772400" cy="11430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venir Heavy"/>
                <a:cs typeface="Avenir Heavy"/>
              </a:rPr>
              <a:t>Civil Engineering </a:t>
            </a:r>
            <a:r>
              <a:rPr lang="en-US" dirty="0" smtClean="0">
                <a:latin typeface="Avenir Heavy"/>
                <a:cs typeface="Avenir Heavy"/>
              </a:rPr>
              <a:t/>
            </a:r>
            <a:br>
              <a:rPr lang="en-US" dirty="0" smtClean="0">
                <a:latin typeface="Avenir Heavy"/>
                <a:cs typeface="Avenir Heavy"/>
              </a:rPr>
            </a:br>
            <a:endParaRPr lang="en-US" dirty="0">
              <a:latin typeface="Avenir Heavy"/>
              <a:cs typeface="Avenir Heavy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4219" y="2142617"/>
            <a:ext cx="2317181" cy="3046987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txBody>
          <a:bodyPr wrap="square">
            <a:spAutoFit/>
          </a:bodyPr>
          <a:lstStyle/>
          <a:p>
            <a:r>
              <a:rPr lang="en-US" sz="1200" dirty="0" smtClean="0"/>
              <a:t>CDR: Evaluation of CE, analysis </a:t>
            </a:r>
          </a:p>
          <a:p>
            <a:r>
              <a:rPr lang="en-US" sz="1200" dirty="0" smtClean="0"/>
              <a:t>of ring and </a:t>
            </a:r>
            <a:r>
              <a:rPr lang="en-US" sz="1200" dirty="0" err="1" smtClean="0"/>
              <a:t>linac</a:t>
            </a:r>
            <a:r>
              <a:rPr lang="en-US" sz="1200" dirty="0" smtClean="0"/>
              <a:t> by Amber Zurich</a:t>
            </a:r>
          </a:p>
          <a:p>
            <a:r>
              <a:rPr lang="en-US" sz="1200" dirty="0"/>
              <a:t>w</a:t>
            </a:r>
            <a:r>
              <a:rPr lang="en-US" sz="1200" dirty="0" smtClean="0"/>
              <a:t>ith detailed cost estimate</a:t>
            </a:r>
          </a:p>
          <a:p>
            <a:r>
              <a:rPr lang="en-US" sz="1200" dirty="0" smtClean="0"/>
              <a:t>[</a:t>
            </a:r>
            <a:r>
              <a:rPr lang="en-US" sz="1200" dirty="0" err="1" smtClean="0"/>
              <a:t>linac</a:t>
            </a:r>
            <a:r>
              <a:rPr lang="en-US" sz="1200" dirty="0" smtClean="0"/>
              <a:t> CE: 249,928 </a:t>
            </a:r>
            <a:r>
              <a:rPr lang="en-US" sz="1200" dirty="0" err="1" smtClean="0"/>
              <a:t>kSF</a:t>
            </a:r>
            <a:r>
              <a:rPr lang="en-US" sz="1200" dirty="0" smtClean="0"/>
              <a:t>..] and time:</a:t>
            </a:r>
          </a:p>
          <a:p>
            <a:r>
              <a:rPr lang="en-US" sz="1200" b="1" dirty="0"/>
              <a:t>3.5 years for underground works </a:t>
            </a:r>
            <a:r>
              <a:rPr lang="en-US" sz="1200" dirty="0"/>
              <a:t>using 2 </a:t>
            </a:r>
            <a:r>
              <a:rPr lang="en-US" sz="1200" dirty="0" err="1"/>
              <a:t>roadheaders</a:t>
            </a:r>
            <a:r>
              <a:rPr lang="en-US" sz="1200" dirty="0"/>
              <a:t> and 1 TBM</a:t>
            </a:r>
            <a:endParaRPr lang="en-GB" sz="1200" dirty="0"/>
          </a:p>
          <a:p>
            <a:endParaRPr lang="en-US" sz="1200" dirty="0" smtClean="0"/>
          </a:p>
          <a:p>
            <a:endParaRPr lang="en-US" sz="1200" b="1" dirty="0"/>
          </a:p>
          <a:p>
            <a:r>
              <a:rPr lang="en-US" sz="1200" b="1" dirty="0" smtClean="0"/>
              <a:t>More </a:t>
            </a:r>
            <a:r>
              <a:rPr lang="en-US" sz="1200" b="1" dirty="0"/>
              <a:t>studies needed </a:t>
            </a:r>
            <a:r>
              <a:rPr lang="en-US" sz="1200" dirty="0" smtClean="0"/>
              <a:t>for</a:t>
            </a:r>
          </a:p>
          <a:p>
            <a:r>
              <a:rPr lang="en-US" sz="1200" dirty="0" smtClean="0"/>
              <a:t>Integration </a:t>
            </a:r>
            <a:r>
              <a:rPr lang="en-US" sz="1200" dirty="0"/>
              <a:t>with all services </a:t>
            </a:r>
            <a:endParaRPr lang="en-US" sz="1200" dirty="0" smtClean="0"/>
          </a:p>
          <a:p>
            <a:r>
              <a:rPr lang="en-US" sz="1200" dirty="0" smtClean="0"/>
              <a:t>(</a:t>
            </a:r>
            <a:r>
              <a:rPr lang="en-US" sz="1200" dirty="0"/>
              <a:t>EL,CV, transport, survey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Geology</a:t>
            </a:r>
          </a:p>
          <a:p>
            <a:r>
              <a:rPr lang="en-US" sz="1200" dirty="0" smtClean="0"/>
              <a:t>Understanding </a:t>
            </a:r>
            <a:r>
              <a:rPr lang="en-US" sz="1200" dirty="0"/>
              <a:t>vibration </a:t>
            </a:r>
            <a:r>
              <a:rPr lang="en-US" sz="1200" dirty="0" smtClean="0"/>
              <a:t>risks</a:t>
            </a:r>
          </a:p>
          <a:p>
            <a:r>
              <a:rPr lang="en-US" sz="1200" dirty="0" smtClean="0"/>
              <a:t>Environmental </a:t>
            </a:r>
            <a:r>
              <a:rPr lang="en-US" sz="1200" dirty="0"/>
              <a:t>impact </a:t>
            </a:r>
            <a:r>
              <a:rPr lang="en-US" sz="1200" dirty="0" smtClean="0"/>
              <a:t>assessment</a:t>
            </a:r>
          </a:p>
          <a:p>
            <a:endParaRPr lang="en-US" sz="1200" dirty="0"/>
          </a:p>
          <a:p>
            <a:r>
              <a:rPr lang="en-US" sz="1200" dirty="0" smtClean="0"/>
              <a:t>Tunnel connection in IP2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888792" y="967360"/>
            <a:ext cx="4993658" cy="4812786"/>
            <a:chOff x="1014594" y="750854"/>
            <a:chExt cx="5891032" cy="5617568"/>
          </a:xfrm>
        </p:grpSpPr>
        <p:pic>
          <p:nvPicPr>
            <p:cNvPr id="6" name="Picture 1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" t="18148" r="58403" b="16667"/>
            <a:stretch/>
          </p:blipFill>
          <p:spPr bwMode="auto">
            <a:xfrm>
              <a:off x="1014594" y="750854"/>
              <a:ext cx="5891032" cy="5524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09316" y="1406720"/>
              <a:ext cx="1728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Shaft sinking installation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1608" y="210968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Roadheader 1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2396" y="266997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Roadheader 2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390650" y="1435295"/>
              <a:ext cx="0" cy="49331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3" y="5357172"/>
            <a:ext cx="1797569" cy="10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57143" y="5918645"/>
            <a:ext cx="1559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J.Osborne</a:t>
            </a:r>
            <a:r>
              <a:rPr lang="en-US" sz="1200" dirty="0" smtClean="0"/>
              <a:t>, Chavannes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881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Beam dynamics studies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21775"/>
            <a:ext cx="8153197" cy="3670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8043" y="5778096"/>
            <a:ext cx="3382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</a:t>
            </a:r>
            <a:r>
              <a:rPr lang="en-US" sz="1600" dirty="0" err="1" smtClean="0"/>
              <a:t>f</a:t>
            </a:r>
            <a:r>
              <a:rPr lang="en-US" sz="1600" dirty="0" smtClean="0"/>
              <a:t> Dario </a:t>
            </a:r>
            <a:r>
              <a:rPr lang="en-US" sz="1600" dirty="0" err="1" smtClean="0"/>
              <a:t>Pellegrini</a:t>
            </a:r>
            <a:r>
              <a:rPr lang="en-US" sz="1600" dirty="0" smtClean="0"/>
              <a:t>: Talk in August 2016</a:t>
            </a:r>
          </a:p>
          <a:p>
            <a:r>
              <a:rPr lang="en-US" sz="1600" dirty="0" smtClean="0"/>
              <a:t>Accelerators for QCD, Thessaloniki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961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7059" y="302355"/>
            <a:ext cx="4064000" cy="97428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Installation </a:t>
            </a:r>
            <a:br>
              <a:rPr lang="en-US" sz="3200" dirty="0" smtClean="0"/>
            </a:br>
            <a:r>
              <a:rPr lang="en-US" sz="3200" dirty="0" smtClean="0"/>
              <a:t>Study</a:t>
            </a:r>
            <a:endParaRPr lang="en-US" sz="3200" dirty="0"/>
          </a:p>
        </p:txBody>
      </p:sp>
      <p:pic>
        <p:nvPicPr>
          <p:cNvPr id="3" name="Image 3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" y="2804363"/>
            <a:ext cx="8878765" cy="393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2" descr="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3" y="514634"/>
            <a:ext cx="2286934" cy="236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" descr="LHeC-3D-Xsection-II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54" y="200873"/>
            <a:ext cx="3388212" cy="26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2393" y="2894010"/>
            <a:ext cx="2328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Detector fits in L3 magnet 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0588" y="2923892"/>
            <a:ext cx="1330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Modular structure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481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189"/>
            <a:ext cx="7772400" cy="5803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backup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59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0472" y="3511176"/>
            <a:ext cx="2748732" cy="203132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90"/>
                </a:solidFill>
              </a:rPr>
              <a:t>LHeC</a:t>
            </a:r>
            <a:r>
              <a:rPr lang="en-US" b="1" dirty="0" smtClean="0">
                <a:solidFill>
                  <a:srgbClr val="000090"/>
                </a:solidFill>
              </a:rPr>
              <a:t> CDR update because:</a:t>
            </a:r>
          </a:p>
          <a:p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- </a:t>
            </a:r>
            <a:r>
              <a:rPr lang="en-US" b="1" dirty="0" err="1" smtClean="0">
                <a:solidFill>
                  <a:srgbClr val="000090"/>
                </a:solidFill>
              </a:rPr>
              <a:t>Lumi</a:t>
            </a:r>
            <a:r>
              <a:rPr lang="en-US" b="1" dirty="0" smtClean="0">
                <a:solidFill>
                  <a:srgbClr val="000090"/>
                </a:solidFill>
              </a:rPr>
              <a:t> * 10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- LHC results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- Technology progress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Open for any participation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0643" y="659613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388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300"/>
            <a:ext cx="6195272" cy="515338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Organisation</a:t>
            </a:r>
            <a:r>
              <a:rPr lang="en-US" sz="2200" baseline="30000" dirty="0" smtClean="0"/>
              <a:t>*)</a:t>
            </a:r>
            <a:endParaRPr lang="en-US" sz="22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124347" y="1591633"/>
            <a:ext cx="3317923" cy="4247317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Sergio </a:t>
            </a:r>
            <a:r>
              <a:rPr lang="en-US" dirty="0" err="1" smtClean="0"/>
              <a:t>Bertolucci</a:t>
            </a:r>
            <a:r>
              <a:rPr lang="en-US" dirty="0" smtClean="0"/>
              <a:t> (CERN/Bologna)</a:t>
            </a:r>
          </a:p>
          <a:p>
            <a:r>
              <a:rPr lang="en-US" dirty="0" err="1" smtClean="0"/>
              <a:t>Nichola</a:t>
            </a:r>
            <a:r>
              <a:rPr lang="en-US" dirty="0" smtClean="0"/>
              <a:t> Bianchi (</a:t>
            </a:r>
            <a:r>
              <a:rPr lang="en-US" dirty="0" err="1" smtClean="0"/>
              <a:t>Frascati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Frederick </a:t>
            </a:r>
            <a:r>
              <a:rPr lang="en-US" dirty="0" err="1" smtClean="0"/>
              <a:t>Bordry</a:t>
            </a:r>
            <a:r>
              <a:rPr lang="en-US" dirty="0" smtClean="0"/>
              <a:t> (CERN)</a:t>
            </a:r>
          </a:p>
          <a:p>
            <a:r>
              <a:rPr lang="en-US" dirty="0" smtClean="0"/>
              <a:t>Stan Brodsky (SLAC)</a:t>
            </a:r>
          </a:p>
          <a:p>
            <a:r>
              <a:rPr lang="en-US" dirty="0" err="1" smtClean="0"/>
              <a:t>Hesheng</a:t>
            </a:r>
            <a:r>
              <a:rPr lang="en-US" dirty="0" smtClean="0"/>
              <a:t> Chen (IHEP Beijing)</a:t>
            </a:r>
          </a:p>
          <a:p>
            <a:r>
              <a:rPr lang="en-US" dirty="0" smtClean="0"/>
              <a:t>Andrew Hutton (Jefferson Lab)</a:t>
            </a:r>
          </a:p>
          <a:p>
            <a:r>
              <a:rPr lang="en-US" dirty="0" smtClean="0"/>
              <a:t>Young-</a:t>
            </a:r>
            <a:r>
              <a:rPr lang="en-US" dirty="0" err="1" smtClean="0"/>
              <a:t>Kee</a:t>
            </a:r>
            <a:r>
              <a:rPr lang="en-US" dirty="0" smtClean="0"/>
              <a:t> Kim (Chicago)</a:t>
            </a:r>
          </a:p>
          <a:p>
            <a:r>
              <a:rPr lang="en-US" dirty="0" smtClean="0"/>
              <a:t>Victor A </a:t>
            </a:r>
            <a:r>
              <a:rPr lang="en-US" dirty="0" err="1" smtClean="0"/>
              <a:t>Matveev</a:t>
            </a:r>
            <a:r>
              <a:rPr lang="en-US" dirty="0" smtClean="0"/>
              <a:t> (JINR </a:t>
            </a:r>
            <a:r>
              <a:rPr lang="en-US" dirty="0" err="1" smtClean="0"/>
              <a:t>Dubna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Shin-</a:t>
            </a:r>
            <a:r>
              <a:rPr lang="en-US" dirty="0" err="1" smtClean="0"/>
              <a:t>Ichi</a:t>
            </a:r>
            <a:r>
              <a:rPr lang="en-US" dirty="0" smtClean="0"/>
              <a:t> </a:t>
            </a:r>
            <a:r>
              <a:rPr lang="en-US" dirty="0" err="1" smtClean="0"/>
              <a:t>Kurokawa</a:t>
            </a:r>
            <a:r>
              <a:rPr lang="en-US" dirty="0" smtClean="0"/>
              <a:t> (Tsukuba)</a:t>
            </a:r>
          </a:p>
          <a:p>
            <a:r>
              <a:rPr lang="en-US" dirty="0" smtClean="0"/>
              <a:t>Leandro </a:t>
            </a:r>
            <a:r>
              <a:rPr lang="en-US" dirty="0" err="1" smtClean="0"/>
              <a:t>Nisati</a:t>
            </a:r>
            <a:r>
              <a:rPr lang="en-US" dirty="0" smtClean="0"/>
              <a:t> (Rome)</a:t>
            </a:r>
          </a:p>
          <a:p>
            <a:r>
              <a:rPr lang="en-US" dirty="0" smtClean="0"/>
              <a:t>Leonid </a:t>
            </a:r>
            <a:r>
              <a:rPr lang="en-US" dirty="0" err="1" smtClean="0"/>
              <a:t>Rivkin</a:t>
            </a:r>
            <a:r>
              <a:rPr lang="en-US" dirty="0" smtClean="0"/>
              <a:t> (Lausanne)</a:t>
            </a:r>
          </a:p>
          <a:p>
            <a:r>
              <a:rPr lang="en-US" dirty="0" err="1" smtClean="0"/>
              <a:t>Herwig</a:t>
            </a:r>
            <a:r>
              <a:rPr lang="en-US" dirty="0" smtClean="0"/>
              <a:t> </a:t>
            </a:r>
            <a:r>
              <a:rPr lang="en-US" dirty="0" err="1" smtClean="0"/>
              <a:t>Schopper</a:t>
            </a:r>
            <a:r>
              <a:rPr lang="en-US" dirty="0" smtClean="0"/>
              <a:t> (CERN) – Chair</a:t>
            </a:r>
          </a:p>
          <a:p>
            <a:r>
              <a:rPr lang="en-US" dirty="0" err="1" smtClean="0"/>
              <a:t>Jurgen</a:t>
            </a:r>
            <a:r>
              <a:rPr lang="en-US" dirty="0" smtClean="0"/>
              <a:t> </a:t>
            </a:r>
            <a:r>
              <a:rPr lang="en-US" dirty="0" err="1" smtClean="0"/>
              <a:t>Schukraft</a:t>
            </a:r>
            <a:r>
              <a:rPr lang="en-US" dirty="0" smtClean="0"/>
              <a:t> (CERN)</a:t>
            </a:r>
          </a:p>
          <a:p>
            <a:r>
              <a:rPr lang="en-US" dirty="0" err="1" smtClean="0"/>
              <a:t>Achille</a:t>
            </a:r>
            <a:r>
              <a:rPr lang="en-US" dirty="0" smtClean="0"/>
              <a:t> </a:t>
            </a:r>
            <a:r>
              <a:rPr lang="en-US" dirty="0" err="1" smtClean="0"/>
              <a:t>Stocchi</a:t>
            </a:r>
            <a:r>
              <a:rPr lang="en-US" dirty="0" smtClean="0"/>
              <a:t> (LAL </a:t>
            </a:r>
            <a:r>
              <a:rPr lang="en-US" dirty="0" err="1" smtClean="0"/>
              <a:t>Orsay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Womersley</a:t>
            </a:r>
            <a:r>
              <a:rPr lang="en-US" dirty="0" smtClean="0"/>
              <a:t> (STFC)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19" y="663440"/>
            <a:ext cx="34008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International Advisory Committee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sz="1600" dirty="0" smtClean="0">
                <a:solidFill>
                  <a:srgbClr val="000090"/>
                </a:solidFill>
              </a:rPr>
              <a:t>“..Direction for </a:t>
            </a:r>
            <a:r>
              <a:rPr lang="en-US" sz="1600" dirty="0" err="1" smtClean="0">
                <a:solidFill>
                  <a:srgbClr val="000090"/>
                </a:solidFill>
              </a:rPr>
              <a:t>ep</a:t>
            </a:r>
            <a:r>
              <a:rPr lang="en-US" sz="1600" dirty="0" smtClean="0">
                <a:solidFill>
                  <a:srgbClr val="000090"/>
                </a:solidFill>
              </a:rPr>
              <a:t>/A both at LHC+FCC”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0650" y="1895135"/>
            <a:ext cx="2538061" cy="3139321"/>
          </a:xfrm>
          <a:prstGeom prst="rect">
            <a:avLst/>
          </a:prstGeom>
          <a:solidFill>
            <a:schemeClr val="bg1">
              <a:lumMod val="75000"/>
              <a:alpha val="38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Nestor </a:t>
            </a:r>
            <a:r>
              <a:rPr lang="en-US" dirty="0" err="1"/>
              <a:t>Armesto</a:t>
            </a:r>
            <a:endParaRPr lang="en-US" dirty="0"/>
          </a:p>
          <a:p>
            <a:r>
              <a:rPr lang="en-US" dirty="0"/>
              <a:t>Oliver </a:t>
            </a:r>
            <a:r>
              <a:rPr lang="en-US" dirty="0" err="1" smtClean="0"/>
              <a:t>Brüning</a:t>
            </a:r>
            <a:r>
              <a:rPr lang="en-US" dirty="0" smtClean="0"/>
              <a:t> – Co-Chair</a:t>
            </a:r>
            <a:endParaRPr lang="en-US" dirty="0"/>
          </a:p>
          <a:p>
            <a:r>
              <a:rPr lang="en-US" dirty="0"/>
              <a:t>Stefano Forte</a:t>
            </a:r>
          </a:p>
          <a:p>
            <a:r>
              <a:rPr lang="en-US" dirty="0"/>
              <a:t>Andrea </a:t>
            </a:r>
            <a:r>
              <a:rPr lang="en-US" dirty="0" err="1"/>
              <a:t>Gaddi</a:t>
            </a:r>
            <a:endParaRPr lang="en-US" dirty="0"/>
          </a:p>
          <a:p>
            <a:r>
              <a:rPr lang="en-US" dirty="0" err="1"/>
              <a:t>Erk</a:t>
            </a:r>
            <a:r>
              <a:rPr lang="en-US" dirty="0"/>
              <a:t> Jensen</a:t>
            </a:r>
          </a:p>
          <a:p>
            <a:r>
              <a:rPr lang="en-US" dirty="0"/>
              <a:t>Max </a:t>
            </a:r>
            <a:r>
              <a:rPr lang="en-US" dirty="0" smtClean="0"/>
              <a:t>Klein – Co-Chair</a:t>
            </a:r>
            <a:endParaRPr lang="en-US" dirty="0"/>
          </a:p>
          <a:p>
            <a:r>
              <a:rPr lang="en-US" dirty="0"/>
              <a:t>Peter </a:t>
            </a:r>
            <a:r>
              <a:rPr lang="en-US" dirty="0" err="1"/>
              <a:t>Kostka</a:t>
            </a:r>
            <a:endParaRPr lang="en-US" dirty="0"/>
          </a:p>
          <a:p>
            <a:r>
              <a:rPr lang="en-US" dirty="0"/>
              <a:t>Bruce </a:t>
            </a:r>
            <a:r>
              <a:rPr lang="en-US" dirty="0" err="1"/>
              <a:t>Mellado</a:t>
            </a:r>
            <a:endParaRPr lang="en-US" dirty="0"/>
          </a:p>
          <a:p>
            <a:r>
              <a:rPr lang="en-US" dirty="0"/>
              <a:t>Paul Newman</a:t>
            </a:r>
          </a:p>
          <a:p>
            <a:r>
              <a:rPr lang="en-US" dirty="0"/>
              <a:t>Daniel Schulte</a:t>
            </a:r>
          </a:p>
          <a:p>
            <a:r>
              <a:rPr lang="en-US" dirty="0"/>
              <a:t>Frank Zimmermann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0048" y="930274"/>
            <a:ext cx="268625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Coordination Group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sz="1600" dirty="0" err="1" smtClean="0">
                <a:solidFill>
                  <a:srgbClr val="000090"/>
                </a:solidFill>
              </a:rPr>
              <a:t>Accelerator+Detector+Physics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6733" y="5226574"/>
            <a:ext cx="259207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5(11) are members of the</a:t>
            </a:r>
          </a:p>
          <a:p>
            <a:r>
              <a:rPr lang="en-US" dirty="0" smtClean="0"/>
              <a:t>FCC coordination team</a:t>
            </a:r>
          </a:p>
          <a:p>
            <a:endParaRPr lang="en-US" dirty="0"/>
          </a:p>
          <a:p>
            <a:r>
              <a:rPr lang="en-US" sz="1600" dirty="0" smtClean="0"/>
              <a:t>OB+MK: FCC-eh </a:t>
            </a:r>
            <a:r>
              <a:rPr lang="en-US" sz="1600" dirty="0" err="1" smtClean="0"/>
              <a:t>responsibles</a:t>
            </a:r>
            <a:endParaRPr lang="en-US" sz="1600" dirty="0" smtClean="0"/>
          </a:p>
          <a:p>
            <a:r>
              <a:rPr lang="en-US" sz="1600" dirty="0" smtClean="0"/>
              <a:t>MDO: physics co-</a:t>
            </a:r>
            <a:r>
              <a:rPr lang="en-US" sz="1600" dirty="0" err="1" smtClean="0"/>
              <a:t>convenor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6583229" y="657138"/>
            <a:ext cx="2241247" cy="5909311"/>
          </a:xfrm>
          <a:prstGeom prst="rect">
            <a:avLst/>
          </a:prstGeom>
          <a:solidFill>
            <a:schemeClr val="bg1">
              <a:lumMod val="65000"/>
              <a:alpha val="18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PDFs, QCD       </a:t>
            </a:r>
            <a:endParaRPr lang="en-US" b="1" dirty="0" smtClean="0"/>
          </a:p>
          <a:p>
            <a:r>
              <a:rPr lang="en-US" dirty="0" smtClean="0"/>
              <a:t>Fred </a:t>
            </a:r>
            <a:r>
              <a:rPr lang="en-US" dirty="0" err="1"/>
              <a:t>Olness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Voica</a:t>
            </a:r>
            <a:r>
              <a:rPr lang="en-US" dirty="0" smtClean="0"/>
              <a:t> </a:t>
            </a:r>
            <a:r>
              <a:rPr lang="en-US" dirty="0" err="1"/>
              <a:t>Radescu</a:t>
            </a:r>
            <a:endParaRPr lang="en-US" dirty="0"/>
          </a:p>
          <a:p>
            <a:r>
              <a:rPr lang="en-US" b="1" dirty="0"/>
              <a:t>Higgs</a:t>
            </a:r>
            <a:r>
              <a:rPr lang="en-US" dirty="0"/>
              <a:t>               </a:t>
            </a:r>
            <a:endParaRPr lang="en-US" dirty="0" smtClean="0"/>
          </a:p>
          <a:p>
            <a:r>
              <a:rPr lang="en-US" dirty="0" err="1" smtClean="0"/>
              <a:t>Uta</a:t>
            </a:r>
            <a:r>
              <a:rPr lang="en-US" dirty="0" smtClean="0"/>
              <a:t> </a:t>
            </a:r>
            <a:r>
              <a:rPr lang="en-US" dirty="0"/>
              <a:t>Klein, </a:t>
            </a:r>
            <a:endParaRPr lang="en-US" dirty="0" smtClean="0"/>
          </a:p>
          <a:p>
            <a:r>
              <a:rPr lang="en-US" dirty="0" smtClean="0"/>
              <a:t>Masahiro </a:t>
            </a:r>
            <a:r>
              <a:rPr lang="en-US" dirty="0" err="1" smtClean="0"/>
              <a:t>Kuze</a:t>
            </a:r>
            <a:endParaRPr lang="en-US" dirty="0"/>
          </a:p>
          <a:p>
            <a:r>
              <a:rPr lang="en-US" b="1" dirty="0" smtClean="0"/>
              <a:t>BSM</a:t>
            </a:r>
          </a:p>
          <a:p>
            <a:r>
              <a:rPr lang="en-US" dirty="0" smtClean="0"/>
              <a:t>Georges </a:t>
            </a:r>
            <a:r>
              <a:rPr lang="en-US" dirty="0" err="1"/>
              <a:t>Azuelos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Monica </a:t>
            </a:r>
            <a:r>
              <a:rPr lang="en-US" dirty="0" err="1"/>
              <a:t>D’Onofrio</a:t>
            </a:r>
            <a:endParaRPr lang="en-US" dirty="0"/>
          </a:p>
          <a:p>
            <a:r>
              <a:rPr lang="en-US" b="1" dirty="0"/>
              <a:t>Top</a:t>
            </a:r>
            <a:r>
              <a:rPr lang="en-US" dirty="0"/>
              <a:t>              </a:t>
            </a:r>
            <a:endParaRPr lang="en-US" dirty="0" smtClean="0"/>
          </a:p>
          <a:p>
            <a:r>
              <a:rPr lang="en-US" dirty="0" smtClean="0"/>
              <a:t>Olaf </a:t>
            </a:r>
            <a:r>
              <a:rPr lang="en-US" dirty="0" err="1"/>
              <a:t>Behnke</a:t>
            </a:r>
            <a:r>
              <a:rPr lang="en-US" dirty="0" smtClean="0"/>
              <a:t>,</a:t>
            </a:r>
          </a:p>
          <a:p>
            <a:r>
              <a:rPr lang="en-US" dirty="0" smtClean="0"/>
              <a:t>Christian </a:t>
            </a:r>
            <a:r>
              <a:rPr lang="en-US" dirty="0" err="1"/>
              <a:t>Schwanenberger</a:t>
            </a:r>
            <a:endParaRPr lang="en-US" dirty="0"/>
          </a:p>
          <a:p>
            <a:r>
              <a:rPr lang="en-US" b="1" dirty="0" err="1" smtClean="0"/>
              <a:t>eA</a:t>
            </a:r>
            <a:r>
              <a:rPr lang="en-US" b="1" dirty="0" smtClean="0"/>
              <a:t> Physics </a:t>
            </a:r>
            <a:r>
              <a:rPr lang="en-US" dirty="0" smtClean="0"/>
              <a:t>             </a:t>
            </a:r>
          </a:p>
          <a:p>
            <a:r>
              <a:rPr lang="en-US" dirty="0" smtClean="0"/>
              <a:t>Nestor </a:t>
            </a:r>
            <a:r>
              <a:rPr lang="en-US" dirty="0" err="1"/>
              <a:t>Armesto</a:t>
            </a:r>
            <a:endParaRPr lang="en-US" dirty="0"/>
          </a:p>
          <a:p>
            <a:r>
              <a:rPr lang="en-US" b="1" dirty="0"/>
              <a:t>Small x            </a:t>
            </a:r>
          </a:p>
          <a:p>
            <a:r>
              <a:rPr lang="en-US" dirty="0" smtClean="0"/>
              <a:t>Paul </a:t>
            </a:r>
            <a:r>
              <a:rPr lang="en-US" dirty="0"/>
              <a:t>Newman, </a:t>
            </a:r>
            <a:endParaRPr lang="en-US" dirty="0" smtClean="0"/>
          </a:p>
          <a:p>
            <a:r>
              <a:rPr lang="en-US" dirty="0" smtClean="0"/>
              <a:t>Anna </a:t>
            </a:r>
            <a:r>
              <a:rPr lang="en-US" dirty="0" err="1" smtClean="0"/>
              <a:t>Stasto</a:t>
            </a:r>
            <a:endParaRPr lang="en-US" dirty="0" smtClean="0"/>
          </a:p>
          <a:p>
            <a:r>
              <a:rPr lang="en-US" b="1" dirty="0" smtClean="0"/>
              <a:t>Detector</a:t>
            </a:r>
          </a:p>
          <a:p>
            <a:r>
              <a:rPr lang="en-US" dirty="0" smtClean="0"/>
              <a:t>Alessandro </a:t>
            </a:r>
            <a:r>
              <a:rPr lang="en-US" dirty="0" err="1" smtClean="0"/>
              <a:t>Polini</a:t>
            </a:r>
            <a:endParaRPr lang="en-US" dirty="0" smtClean="0"/>
          </a:p>
          <a:p>
            <a:r>
              <a:rPr lang="en-US" dirty="0" smtClean="0"/>
              <a:t>Peter </a:t>
            </a:r>
            <a:r>
              <a:rPr lang="en-US" dirty="0" err="1" smtClean="0"/>
              <a:t>Kostka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0667" y="178769"/>
            <a:ext cx="171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Working Groups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099" y="6488457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*)February 2017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5740" y="5861952"/>
            <a:ext cx="3026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IAC being renewed by new DG</a:t>
            </a:r>
          </a:p>
          <a:p>
            <a:r>
              <a:rPr lang="en-US" dirty="0" smtClean="0"/>
              <a:t>We lost Guido </a:t>
            </a:r>
            <a:r>
              <a:rPr lang="en-US" dirty="0" err="1" smtClean="0"/>
              <a:t>Altarelli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4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67" y="803813"/>
            <a:ext cx="6224181" cy="5833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640" y="5264124"/>
            <a:ext cx="1287532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CERN Courier</a:t>
            </a:r>
          </a:p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MK,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H.Schopper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June 2014</a:t>
            </a:r>
          </a:p>
          <a:p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input from</a:t>
            </a:r>
          </a:p>
          <a:p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A.Hutton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R.Ent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F.Maas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T.Rosner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70" y="153185"/>
            <a:ext cx="72953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Intensity and Energy Frontier of Future DIS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33" y="6581001"/>
            <a:ext cx="9187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Klein, Vietnam, 27.9.16                                                                                                                                                                                                              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123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173" y="302657"/>
            <a:ext cx="7772400" cy="8900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title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00" y="381000"/>
            <a:ext cx="5816600" cy="60833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0" y="4677530"/>
            <a:ext cx="2108200" cy="49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217623" y="2881054"/>
            <a:ext cx="14799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Ready to go</a:t>
            </a:r>
          </a:p>
          <a:p>
            <a:endParaRPr lang="en-US" dirty="0"/>
          </a:p>
          <a:p>
            <a:r>
              <a:rPr lang="en-US" dirty="0" smtClean="0"/>
              <a:t>Comments by</a:t>
            </a:r>
          </a:p>
          <a:p>
            <a:endParaRPr lang="en-US" dirty="0"/>
          </a:p>
          <a:p>
            <a:r>
              <a:rPr lang="en-US" dirty="0" smtClean="0"/>
              <a:t>Boris</a:t>
            </a:r>
          </a:p>
          <a:p>
            <a:r>
              <a:rPr lang="en-US" dirty="0" smtClean="0"/>
              <a:t>Frank</a:t>
            </a:r>
          </a:p>
          <a:p>
            <a:r>
              <a:rPr lang="en-US" dirty="0" smtClean="0"/>
              <a:t>Eric</a:t>
            </a:r>
          </a:p>
          <a:p>
            <a:r>
              <a:rPr lang="en-US" dirty="0" smtClean="0"/>
              <a:t>David</a:t>
            </a:r>
          </a:p>
          <a:p>
            <a:r>
              <a:rPr lang="en-US" dirty="0" smtClean="0"/>
              <a:t>Oliver</a:t>
            </a:r>
          </a:p>
          <a:p>
            <a:r>
              <a:rPr lang="en-US" dirty="0" err="1" smtClean="0"/>
              <a:t>Erk</a:t>
            </a:r>
            <a:endParaRPr lang="en-US" dirty="0" smtClean="0"/>
          </a:p>
          <a:p>
            <a:r>
              <a:rPr lang="en-US" dirty="0" smtClean="0"/>
              <a:t>Dario</a:t>
            </a:r>
          </a:p>
          <a:p>
            <a:r>
              <a:rPr lang="en-US" dirty="0" err="1" smtClean="0"/>
              <a:t>Walid</a:t>
            </a:r>
            <a:r>
              <a:rPr lang="en-US" dirty="0" smtClean="0"/>
              <a:t> 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5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221" y="116777"/>
            <a:ext cx="7772400" cy="595737"/>
          </a:xfrm>
        </p:spPr>
        <p:txBody>
          <a:bodyPr>
            <a:normAutofit/>
          </a:bodyPr>
          <a:lstStyle/>
          <a:p>
            <a:r>
              <a:rPr lang="en-US" sz="3200" dirty="0" err="1"/>
              <a:t>e</a:t>
            </a:r>
            <a:r>
              <a:rPr lang="en-US" sz="3200" dirty="0" err="1" smtClean="0"/>
              <a:t>p</a:t>
            </a:r>
            <a:r>
              <a:rPr lang="en-US" sz="3200" dirty="0" smtClean="0"/>
              <a:t> Physics with PERLE – proton radius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85" y="1192696"/>
            <a:ext cx="3834373" cy="609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85" y="1932170"/>
            <a:ext cx="5588000" cy="69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85" y="2875642"/>
            <a:ext cx="37846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395" y="3526792"/>
            <a:ext cx="4358450" cy="3061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826" y="4662375"/>
            <a:ext cx="42755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 from Q</a:t>
            </a:r>
            <a:r>
              <a:rPr lang="en-US" baseline="30000" dirty="0" smtClean="0"/>
              <a:t>2</a:t>
            </a:r>
            <a:r>
              <a:rPr lang="en-US" dirty="0" smtClean="0"/>
              <a:t> dependence of G, Q</a:t>
            </a:r>
            <a:r>
              <a:rPr lang="en-US" baseline="30000" dirty="0" smtClean="0"/>
              <a:t>2</a:t>
            </a:r>
            <a:r>
              <a:rPr lang="en-US" dirty="0" smtClean="0"/>
              <a:t>=0</a:t>
            </a:r>
          </a:p>
          <a:p>
            <a:pPr marL="285750" indent="-285750">
              <a:buFontTx/>
              <a:buChar char="-"/>
            </a:pPr>
            <a:r>
              <a:rPr lang="en-US" dirty="0"/>
              <a:t>t</a:t>
            </a:r>
            <a:r>
              <a:rPr lang="en-US" dirty="0" smtClean="0"/>
              <a:t>hin target (gas jet), high current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ngular scan with different </a:t>
            </a:r>
            <a:r>
              <a:rPr lang="en-US" dirty="0" err="1" smtClean="0"/>
              <a:t>Ee</a:t>
            </a:r>
            <a:r>
              <a:rPr lang="en-US" dirty="0" smtClean="0"/>
              <a:t> &lt; 300MeV</a:t>
            </a:r>
          </a:p>
          <a:p>
            <a:pPr marL="285750" indent="-285750">
              <a:buFontTx/>
              <a:buChar char="-"/>
            </a:pPr>
            <a:r>
              <a:rPr lang="en-US" dirty="0"/>
              <a:t>e</a:t>
            </a:r>
            <a:r>
              <a:rPr lang="en-US" dirty="0" smtClean="0"/>
              <a:t>lectric and magnetic radius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h</a:t>
            </a:r>
            <a:r>
              <a:rPr lang="en-US" dirty="0" err="1" smtClean="0"/>
              <a:t>.o</a:t>
            </a:r>
            <a:r>
              <a:rPr lang="en-US" dirty="0" smtClean="0"/>
              <a:t>. QED corrections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44225" y="317535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51621" y="3249793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 </a:t>
            </a:r>
            <a:r>
              <a:rPr lang="en-US" sz="1200" dirty="0" err="1" smtClean="0"/>
              <a:t>Bernauer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20642" y="1239165"/>
            <a:ext cx="1634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lastic </a:t>
            </a:r>
            <a:r>
              <a:rPr lang="en-US" dirty="0" err="1" smtClean="0"/>
              <a:t>ep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4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55663" y="303213"/>
            <a:ext cx="7772400" cy="502244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e</a:t>
            </a:r>
            <a:r>
              <a:rPr lang="en-US" sz="3200" dirty="0" err="1" smtClean="0"/>
              <a:t>p</a:t>
            </a:r>
            <a:r>
              <a:rPr lang="en-US" sz="3200" dirty="0" smtClean="0"/>
              <a:t> Physics with PERLE – sin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Θ</a:t>
            </a:r>
            <a:r>
              <a:rPr lang="en-US" sz="3200" baseline="-25000" dirty="0" smtClean="0"/>
              <a:t>W</a:t>
            </a:r>
            <a:endParaRPr lang="en-US" sz="32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80" y="2139687"/>
            <a:ext cx="4143037" cy="3653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799" y="5903333"/>
            <a:ext cx="2124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M.K., T Riemann, PhysLett1978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80" y="1238198"/>
            <a:ext cx="3639788" cy="620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167" y="1238198"/>
            <a:ext cx="4578895" cy="36392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9684" y="5312921"/>
            <a:ext cx="2204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Jlab</a:t>
            </a:r>
            <a:r>
              <a:rPr lang="en-US" dirty="0" smtClean="0"/>
              <a:t> (Moeller, SOLID)</a:t>
            </a:r>
          </a:p>
          <a:p>
            <a:r>
              <a:rPr lang="en-US" dirty="0" smtClean="0"/>
              <a:t>MESA (beam in 2021)</a:t>
            </a:r>
          </a:p>
          <a:p>
            <a:r>
              <a:rPr lang="en-US" dirty="0" err="1" smtClean="0"/>
              <a:t>LHeC</a:t>
            </a:r>
            <a:r>
              <a:rPr lang="en-US" dirty="0" smtClean="0"/>
              <a:t> 10-1000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83554" y="5742999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acceptance </a:t>
            </a:r>
          </a:p>
          <a:p>
            <a:r>
              <a:rPr lang="en-US" dirty="0" smtClean="0"/>
              <a:t>10mA is 10x the MESA current</a:t>
            </a:r>
          </a:p>
          <a:p>
            <a:r>
              <a:rPr lang="en-US" dirty="0" err="1" smtClean="0"/>
              <a:t>Polarisation</a:t>
            </a:r>
            <a:r>
              <a:rPr lang="en-US" dirty="0" smtClean="0"/>
              <a:t> (and Positrons)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2684" y="851915"/>
            <a:ext cx="260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Polarised</a:t>
            </a:r>
            <a:r>
              <a:rPr lang="en-US" dirty="0" smtClean="0"/>
              <a:t>, elastic </a:t>
            </a:r>
            <a:r>
              <a:rPr lang="en-US" dirty="0" err="1" smtClean="0"/>
              <a:t>ep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7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94221" y="116777"/>
            <a:ext cx="7772400" cy="5957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Further </a:t>
            </a:r>
            <a:r>
              <a:rPr lang="en-US" sz="3200" dirty="0" err="1" smtClean="0"/>
              <a:t>ep</a:t>
            </a:r>
            <a:r>
              <a:rPr lang="en-US" sz="3200" dirty="0" smtClean="0"/>
              <a:t> Physics with PERLE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94221" y="1502487"/>
            <a:ext cx="243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Confinement scale QCD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39" y="2170550"/>
            <a:ext cx="7199604" cy="1196100"/>
          </a:xfrm>
          <a:prstGeom prst="rect">
            <a:avLst/>
          </a:prstGeom>
          <a:ln>
            <a:solidFill>
              <a:srgbClr val="15359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22239" y="3949836"/>
            <a:ext cx="148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Dark photons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33" y="4611491"/>
            <a:ext cx="2501900" cy="33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533" y="4941691"/>
            <a:ext cx="4953000" cy="31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94557" y="5297423"/>
            <a:ext cx="381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luminosity than </a:t>
            </a:r>
            <a:r>
              <a:rPr lang="en-US" dirty="0" err="1" smtClean="0"/>
              <a:t>DarkLight</a:t>
            </a:r>
            <a:r>
              <a:rPr lang="en-US" dirty="0" smtClean="0"/>
              <a:t> (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22239" y="4611491"/>
            <a:ext cx="5653288" cy="1166113"/>
          </a:xfrm>
          <a:prstGeom prst="rect">
            <a:avLst/>
          </a:prstGeom>
          <a:noFill/>
          <a:ln>
            <a:solidFill>
              <a:srgbClr val="1535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6" y="274638"/>
            <a:ext cx="3722353" cy="5000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PERLE (“mini”)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96" y="3747800"/>
            <a:ext cx="4884504" cy="2587399"/>
          </a:xfrm>
          <a:prstGeom prst="rect">
            <a:avLst/>
          </a:prstGeom>
        </p:spPr>
      </p:pic>
      <p:pic>
        <p:nvPicPr>
          <p:cNvPr id="8" name="Picture 7" descr="alessia_2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21968" r="15769" b="19113"/>
          <a:stretch/>
        </p:blipFill>
        <p:spPr>
          <a:xfrm>
            <a:off x="4219480" y="231591"/>
            <a:ext cx="4758061" cy="2914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224" y="2944912"/>
            <a:ext cx="1364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A.Valloni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2/16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446745"/>
              </p:ext>
            </p:extLst>
          </p:nvPr>
        </p:nvGraphicFramePr>
        <p:xfrm>
          <a:off x="410166" y="3444676"/>
          <a:ext cx="5515992" cy="3127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265"/>
                <a:gridCol w="2375727"/>
              </a:tblGrid>
              <a:tr h="56689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Parameter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Value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689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Dipoles per arc</a:t>
                      </a:r>
                    </a:p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Dipole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length</a:t>
                      </a:r>
                    </a:p>
                    <a:p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Max B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3/4  </a:t>
                      </a:r>
                    </a:p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50 cm</a:t>
                      </a:r>
                    </a:p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1.1 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689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/>
                          <a:cs typeface="Arial"/>
                        </a:rPr>
                        <a:t>Quadrupoles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per arc</a:t>
                      </a:r>
                    </a:p>
                    <a:p>
                      <a:r>
                        <a:rPr lang="en-US" sz="1600" baseline="0" dirty="0" err="1" smtClean="0">
                          <a:latin typeface="Arial"/>
                          <a:cs typeface="Arial"/>
                        </a:rPr>
                        <a:t>Quadrupoles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in straight lines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5</a:t>
                      </a:r>
                    </a:p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4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689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Dipoles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in Spreader/Combiner</a:t>
                      </a:r>
                    </a:p>
                    <a:p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Quads in Spreader/Combiner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1-3</a:t>
                      </a:r>
                    </a:p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/>
                </a:tc>
              </a:tr>
              <a:tr h="56689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Dipoles for</a:t>
                      </a:r>
                    </a:p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Injection-Extraction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6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0166" y="890338"/>
            <a:ext cx="34594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Demonstration of high current</a:t>
            </a:r>
          </a:p>
          <a:p>
            <a:r>
              <a:rPr lang="en-US" dirty="0" smtClean="0"/>
              <a:t>(10mA), multi(3)turn ERL</a:t>
            </a:r>
          </a:p>
          <a:p>
            <a:endParaRPr lang="en-US" dirty="0"/>
          </a:p>
          <a:p>
            <a:r>
              <a:rPr lang="en-US" dirty="0" smtClean="0"/>
              <a:t>Test and development of 802MHz</a:t>
            </a:r>
          </a:p>
          <a:p>
            <a:r>
              <a:rPr lang="en-US" dirty="0" smtClean="0"/>
              <a:t>SCRF technology</a:t>
            </a:r>
          </a:p>
          <a:p>
            <a:endParaRPr lang="en-US" dirty="0"/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= 200 MeV with </a:t>
            </a:r>
            <a:r>
              <a:rPr lang="en-US" dirty="0" err="1" smtClean="0"/>
              <a:t>cryo</a:t>
            </a:r>
            <a:r>
              <a:rPr lang="en-US" dirty="0" smtClean="0"/>
              <a:t> module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64721" y="2726616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Footprint:12x3.5m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6494786" y="3747800"/>
            <a:ext cx="2116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(“</a:t>
            </a:r>
            <a:r>
              <a:rPr lang="en-US" dirty="0" err="1" smtClean="0">
                <a:solidFill>
                  <a:srgbClr val="FF0000"/>
                </a:solidFill>
              </a:rPr>
              <a:t>centi</a:t>
            </a:r>
            <a:r>
              <a:rPr lang="en-US" dirty="0" smtClean="0">
                <a:solidFill>
                  <a:srgbClr val="FF0000"/>
                </a:solidFill>
              </a:rPr>
              <a:t>”)</a:t>
            </a:r>
          </a:p>
          <a:p>
            <a:r>
              <a:rPr lang="en-US" dirty="0" smtClean="0"/>
              <a:t>2 modules, 400 MeV</a:t>
            </a:r>
          </a:p>
          <a:p>
            <a:r>
              <a:rPr lang="en-US" dirty="0" smtClean="0"/>
              <a:t>16x5m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A.Valloni</a:t>
            </a:r>
            <a:r>
              <a:rPr lang="en-US" dirty="0" smtClean="0"/>
              <a:t> 6/16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024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173" y="302657"/>
            <a:ext cx="7772400" cy="8900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title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199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1611" y="4724325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arger than 16 x 5..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ayout a prime task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562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532" y="1116857"/>
            <a:ext cx="9002735" cy="535531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1.  Configuration: </a:t>
            </a:r>
            <a:r>
              <a:rPr lang="en-US" dirty="0" err="1" smtClean="0"/>
              <a:t>cPERLE</a:t>
            </a:r>
            <a:r>
              <a:rPr lang="en-US" dirty="0" smtClean="0"/>
              <a:t> with initially one </a:t>
            </a:r>
            <a:r>
              <a:rPr lang="en-US" dirty="0" err="1" smtClean="0"/>
              <a:t>cryomodule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optional, termed PERLE [at </a:t>
            </a:r>
            <a:r>
              <a:rPr lang="en-US" dirty="0" err="1" smtClean="0"/>
              <a:t>Orsay</a:t>
            </a:r>
            <a:r>
              <a:rPr lang="en-US" dirty="0" smtClean="0"/>
              <a:t>]</a:t>
            </a:r>
          </a:p>
          <a:p>
            <a:r>
              <a:rPr lang="en-US" dirty="0" smtClean="0"/>
              <a:t>2.  Technical Design </a:t>
            </a:r>
            <a:r>
              <a:rPr lang="en-US" dirty="0"/>
              <a:t>R</a:t>
            </a:r>
            <a:r>
              <a:rPr lang="en-US" dirty="0" smtClean="0"/>
              <a:t>eport in International Collaboration, </a:t>
            </a:r>
            <a:r>
              <a:rPr lang="en-US" b="1" dirty="0" smtClean="0"/>
              <a:t>open to participation</a:t>
            </a:r>
            <a:r>
              <a:rPr lang="en-US" dirty="0" smtClean="0"/>
              <a:t>, until 10/2017 </a:t>
            </a:r>
          </a:p>
          <a:p>
            <a:r>
              <a:rPr lang="en-US" dirty="0"/>
              <a:t> </a:t>
            </a:r>
            <a:r>
              <a:rPr lang="en-US" dirty="0" smtClean="0"/>
              <a:t>    building an international collaboration AND cooperation (</a:t>
            </a:r>
            <a:r>
              <a:rPr lang="en-US" dirty="0" err="1" smtClean="0"/>
              <a:t>cf</a:t>
            </a:r>
            <a:r>
              <a:rPr lang="en-US" dirty="0" smtClean="0"/>
              <a:t> e.g.  </a:t>
            </a:r>
            <a:r>
              <a:rPr lang="en-US" dirty="0"/>
              <a:t>c</a:t>
            </a:r>
            <a:r>
              <a:rPr lang="en-US" dirty="0" smtClean="0"/>
              <a:t>β )</a:t>
            </a:r>
          </a:p>
          <a:p>
            <a:r>
              <a:rPr lang="en-US" dirty="0" smtClean="0"/>
              <a:t>3. Hardware for TDR: a first 802 MHz 5-cell cavity (Bob: May 17), a magnet prototype tested</a:t>
            </a:r>
          </a:p>
          <a:p>
            <a:r>
              <a:rPr lang="en-US" dirty="0" smtClean="0"/>
              <a:t>4. Contributions to TDR (and possibly beyond) currently/tentatively envisaged: </a:t>
            </a:r>
          </a:p>
          <a:p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smtClean="0"/>
              <a:t>Source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- Injector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- 4 (8) Cavities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smtClean="0"/>
              <a:t>1 (2) </a:t>
            </a:r>
            <a:r>
              <a:rPr lang="en-US" dirty="0" err="1" smtClean="0"/>
              <a:t>cryomodule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- Magnets</a:t>
            </a:r>
            <a:endParaRPr lang="en-US" dirty="0"/>
          </a:p>
          <a:p>
            <a:r>
              <a:rPr lang="en-US" dirty="0" smtClean="0"/>
              <a:t>     - </a:t>
            </a:r>
            <a:r>
              <a:rPr lang="en-US" dirty="0" smtClean="0"/>
              <a:t>Lattice </a:t>
            </a:r>
            <a:r>
              <a:rPr lang="en-US" dirty="0" smtClean="0"/>
              <a:t>design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smtClean="0"/>
              <a:t>Dump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smtClean="0"/>
              <a:t>Diagnostics</a:t>
            </a:r>
          </a:p>
          <a:p>
            <a:r>
              <a:rPr lang="en-US" dirty="0" smtClean="0"/>
              <a:t>     </a:t>
            </a:r>
            <a:r>
              <a:rPr lang="en-US" dirty="0" smtClean="0"/>
              <a:t>- Cryogenics and </a:t>
            </a:r>
            <a:r>
              <a:rPr lang="en-US" dirty="0" smtClean="0"/>
              <a:t>Power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smtClean="0"/>
              <a:t>Shielding</a:t>
            </a:r>
          </a:p>
          <a:p>
            <a:r>
              <a:rPr lang="en-US" dirty="0" smtClean="0"/>
              <a:t>     </a:t>
            </a:r>
            <a:r>
              <a:rPr lang="en-US" dirty="0" smtClean="0"/>
              <a:t>- H+</a:t>
            </a:r>
            <a:r>
              <a:rPr lang="en-US" dirty="0" smtClean="0"/>
              <a:t>LV</a:t>
            </a:r>
          </a:p>
          <a:p>
            <a:r>
              <a:rPr lang="en-US" dirty="0" smtClean="0"/>
              <a:t>     </a:t>
            </a:r>
            <a:r>
              <a:rPr lang="en-US" dirty="0" smtClean="0"/>
              <a:t>- Goals</a:t>
            </a:r>
            <a:endParaRPr lang="en-US" dirty="0"/>
          </a:p>
          <a:p>
            <a:r>
              <a:rPr lang="en-US" dirty="0" smtClean="0"/>
              <a:t>5. Optional: physics experiments</a:t>
            </a:r>
          </a:p>
          <a:p>
            <a:r>
              <a:rPr lang="en-US" dirty="0" smtClean="0"/>
              <a:t>6. Regular meetings: December 5+6., February, June (ERL workshop), September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382" y="36380"/>
            <a:ext cx="7772400" cy="612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 for how to proceed to TDR - </a:t>
            </a:r>
            <a:r>
              <a:rPr lang="en-US" sz="2000" i="1" dirty="0" smtClean="0"/>
              <a:t>draft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10107" y="648480"/>
            <a:ext cx="877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Achille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Stocchi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Walid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Kaabi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Sebastien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Bousson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Erk</a:t>
            </a:r>
            <a:r>
              <a:rPr lang="en-US" dirty="0" smtClean="0">
                <a:solidFill>
                  <a:srgbClr val="0000FF"/>
                </a:solidFill>
              </a:rPr>
              <a:t> Jensen</a:t>
            </a:r>
            <a:r>
              <a:rPr lang="en-US" sz="1400" dirty="0" smtClean="0">
                <a:solidFill>
                  <a:srgbClr val="0000FF"/>
                </a:solidFill>
              </a:rPr>
              <a:t>(part time)</a:t>
            </a:r>
            <a:r>
              <a:rPr lang="en-US" dirty="0">
                <a:solidFill>
                  <a:srgbClr val="0000FF"/>
                </a:solidFill>
              </a:rPr>
              <a:t>,</a:t>
            </a:r>
            <a:r>
              <a:rPr lang="en-US" dirty="0" smtClean="0">
                <a:solidFill>
                  <a:srgbClr val="0000FF"/>
                </a:solidFill>
              </a:rPr>
              <a:t> Max Klein 10/11.10.16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3318" y="4228649"/>
            <a:ext cx="20853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Report to the </a:t>
            </a:r>
            <a:r>
              <a:rPr lang="en-US" i="1" dirty="0" err="1" smtClean="0">
                <a:solidFill>
                  <a:srgbClr val="000090"/>
                </a:solidFill>
              </a:rPr>
              <a:t>LHeC</a:t>
            </a:r>
            <a:endParaRPr lang="en-US" i="1" dirty="0" smtClean="0">
              <a:solidFill>
                <a:srgbClr val="000090"/>
              </a:solidFill>
            </a:endParaRPr>
          </a:p>
          <a:p>
            <a:r>
              <a:rPr lang="en-US" i="1" dirty="0" smtClean="0">
                <a:solidFill>
                  <a:srgbClr val="000090"/>
                </a:solidFill>
              </a:rPr>
              <a:t>Coordination Group</a:t>
            </a:r>
          </a:p>
          <a:p>
            <a:r>
              <a:rPr lang="en-US" i="1" dirty="0">
                <a:solidFill>
                  <a:srgbClr val="000090"/>
                </a:solidFill>
              </a:rPr>
              <a:t>i</a:t>
            </a:r>
            <a:r>
              <a:rPr lang="en-US" i="1" dirty="0" smtClean="0">
                <a:solidFill>
                  <a:srgbClr val="000090"/>
                </a:solidFill>
              </a:rPr>
              <a:t>n October 2016 –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For this meeting to </a:t>
            </a:r>
          </a:p>
          <a:p>
            <a:r>
              <a:rPr lang="en-US" i="1" dirty="0">
                <a:solidFill>
                  <a:srgbClr val="000090"/>
                </a:solidFill>
              </a:rPr>
              <a:t>a</a:t>
            </a:r>
            <a:r>
              <a:rPr lang="en-US" i="1" dirty="0" smtClean="0">
                <a:solidFill>
                  <a:srgbClr val="000090"/>
                </a:solidFill>
              </a:rPr>
              <a:t>ssess + develop</a:t>
            </a:r>
            <a:endParaRPr lang="en-US" i="1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282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173" y="302657"/>
            <a:ext cx="7772400" cy="8900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title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12" y="647701"/>
            <a:ext cx="8436287" cy="5129904"/>
          </a:xfrm>
          <a:prstGeom prst="rect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13428" y="709662"/>
            <a:ext cx="732715" cy="405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9395" y="3562597"/>
            <a:ext cx="8735493" cy="30980"/>
          </a:xfrm>
          <a:prstGeom prst="line">
            <a:avLst/>
          </a:prstGeom>
          <a:ln>
            <a:solidFill>
              <a:srgbClr val="1535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5012" y="588602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9943" y="5964079"/>
            <a:ext cx="5979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53591"/>
                </a:solidFill>
              </a:rPr>
              <a:t>Goals reach further out than to the </a:t>
            </a:r>
            <a:r>
              <a:rPr lang="en-US" dirty="0" err="1" smtClean="0">
                <a:solidFill>
                  <a:srgbClr val="153591"/>
                </a:solidFill>
              </a:rPr>
              <a:t>LHeC</a:t>
            </a:r>
            <a:r>
              <a:rPr lang="en-US" dirty="0">
                <a:solidFill>
                  <a:srgbClr val="153591"/>
                </a:solidFill>
              </a:rPr>
              <a:t> </a:t>
            </a:r>
            <a:r>
              <a:rPr lang="en-US" b="1" dirty="0" smtClean="0">
                <a:solidFill>
                  <a:srgbClr val="153591"/>
                </a:solidFill>
              </a:rPr>
              <a:t>(</a:t>
            </a:r>
            <a:r>
              <a:rPr lang="en-US" b="1" dirty="0" err="1" smtClean="0">
                <a:solidFill>
                  <a:srgbClr val="153591"/>
                </a:solidFill>
              </a:rPr>
              <a:t>cf</a:t>
            </a:r>
            <a:r>
              <a:rPr lang="en-US" b="1" dirty="0" smtClean="0">
                <a:solidFill>
                  <a:srgbClr val="153591"/>
                </a:solidFill>
              </a:rPr>
              <a:t> Oliver tomorrow) </a:t>
            </a:r>
          </a:p>
          <a:p>
            <a:r>
              <a:rPr lang="en-US" dirty="0" smtClean="0">
                <a:solidFill>
                  <a:srgbClr val="153591"/>
                </a:solidFill>
              </a:rPr>
              <a:t>in order to be successful, they need to be clear, not just to us </a:t>
            </a:r>
            <a:endParaRPr lang="en-US" dirty="0">
              <a:solidFill>
                <a:srgbClr val="153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0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701745" y="2881056"/>
            <a:ext cx="1693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5359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2612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67" y="803813"/>
            <a:ext cx="6224181" cy="5833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640" y="5264124"/>
            <a:ext cx="1287532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CERN Courier</a:t>
            </a:r>
          </a:p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MK,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H.Schopper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June 2014</a:t>
            </a:r>
          </a:p>
          <a:p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input from</a:t>
            </a:r>
          </a:p>
          <a:p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A.Hutton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R.Ent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F.Maas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T.Rosner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70" y="153185"/>
            <a:ext cx="72953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Intensity and Energy Frontier of Future DIS</a:t>
            </a:r>
            <a:endParaRPr lang="en-US" sz="3200" dirty="0">
              <a:solidFill>
                <a:srgbClr val="008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983558" y="4362613"/>
            <a:ext cx="593609" cy="786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75043" y="4459789"/>
            <a:ext cx="593609" cy="78692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193442" y="4238361"/>
            <a:ext cx="332422" cy="123715"/>
          </a:xfrm>
          <a:prstGeom prst="straightConnector1">
            <a:avLst/>
          </a:prstGeom>
          <a:ln>
            <a:solidFill>
              <a:srgbClr val="008000">
                <a:alpha val="52000"/>
              </a:srgb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135958" y="4376953"/>
            <a:ext cx="593609" cy="78692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333" y="6581001"/>
            <a:ext cx="9187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Klein, Vietnam, 27.9.16                                                                                                                                                                                                              3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rot="1380000" flipH="1">
            <a:off x="3500392" y="1781296"/>
            <a:ext cx="387212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4337" y="1423222"/>
            <a:ext cx="625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PERLE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21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268" y="77636"/>
            <a:ext cx="4902921" cy="78756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3200" dirty="0" smtClean="0"/>
              <a:t>Design Report</a:t>
            </a:r>
            <a:r>
              <a:rPr lang="en-US" sz="3600" dirty="0" smtClean="0"/>
              <a:t> </a:t>
            </a:r>
            <a:r>
              <a:rPr lang="en-US" sz="2400" dirty="0" smtClean="0"/>
              <a:t>2012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89" y="974642"/>
            <a:ext cx="3474105" cy="4410858"/>
          </a:xfrm>
          <a:prstGeom prst="rect">
            <a:avLst/>
          </a:prstGeom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60146" y="303434"/>
            <a:ext cx="3166527" cy="5549203"/>
            <a:chOff x="0" y="24"/>
            <a:chExt cx="2040" cy="4772"/>
          </a:xfrm>
          <a:solidFill>
            <a:srgbClr val="CCFFCC">
              <a:alpha val="21000"/>
            </a:srgbClr>
          </a:solidFill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228"/>
              <a:ext cx="1973" cy="44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2"/>
            <p:cNvSpPr>
              <a:spLocks/>
            </p:cNvSpPr>
            <p:nvPr/>
          </p:nvSpPr>
          <p:spPr bwMode="auto">
            <a:xfrm>
              <a:off x="40" y="24"/>
              <a:ext cx="741" cy="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rgbClr val="A74F26"/>
                  </a:solidFill>
                  <a:latin typeface="Baskerville"/>
                  <a:ea typeface="ＭＳ Ｐゴシック" charset="0"/>
                  <a:cs typeface="Baskerville"/>
                  <a:sym typeface="Arial Bold" charset="0"/>
                </a:rPr>
                <a:t>CERN Referees</a:t>
              </a:r>
            </a:p>
          </p:txBody>
        </p:sp>
        <p:sp>
          <p:nvSpPr>
            <p:cNvPr id="8" name="AutoShape 13"/>
            <p:cNvSpPr>
              <a:spLocks/>
            </p:cNvSpPr>
            <p:nvPr/>
          </p:nvSpPr>
          <p:spPr bwMode="auto">
            <a:xfrm>
              <a:off x="0" y="236"/>
              <a:ext cx="2040" cy="4560"/>
            </a:xfrm>
            <a:prstGeom prst="roundRect">
              <a:avLst>
                <a:gd name="adj" fmla="val 5880"/>
              </a:avLst>
            </a:prstGeom>
            <a:grpFill/>
            <a:ln w="25400">
              <a:solidFill>
                <a:srgbClr val="A74F26"/>
              </a:solidFill>
              <a:miter lim="800000"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4092" y="5544860"/>
            <a:ext cx="1370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arXiv:1206.2913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95" y="6004467"/>
            <a:ext cx="8803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600 pages. Physics, Detector and Two Accelerator Options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ing-ring which may be of interest in the HE-LHC context and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inac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-ring, the default LH(e)C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716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141" y="93353"/>
            <a:ext cx="7772400" cy="58037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LHeC</a:t>
            </a:r>
            <a:r>
              <a:rPr lang="en-US" sz="3200" dirty="0" smtClean="0">
                <a:solidFill>
                  <a:srgbClr val="0000FF"/>
                </a:solidFill>
              </a:rPr>
              <a:t> Default: 60 </a:t>
            </a:r>
            <a:r>
              <a:rPr lang="en-US" sz="3200" dirty="0" err="1" smtClean="0">
                <a:solidFill>
                  <a:srgbClr val="0000FF"/>
                </a:solidFill>
              </a:rPr>
              <a:t>GeV</a:t>
            </a:r>
            <a:r>
              <a:rPr lang="en-US" sz="3200" dirty="0" smtClean="0">
                <a:solidFill>
                  <a:srgbClr val="0000FF"/>
                </a:solidFill>
              </a:rPr>
              <a:t> ERL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 descr="ERLlayo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3" y="1540331"/>
            <a:ext cx="6421435" cy="3772593"/>
          </a:xfrm>
          <a:prstGeom prst="rect">
            <a:avLst/>
          </a:prstGeom>
          <a:ln w="3175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8202" y="753736"/>
            <a:ext cx="762360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Conceptual Design Report: arXiv:1206.2913, published in </a:t>
            </a:r>
            <a:r>
              <a:rPr lang="en-US" dirty="0" err="1" smtClean="0"/>
              <a:t>JPhysG</a:t>
            </a:r>
            <a:r>
              <a:rPr lang="en-US" dirty="0" smtClean="0"/>
              <a:t> – 20 referees..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837" y="5761076"/>
            <a:ext cx="835498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LHeC</a:t>
            </a:r>
            <a:r>
              <a:rPr lang="en-US" dirty="0" smtClean="0"/>
              <a:t>: 60 </a:t>
            </a:r>
            <a:r>
              <a:rPr lang="en-US" dirty="0" err="1" smtClean="0"/>
              <a:t>GeV</a:t>
            </a:r>
            <a:r>
              <a:rPr lang="en-US" dirty="0" smtClean="0"/>
              <a:t> off 7 </a:t>
            </a:r>
            <a:r>
              <a:rPr lang="en-US" dirty="0" err="1" smtClean="0"/>
              <a:t>TeV</a:t>
            </a:r>
            <a:r>
              <a:rPr lang="en-US" dirty="0" smtClean="0"/>
              <a:t>, L(</a:t>
            </a:r>
            <a:r>
              <a:rPr lang="en-US" dirty="0" err="1" smtClean="0"/>
              <a:t>ep</a:t>
            </a:r>
            <a:r>
              <a:rPr lang="en-US" dirty="0" smtClean="0"/>
              <a:t>) =</a:t>
            </a:r>
            <a:r>
              <a:rPr lang="en-US" dirty="0" smtClean="0">
                <a:sym typeface="Wingdings"/>
              </a:rPr>
              <a:t>10</a:t>
            </a:r>
            <a:r>
              <a:rPr lang="en-US" baseline="30000" dirty="0" smtClean="0">
                <a:sym typeface="Wingdings"/>
              </a:rPr>
              <a:t>34 </a:t>
            </a:r>
            <a:r>
              <a:rPr lang="en-US" dirty="0" smtClean="0">
                <a:sym typeface="Wingdings"/>
              </a:rPr>
              <a:t>cm</a:t>
            </a:r>
            <a:r>
              <a:rPr lang="en-US" baseline="30000" dirty="0" smtClean="0">
                <a:sym typeface="Wingdings"/>
              </a:rPr>
              <a:t>-2 </a:t>
            </a:r>
            <a:r>
              <a:rPr lang="en-US" dirty="0" smtClean="0"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-1  </a:t>
            </a:r>
            <a:r>
              <a:rPr lang="en-US" sz="1400" dirty="0" smtClean="0">
                <a:sym typeface="Wingdings"/>
              </a:rPr>
              <a:t>(1000 x HERA)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in synchronous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ep+pp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operation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965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162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Observations post CDR -  2012+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0192" y="614093"/>
            <a:ext cx="5804406" cy="587853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LHC brightness 2-3 times higher than expected</a:t>
            </a:r>
          </a:p>
          <a:p>
            <a:endParaRPr lang="en-US" dirty="0"/>
          </a:p>
          <a:p>
            <a:r>
              <a:rPr lang="en-US" dirty="0" smtClean="0"/>
              <a:t>LHC lifetime now extended to end of 30ies: 3 [4] ab</a:t>
            </a:r>
            <a:r>
              <a:rPr lang="en-US" baseline="30000" dirty="0" smtClean="0"/>
              <a:t>-1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Discovery of the Higgs: </a:t>
            </a:r>
            <a:r>
              <a:rPr lang="en-US" dirty="0" smtClean="0">
                <a:sym typeface="Wingdings"/>
              </a:rPr>
              <a:t> L(</a:t>
            </a:r>
            <a:r>
              <a:rPr lang="en-US" dirty="0" err="1" smtClean="0">
                <a:sym typeface="Wingdings"/>
              </a:rPr>
              <a:t>ep</a:t>
            </a:r>
            <a:r>
              <a:rPr lang="en-US" dirty="0" smtClean="0">
                <a:sym typeface="Wingdings"/>
              </a:rPr>
              <a:t>): 10</a:t>
            </a:r>
            <a:r>
              <a:rPr lang="en-US" baseline="30000" dirty="0" smtClean="0">
                <a:sym typeface="Wingdings"/>
              </a:rPr>
              <a:t>33</a:t>
            </a:r>
            <a:r>
              <a:rPr lang="en-US" dirty="0" smtClean="0"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10</a:t>
            </a:r>
            <a:r>
              <a:rPr lang="en-US" baseline="30000" dirty="0" smtClean="0">
                <a:sym typeface="Wingdings"/>
              </a:rPr>
              <a:t>34</a:t>
            </a:r>
            <a:r>
              <a:rPr lang="en-US" dirty="0" smtClean="0">
                <a:sym typeface="Wingdings"/>
              </a:rPr>
              <a:t> cm</a:t>
            </a:r>
            <a:r>
              <a:rPr lang="en-US" baseline="30000" dirty="0" smtClean="0">
                <a:sym typeface="Wingdings"/>
              </a:rPr>
              <a:t>-2 </a:t>
            </a:r>
            <a:r>
              <a:rPr lang="en-US" dirty="0" smtClean="0">
                <a:sym typeface="Wingdings"/>
              </a:rPr>
              <a:t>s</a:t>
            </a:r>
            <a:r>
              <a:rPr lang="en-US" baseline="30000" dirty="0" smtClean="0">
                <a:sym typeface="Wingdings"/>
              </a:rPr>
              <a:t>-1</a:t>
            </a:r>
            <a:endParaRPr lang="en-US" baseline="30000" dirty="0" smtClean="0"/>
          </a:p>
          <a:p>
            <a:endParaRPr lang="en-US" dirty="0"/>
          </a:p>
          <a:p>
            <a:r>
              <a:rPr lang="en-US" dirty="0" smtClean="0"/>
              <a:t>No further discovery at the LHC (as yet)</a:t>
            </a:r>
          </a:p>
          <a:p>
            <a:endParaRPr lang="en-US" dirty="0"/>
          </a:p>
          <a:p>
            <a:r>
              <a:rPr lang="en-US" dirty="0" smtClean="0"/>
              <a:t>Detector technology developments (LHC Det. Upgrades)</a:t>
            </a:r>
          </a:p>
          <a:p>
            <a:endParaRPr lang="en-US" dirty="0" smtClean="0"/>
          </a:p>
          <a:p>
            <a:r>
              <a:rPr lang="en-US" dirty="0" smtClean="0"/>
              <a:t>Strong ERL developments (cβ, </a:t>
            </a:r>
            <a:r>
              <a:rPr lang="en-US" dirty="0" err="1" smtClean="0"/>
              <a:t>Jlab</a:t>
            </a:r>
            <a:r>
              <a:rPr lang="en-US" dirty="0" smtClean="0"/>
              <a:t>, </a:t>
            </a:r>
            <a:r>
              <a:rPr lang="en-US" dirty="0" err="1" smtClean="0"/>
              <a:t>BerlinPRO</a:t>
            </a:r>
            <a:r>
              <a:rPr lang="en-US" dirty="0" smtClean="0"/>
              <a:t>, MESA.. )</a:t>
            </a:r>
            <a:endParaRPr lang="en-US" dirty="0"/>
          </a:p>
          <a:p>
            <a:r>
              <a:rPr lang="en-US" dirty="0" smtClean="0"/>
              <a:t>SC RF: 802 MHz (</a:t>
            </a:r>
            <a:r>
              <a:rPr lang="en-US" dirty="0" err="1" smtClean="0"/>
              <a:t>LHeC</a:t>
            </a:r>
            <a:r>
              <a:rPr lang="en-US" dirty="0" smtClean="0"/>
              <a:t>),  enhanced Q</a:t>
            </a:r>
            <a:r>
              <a:rPr lang="en-US" baseline="-25000" dirty="0" smtClean="0"/>
              <a:t>0</a:t>
            </a:r>
            <a:r>
              <a:rPr lang="en-US" dirty="0" smtClean="0"/>
              <a:t> through Ni doping</a:t>
            </a:r>
          </a:p>
          <a:p>
            <a:endParaRPr lang="en-US" dirty="0"/>
          </a:p>
          <a:p>
            <a:r>
              <a:rPr lang="en-US" dirty="0" smtClean="0"/>
              <a:t>EU </a:t>
            </a:r>
            <a:r>
              <a:rPr lang="en-US" dirty="0"/>
              <a:t>s</a:t>
            </a:r>
            <a:r>
              <a:rPr lang="en-US" dirty="0" smtClean="0"/>
              <a:t>trategy 13: exploit LHC, study Higgs, develop SCRF, </a:t>
            </a:r>
          </a:p>
          <a:p>
            <a:r>
              <a:rPr lang="en-US" dirty="0" smtClean="0"/>
              <a:t>CERN: new accelerators “with emphasis on </a:t>
            </a:r>
            <a:r>
              <a:rPr lang="en-US" dirty="0" err="1" smtClean="0"/>
              <a:t>pp</a:t>
            </a:r>
            <a:r>
              <a:rPr lang="en-US" dirty="0" smtClean="0"/>
              <a:t> and </a:t>
            </a:r>
            <a:r>
              <a:rPr lang="en-US" dirty="0" err="1" smtClean="0"/>
              <a:t>ee</a:t>
            </a:r>
            <a:r>
              <a:rPr lang="en-US" dirty="0" smtClean="0"/>
              <a:t>”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Fine with the </a:t>
            </a:r>
            <a:r>
              <a:rPr lang="en-US" sz="1600" dirty="0" err="1" smtClean="0"/>
              <a:t>LHeC</a:t>
            </a:r>
            <a:r>
              <a:rPr lang="en-US" sz="1600" dirty="0" smtClean="0"/>
              <a:t> cost being a small fraction of ILC,CLIC,FCC</a:t>
            </a:r>
            <a:endParaRPr lang="en-US" sz="1600" dirty="0"/>
          </a:p>
          <a:p>
            <a:r>
              <a:rPr lang="en-US" dirty="0" smtClean="0"/>
              <a:t>No decision on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colliders, for how long?</a:t>
            </a:r>
          </a:p>
          <a:p>
            <a:endParaRPr lang="en-US" dirty="0"/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CERN in 14 set up a new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LHeC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organisation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with a new</a:t>
            </a:r>
          </a:p>
          <a:p>
            <a:r>
              <a:rPr lang="en-US" dirty="0" smtClean="0">
                <a:solidFill>
                  <a:srgbClr val="000090"/>
                </a:solidFill>
                <a:sym typeface="Wingdings"/>
              </a:rPr>
              <a:t>      mandate to prepare for the next EU strategy 2019</a:t>
            </a:r>
          </a:p>
          <a:p>
            <a:r>
              <a:rPr lang="en-US" b="1" dirty="0" smtClean="0">
                <a:solidFill>
                  <a:srgbClr val="000090"/>
                </a:solidFill>
                <a:sym typeface="Wingdings"/>
              </a:rPr>
              <a:t>Two main goals: Update of CDR for HL-</a:t>
            </a:r>
            <a:r>
              <a:rPr lang="en-US" b="1" dirty="0" err="1" smtClean="0">
                <a:solidFill>
                  <a:srgbClr val="000090"/>
                </a:solidFill>
                <a:sym typeface="Wingdings"/>
              </a:rPr>
              <a:t>LHeC</a:t>
            </a:r>
            <a:r>
              <a:rPr lang="en-US" b="1" dirty="0" smtClean="0">
                <a:solidFill>
                  <a:srgbClr val="000090"/>
                </a:solidFill>
                <a:sym typeface="Wingdings"/>
              </a:rPr>
              <a:t> + </a:t>
            </a:r>
            <a:r>
              <a:rPr lang="en-US" b="1" dirty="0" err="1" smtClean="0">
                <a:solidFill>
                  <a:srgbClr val="000090"/>
                </a:solidFill>
                <a:sym typeface="Wingdings"/>
              </a:rPr>
              <a:t>Testfacility</a:t>
            </a:r>
            <a:endParaRPr lang="en-US" b="1" dirty="0" smtClean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388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545111"/>
            <a:ext cx="2330174" cy="1603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8" y="2149065"/>
            <a:ext cx="2769487" cy="4239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999" y="4122101"/>
            <a:ext cx="5063711" cy="121493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54001" y="4751554"/>
            <a:ext cx="3454060" cy="22680"/>
          </a:xfrm>
          <a:prstGeom prst="line">
            <a:avLst/>
          </a:prstGeom>
          <a:ln w="12700">
            <a:solidFill>
              <a:srgbClr val="32B7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56662" y="6425672"/>
            <a:ext cx="9774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from CDR </a:t>
            </a:r>
            <a:r>
              <a:rPr lang="en-US" sz="1000" dirty="0" err="1" smtClean="0"/>
              <a:t>LHeC</a:t>
            </a:r>
            <a:endParaRPr lang="en-US" sz="1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689" y="5802798"/>
            <a:ext cx="5086374" cy="585790"/>
          </a:xfrm>
          <a:prstGeom prst="rect">
            <a:avLst/>
          </a:prstGeom>
          <a:ln>
            <a:solidFill>
              <a:srgbClr val="32B7D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745581" y="188719"/>
            <a:ext cx="4338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Components and Cryogenics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1" y="30357"/>
            <a:ext cx="178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Chapter 9 of CDR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706" y="925605"/>
            <a:ext cx="4811059" cy="30881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08061" y="5337037"/>
            <a:ext cx="49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develop </a:t>
            </a:r>
            <a:r>
              <a:rPr lang="en-US" dirty="0" err="1" smtClean="0"/>
              <a:t>LHeC</a:t>
            </a:r>
            <a:r>
              <a:rPr lang="en-US" dirty="0" smtClean="0"/>
              <a:t> cavity (</a:t>
            </a:r>
            <a:r>
              <a:rPr lang="en-US" dirty="0" err="1" smtClean="0"/>
              <a:t>cryo</a:t>
            </a:r>
            <a:r>
              <a:rPr lang="en-US" dirty="0" smtClean="0"/>
              <a:t>-module) </a:t>
            </a:r>
            <a:r>
              <a:rPr lang="en-US" sz="1400" i="1" dirty="0" smtClean="0"/>
              <a:t>[2013]</a:t>
            </a:r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7033309" y="925605"/>
            <a:ext cx="1154456" cy="308818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598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09" y="101287"/>
            <a:ext cx="4533810" cy="89003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53591"/>
                </a:solidFill>
              </a:rPr>
              <a:t>Physics of the </a:t>
            </a:r>
            <a:r>
              <a:rPr lang="en-US" sz="3200" dirty="0" err="1" smtClean="0">
                <a:solidFill>
                  <a:srgbClr val="153591"/>
                </a:solidFill>
              </a:rPr>
              <a:t>LHeC</a:t>
            </a:r>
            <a:endParaRPr lang="en-US" sz="3200" dirty="0">
              <a:solidFill>
                <a:srgbClr val="15359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8" y="1192696"/>
            <a:ext cx="5033751" cy="4916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7800" y="117283"/>
            <a:ext cx="3217723" cy="6463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53591"/>
                </a:solidFill>
              </a:rPr>
              <a:t>Recent highlights:</a:t>
            </a:r>
          </a:p>
          <a:p>
            <a:endParaRPr lang="en-US" dirty="0"/>
          </a:p>
          <a:p>
            <a:r>
              <a:rPr lang="en-US" dirty="0" smtClean="0"/>
              <a:t>Higgs to heavy quarks to %</a:t>
            </a:r>
          </a:p>
          <a:p>
            <a:endParaRPr lang="en-US" dirty="0"/>
          </a:p>
          <a:p>
            <a:r>
              <a:rPr lang="en-US" dirty="0" smtClean="0"/>
              <a:t>Higgs to invisible</a:t>
            </a:r>
          </a:p>
          <a:p>
            <a:endParaRPr lang="en-US" dirty="0"/>
          </a:p>
          <a:p>
            <a:r>
              <a:rPr lang="en-US" dirty="0" smtClean="0"/>
              <a:t>Sterile Neutrinos</a:t>
            </a:r>
          </a:p>
          <a:p>
            <a:endParaRPr lang="en-US" dirty="0"/>
          </a:p>
          <a:p>
            <a:r>
              <a:rPr lang="en-US" dirty="0" smtClean="0"/>
              <a:t>Strong Coupling to 0.1%</a:t>
            </a:r>
          </a:p>
          <a:p>
            <a:endParaRPr lang="en-US" dirty="0"/>
          </a:p>
          <a:p>
            <a:r>
              <a:rPr lang="en-US" dirty="0" smtClean="0"/>
              <a:t>PDFs to N</a:t>
            </a:r>
            <a:r>
              <a:rPr lang="en-US" baseline="30000" dirty="0" smtClean="0"/>
              <a:t>3</a:t>
            </a:r>
            <a:r>
              <a:rPr lang="en-US" dirty="0" smtClean="0"/>
              <a:t>LO </a:t>
            </a:r>
            <a:r>
              <a:rPr lang="en-US" dirty="0" err="1" smtClean="0"/>
              <a:t>pQCD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ompletely unfolded </a:t>
            </a:r>
          </a:p>
          <a:p>
            <a:endParaRPr lang="en-US" dirty="0"/>
          </a:p>
          <a:p>
            <a:r>
              <a:rPr lang="en-US" dirty="0" smtClean="0"/>
              <a:t>Low x: </a:t>
            </a:r>
          </a:p>
          <a:p>
            <a:r>
              <a:rPr lang="en-US" dirty="0" smtClean="0"/>
              <a:t>Discover/Disprove Saturation</a:t>
            </a:r>
          </a:p>
          <a:p>
            <a:endParaRPr lang="en-US" dirty="0"/>
          </a:p>
          <a:p>
            <a:r>
              <a:rPr lang="en-US" dirty="0" smtClean="0"/>
              <a:t>High x:</a:t>
            </a:r>
          </a:p>
          <a:p>
            <a:r>
              <a:rPr lang="en-US" dirty="0" smtClean="0"/>
              <a:t>Enable searches at HL LHC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153591"/>
                </a:solidFill>
              </a:rPr>
              <a:t>Raison </a:t>
            </a:r>
            <a:r>
              <a:rPr lang="en-US" b="1" dirty="0" err="1" smtClean="0">
                <a:solidFill>
                  <a:srgbClr val="153591"/>
                </a:solidFill>
              </a:rPr>
              <a:t>d’etre</a:t>
            </a:r>
            <a:endParaRPr lang="en-US" b="1" dirty="0">
              <a:solidFill>
                <a:srgbClr val="153591"/>
              </a:solidFill>
            </a:endParaRPr>
          </a:p>
          <a:p>
            <a:r>
              <a:rPr lang="en-US" dirty="0" smtClean="0"/>
              <a:t>LHC as Precision Higgs Factory</a:t>
            </a:r>
          </a:p>
          <a:p>
            <a:r>
              <a:rPr lang="en-US" dirty="0" err="1" smtClean="0"/>
              <a:t>ep</a:t>
            </a:r>
            <a:r>
              <a:rPr lang="en-US" dirty="0" smtClean="0"/>
              <a:t>: </a:t>
            </a:r>
            <a:r>
              <a:rPr lang="en-US" dirty="0" err="1" smtClean="0"/>
              <a:t>World’sCleanest</a:t>
            </a:r>
            <a:r>
              <a:rPr lang="en-US" dirty="0" smtClean="0"/>
              <a:t> Microscope</a:t>
            </a:r>
          </a:p>
          <a:p>
            <a:r>
              <a:rPr lang="en-US" dirty="0" smtClean="0"/>
              <a:t>A Bridge to the 10 </a:t>
            </a:r>
            <a:r>
              <a:rPr lang="en-US" dirty="0" err="1" smtClean="0"/>
              <a:t>TeV</a:t>
            </a:r>
            <a:r>
              <a:rPr lang="en-US" dirty="0" smtClean="0"/>
              <a:t> + BSM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0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173" y="302657"/>
            <a:ext cx="7772400" cy="89003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153591"/>
                </a:solidFill>
              </a:rPr>
              <a:t>Huge increase in energy and luminosity</a:t>
            </a:r>
            <a:br>
              <a:rPr lang="en-US" sz="3200" dirty="0" smtClean="0">
                <a:solidFill>
                  <a:srgbClr val="153591"/>
                </a:solidFill>
              </a:rPr>
            </a:br>
            <a:r>
              <a:rPr lang="en-US" sz="3200" dirty="0" smtClean="0">
                <a:solidFill>
                  <a:srgbClr val="153591"/>
                </a:solidFill>
              </a:rPr>
              <a:t>enables unique development of physics</a:t>
            </a:r>
            <a:endParaRPr lang="en-US" sz="3200" dirty="0">
              <a:solidFill>
                <a:srgbClr val="15359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395" y="6549665"/>
            <a:ext cx="2211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Max Klein </a:t>
            </a:r>
            <a:r>
              <a:rPr lang="en-US" sz="1200" dirty="0" err="1" smtClean="0"/>
              <a:t>PERLE@Orsay</a:t>
            </a:r>
            <a:r>
              <a:rPr lang="en-US" sz="1200" dirty="0" smtClean="0"/>
              <a:t> 23.2.17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56173" y="2827919"/>
            <a:ext cx="7341110" cy="2585323"/>
          </a:xfrm>
          <a:prstGeom prst="rect">
            <a:avLst/>
          </a:prstGeom>
          <a:noFill/>
          <a:ln>
            <a:solidFill>
              <a:srgbClr val="15359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Generalised</a:t>
            </a:r>
            <a:r>
              <a:rPr lang="en-US" dirty="0" smtClean="0"/>
              <a:t> Parton Distributions  [DVCS] – “proton in 3D - tomography”</a:t>
            </a:r>
          </a:p>
          <a:p>
            <a:endParaRPr lang="en-US" dirty="0"/>
          </a:p>
          <a:p>
            <a:r>
              <a:rPr lang="en-US" dirty="0" err="1" smtClean="0"/>
              <a:t>Unintegrated</a:t>
            </a:r>
            <a:r>
              <a:rPr lang="en-US" dirty="0" smtClean="0"/>
              <a:t> Parton Distributions  [Final State] – DGLAP/BFKL?</a:t>
            </a:r>
          </a:p>
          <a:p>
            <a:endParaRPr lang="en-US" dirty="0"/>
          </a:p>
          <a:p>
            <a:r>
              <a:rPr lang="en-US" dirty="0" smtClean="0"/>
              <a:t>Diffractive Parton Distributions  [Diffraction] – </a:t>
            </a:r>
            <a:r>
              <a:rPr lang="en-US" dirty="0" err="1" smtClean="0"/>
              <a:t>pomeron</a:t>
            </a:r>
            <a:r>
              <a:rPr lang="en-US" dirty="0" smtClean="0"/>
              <a:t>, confinement??</a:t>
            </a:r>
          </a:p>
          <a:p>
            <a:endParaRPr lang="en-US" dirty="0"/>
          </a:p>
          <a:p>
            <a:r>
              <a:rPr lang="en-US" dirty="0" smtClean="0"/>
              <a:t>Photon Parton Distribution  [</a:t>
            </a:r>
            <a:r>
              <a:rPr lang="en-US" dirty="0" err="1" smtClean="0"/>
              <a:t>Photoproduction</a:t>
            </a:r>
            <a:r>
              <a:rPr lang="en-US" dirty="0" smtClean="0"/>
              <a:t> </a:t>
            </a:r>
            <a:r>
              <a:rPr lang="en-US" dirty="0" err="1" smtClean="0"/>
              <a:t>Dijets,QQ</a:t>
            </a:r>
            <a:r>
              <a:rPr lang="en-US" dirty="0" smtClean="0"/>
              <a:t>; F</a:t>
            </a:r>
            <a:r>
              <a:rPr lang="en-US" baseline="-25000" dirty="0" smtClean="0"/>
              <a:t>2,L</a:t>
            </a:r>
            <a:r>
              <a:rPr lang="en-US" dirty="0" smtClean="0"/>
              <a:t>]  - fashionable..</a:t>
            </a:r>
          </a:p>
          <a:p>
            <a:endParaRPr lang="en-US" dirty="0"/>
          </a:p>
          <a:p>
            <a:r>
              <a:rPr lang="en-US" dirty="0" smtClean="0"/>
              <a:t>Neutron Parton Distributions [Tagged en (</a:t>
            </a:r>
            <a:r>
              <a:rPr lang="en-US" dirty="0" err="1" smtClean="0"/>
              <a:t>eD</a:t>
            </a:r>
            <a:r>
              <a:rPr lang="en-US" dirty="0" smtClean="0"/>
              <a:t>) Scattering] – ignored at HERA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2266" y="1520091"/>
            <a:ext cx="7755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53591"/>
                </a:solidFill>
              </a:rPr>
              <a:t>For example</a:t>
            </a:r>
            <a:r>
              <a:rPr lang="en-US" dirty="0" smtClean="0"/>
              <a:t>: </a:t>
            </a:r>
            <a:r>
              <a:rPr lang="en-US" dirty="0" err="1" smtClean="0"/>
              <a:t>parton</a:t>
            </a:r>
            <a:r>
              <a:rPr lang="en-US" dirty="0" smtClean="0"/>
              <a:t> distributions – all heard about collinear, classic PDFs</a:t>
            </a:r>
          </a:p>
          <a:p>
            <a:r>
              <a:rPr lang="en-US" dirty="0" err="1" smtClean="0"/>
              <a:t>LHeC</a:t>
            </a:r>
            <a:r>
              <a:rPr lang="en-US" dirty="0" smtClean="0"/>
              <a:t> will for the first time determine these, but </a:t>
            </a:r>
            <a:r>
              <a:rPr lang="en-US" dirty="0" err="1" smtClean="0"/>
              <a:t>nature+theory</a:t>
            </a:r>
            <a:r>
              <a:rPr lang="en-US" dirty="0" smtClean="0"/>
              <a:t>  are MUCH richer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743" y="5808583"/>
            <a:ext cx="809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53591"/>
                </a:solidFill>
              </a:rPr>
              <a:t>It is the physics importance and genuine interest which drive the </a:t>
            </a:r>
            <a:r>
              <a:rPr lang="en-US" dirty="0" err="1" smtClean="0">
                <a:solidFill>
                  <a:srgbClr val="153591"/>
                </a:solidFill>
              </a:rPr>
              <a:t>LHeC</a:t>
            </a:r>
            <a:r>
              <a:rPr lang="en-US" dirty="0" smtClean="0">
                <a:solidFill>
                  <a:srgbClr val="153591"/>
                </a:solidFill>
              </a:rPr>
              <a:t>, directors too:</a:t>
            </a:r>
            <a:endParaRPr lang="en-US" dirty="0">
              <a:solidFill>
                <a:srgbClr val="153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2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1945</Words>
  <Application>Microsoft Macintosh PowerPoint</Application>
  <PresentationFormat>On-screen Show (4:3)</PresentationFormat>
  <Paragraphs>369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Remarks on the LHeC and PERLE</vt:lpstr>
      <vt:lpstr>PowerPoint Presentation</vt:lpstr>
      <vt:lpstr>PowerPoint Presentation</vt:lpstr>
      <vt:lpstr> Design Report 2012</vt:lpstr>
      <vt:lpstr>LHeC Default: 60 GeV ERL</vt:lpstr>
      <vt:lpstr>Observations post CDR -  2012+</vt:lpstr>
      <vt:lpstr>PowerPoint Presentation</vt:lpstr>
      <vt:lpstr>Physics of the LHeC</vt:lpstr>
      <vt:lpstr>Huge increase in energy and luminosity enables unique development of physics</vt:lpstr>
      <vt:lpstr>Road beyond Standard Model</vt:lpstr>
      <vt:lpstr>Mandate and Goals</vt:lpstr>
      <vt:lpstr>title</vt:lpstr>
      <vt:lpstr>High Energy Electron-Ion Colliders at CERN</vt:lpstr>
      <vt:lpstr>backup</vt:lpstr>
      <vt:lpstr>Civil Engineering  </vt:lpstr>
      <vt:lpstr>Beam dynamics studies</vt:lpstr>
      <vt:lpstr>Installation  Study</vt:lpstr>
      <vt:lpstr>backup</vt:lpstr>
      <vt:lpstr>Organisation*)</vt:lpstr>
      <vt:lpstr>title</vt:lpstr>
      <vt:lpstr>ep Physics with PERLE – proton radius</vt:lpstr>
      <vt:lpstr>ep Physics with PERLE – sin2ΘW</vt:lpstr>
      <vt:lpstr>Further ep Physics with PERLE </vt:lpstr>
      <vt:lpstr>PERLE (“mini”)</vt:lpstr>
      <vt:lpstr>title</vt:lpstr>
      <vt:lpstr>Plan for how to proceed to TDR - draft</vt:lpstr>
      <vt:lpstr>title</vt:lpstr>
      <vt:lpstr>PowerPoint Presentation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Remarks on the LHeC and PERLE</dc:title>
  <dc:creator>max klein</dc:creator>
  <cp:lastModifiedBy>max klein</cp:lastModifiedBy>
  <cp:revision>27</cp:revision>
  <dcterms:created xsi:type="dcterms:W3CDTF">2017-02-22T19:57:54Z</dcterms:created>
  <dcterms:modified xsi:type="dcterms:W3CDTF">2017-02-23T11:27:03Z</dcterms:modified>
</cp:coreProperties>
</file>