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9" r:id="rId2"/>
    <p:sldId id="260" r:id="rId3"/>
    <p:sldId id="277" r:id="rId4"/>
    <p:sldId id="281" r:id="rId5"/>
    <p:sldId id="261" r:id="rId6"/>
    <p:sldId id="268" r:id="rId7"/>
    <p:sldId id="304" r:id="rId8"/>
    <p:sldId id="291" r:id="rId9"/>
    <p:sldId id="286" r:id="rId10"/>
    <p:sldId id="288" r:id="rId11"/>
    <p:sldId id="285" r:id="rId12"/>
    <p:sldId id="272" r:id="rId13"/>
    <p:sldId id="267" r:id="rId14"/>
    <p:sldId id="294" r:id="rId15"/>
    <p:sldId id="287" r:id="rId16"/>
    <p:sldId id="302" r:id="rId17"/>
    <p:sldId id="282" r:id="rId18"/>
    <p:sldId id="289" r:id="rId19"/>
    <p:sldId id="273" r:id="rId20"/>
    <p:sldId id="266" r:id="rId21"/>
    <p:sldId id="296" r:id="rId22"/>
    <p:sldId id="297" r:id="rId23"/>
    <p:sldId id="264" r:id="rId24"/>
    <p:sldId id="284" r:id="rId25"/>
    <p:sldId id="262" r:id="rId26"/>
    <p:sldId id="271" r:id="rId27"/>
    <p:sldId id="293" r:id="rId28"/>
    <p:sldId id="258" r:id="rId29"/>
    <p:sldId id="279" r:id="rId30"/>
    <p:sldId id="303" r:id="rId31"/>
    <p:sldId id="263" r:id="rId32"/>
    <p:sldId id="299" r:id="rId33"/>
    <p:sldId id="275" r:id="rId34"/>
    <p:sldId id="270" r:id="rId35"/>
    <p:sldId id="265" r:id="rId36"/>
    <p:sldId id="276" r:id="rId37"/>
    <p:sldId id="300" r:id="rId38"/>
    <p:sldId id="274" r:id="rId39"/>
    <p:sldId id="292" r:id="rId40"/>
    <p:sldId id="280" r:id="rId41"/>
    <p:sldId id="298" r:id="rId42"/>
    <p:sldId id="295" r:id="rId43"/>
    <p:sldId id="301" r:id="rId44"/>
    <p:sldId id="25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0A0DA-513E-AF43-A9A5-30E546422001}" type="datetimeFigureOut">
              <a:rPr lang="en-US" smtClean="0"/>
              <a:t>6/10/13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D252-04B5-1F40-A2C5-11EB9875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3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CC0D-EBA1-0840-83FA-EB8F068599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D317A-59C5-9F4E-A642-60E4DB711D9D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FC8AC-1F97-C741-ABB4-6E6309EF49B7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23E5F-2FF8-43C6-BDB5-E4BA530DFBC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1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1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6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7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4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0C87-8256-114D-9C59-4491DA411AD4}" type="datetimeFigureOut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250D-BAAB-EC4A-A29C-35950CA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hyperlink" Target="http://dx.doi.org/10.1103/PhysRevLett.109.26180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4" Type="http://schemas.openxmlformats.org/officeDocument/2006/relationships/image" Target="../media/image61.gif"/><Relationship Id="rId5" Type="http://schemas.openxmlformats.org/officeDocument/2006/relationships/image" Target="../media/image62.jpeg"/><Relationship Id="rId6" Type="http://schemas.openxmlformats.org/officeDocument/2006/relationships/image" Target="../media/image63.gif"/><Relationship Id="rId7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arXiv.org/abs/arXiv:1206.2913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12.emf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HeC_Detector_NO-ASYM_cent-tracker_calorimeter_DD4h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33" y="1697809"/>
            <a:ext cx="3861767" cy="3015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1715"/>
            <a:ext cx="7772400" cy="87560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Physics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partons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xg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, α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, H]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with the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LHeC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253" y="979516"/>
            <a:ext cx="4308767" cy="5663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Max Klein</a:t>
            </a:r>
          </a:p>
          <a:p>
            <a:pPr algn="ctr"/>
            <a:r>
              <a:rPr lang="en-US" dirty="0" smtClean="0"/>
              <a:t>University of Liverpool, ATLAS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Les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Houches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Workshop, June 9</a:t>
            </a:r>
            <a:r>
              <a:rPr lang="en-US" sz="2000" b="1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, 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838" y="2707355"/>
            <a:ext cx="1181415" cy="728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7997" y="1697809"/>
            <a:ext cx="288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accompanying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slides to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blackboard presentation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128" y="4005092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http://</a:t>
            </a:r>
            <a:r>
              <a:rPr lang="en-US" sz="2000" dirty="0" err="1" smtClean="0"/>
              <a:t>cern.ch.lhec</a:t>
            </a:r>
            <a:endParaRPr lang="en-US" sz="2000" dirty="0" smtClean="0"/>
          </a:p>
          <a:p>
            <a:r>
              <a:rPr lang="en-US" sz="2000" dirty="0" smtClean="0"/>
              <a:t>LPCC March 2013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8988" y="5104007"/>
            <a:ext cx="421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  </a:t>
            </a:r>
            <a:r>
              <a:rPr lang="en-US" dirty="0" err="1" smtClean="0"/>
              <a:t>LHeC</a:t>
            </a:r>
            <a:r>
              <a:rPr lang="en-US" dirty="0" smtClean="0"/>
              <a:t>  (600p)  arXiv:1206.2913 </a:t>
            </a:r>
            <a:r>
              <a:rPr lang="en-US" dirty="0" err="1" smtClean="0"/>
              <a:t>JPhysG</a:t>
            </a:r>
            <a:endParaRPr lang="en-US" dirty="0" smtClean="0"/>
          </a:p>
          <a:p>
            <a:r>
              <a:rPr lang="en-US" dirty="0" err="1" smtClean="0"/>
              <a:t>O.Brüning</a:t>
            </a:r>
            <a:r>
              <a:rPr lang="en-US" dirty="0" smtClean="0"/>
              <a:t>, MK        arXiv:1305.2090 MPLA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5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8137" y="355600"/>
            <a:ext cx="4976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j-lt"/>
                <a:cs typeface="Baskerville"/>
              </a:rPr>
              <a:t>F</a:t>
            </a:r>
            <a:r>
              <a:rPr lang="en-US" sz="3200" baseline="-25000" dirty="0" smtClean="0">
                <a:solidFill>
                  <a:srgbClr val="0000FF"/>
                </a:solidFill>
                <a:latin typeface="+mj-lt"/>
                <a:cs typeface="Baskerville"/>
              </a:rPr>
              <a:t>2</a:t>
            </a:r>
            <a:r>
              <a:rPr lang="en-US" sz="3200" baseline="30000" dirty="0" smtClean="0">
                <a:solidFill>
                  <a:srgbClr val="0000FF"/>
                </a:solidFill>
                <a:latin typeface="+mj-lt"/>
                <a:cs typeface="Baskerville"/>
              </a:rPr>
              <a:t>charm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cs typeface="Baskerville"/>
              </a:rPr>
              <a:t> and F</a:t>
            </a:r>
            <a:r>
              <a:rPr lang="en-US" sz="3200" baseline="-25000" dirty="0" smtClean="0">
                <a:solidFill>
                  <a:srgbClr val="0000FF"/>
                </a:solidFill>
                <a:latin typeface="+mj-lt"/>
                <a:cs typeface="Baskerville"/>
              </a:rPr>
              <a:t>2</a:t>
            </a:r>
            <a:r>
              <a:rPr lang="en-US" sz="3200" baseline="30000" dirty="0" smtClean="0">
                <a:solidFill>
                  <a:srgbClr val="0000FF"/>
                </a:solidFill>
                <a:latin typeface="+mj-lt"/>
                <a:cs typeface="Baskerville"/>
              </a:rPr>
              <a:t>beauty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cs typeface="Baskerville"/>
              </a:rPr>
              <a:t> from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  <a:cs typeface="Baskerville"/>
              </a:rPr>
              <a:t>LHeC</a:t>
            </a:r>
            <a:endParaRPr lang="en-US" sz="3200" dirty="0">
              <a:solidFill>
                <a:srgbClr val="0000FF"/>
              </a:solidFill>
              <a:latin typeface="+mj-lt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2" y="1257300"/>
            <a:ext cx="4042872" cy="472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738" y="1254162"/>
            <a:ext cx="4229948" cy="4629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760" y="5884076"/>
            <a:ext cx="838392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Baskerville"/>
              </a:rPr>
              <a:t>                 Hugely extended range and much improved precision 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Baskerville"/>
              </a:rPr>
              <a:t>δM</a:t>
            </a:r>
            <a:r>
              <a:rPr lang="en-US" sz="1600" b="1" baseline="-25000" dirty="0" err="1" smtClean="0">
                <a:solidFill>
                  <a:srgbClr val="0000FF"/>
                </a:solidFill>
                <a:cs typeface="Baskerville"/>
              </a:rPr>
              <a:t>c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=60 HERA </a:t>
            </a:r>
            <a:r>
              <a:rPr lang="en-US" sz="1200" b="1" dirty="0" smtClean="0">
                <a:solidFill>
                  <a:srgbClr val="0000FF"/>
                </a:solidFill>
                <a:cs typeface="Baskerville"/>
                <a:sym typeface="Wingdings"/>
              </a:rPr>
              <a:t>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  <a:sym typeface="Wingding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3 MeV) </a:t>
            </a:r>
          </a:p>
          <a:p>
            <a:pPr algn="ctr"/>
            <a:r>
              <a:rPr lang="en-US" sz="1600" dirty="0" smtClean="0">
                <a:cs typeface="Baskerville"/>
              </a:rPr>
              <a:t>  will pin down heavy quark </a:t>
            </a:r>
            <a:r>
              <a:rPr lang="en-US" sz="1600" dirty="0" err="1" smtClean="0">
                <a:cs typeface="Baskerville"/>
              </a:rPr>
              <a:t>behaviour</a:t>
            </a:r>
            <a:r>
              <a:rPr lang="en-US" sz="1600" dirty="0" smtClean="0">
                <a:cs typeface="Baskerville"/>
              </a:rPr>
              <a:t> at and far away from thresholds, crucial for precision </a:t>
            </a:r>
            <a:r>
              <a:rPr lang="en-US" sz="1600" dirty="0" err="1" smtClean="0">
                <a:cs typeface="Baskerville"/>
              </a:rPr>
              <a:t>t,H</a:t>
            </a:r>
            <a:r>
              <a:rPr lang="en-US" sz="1600" dirty="0" smtClean="0">
                <a:cs typeface="Baskerville"/>
              </a:rPr>
              <a:t>..</a:t>
            </a:r>
          </a:p>
          <a:p>
            <a:pPr algn="ctr"/>
            <a:r>
              <a:rPr lang="en-US" sz="1600" dirty="0" smtClean="0">
                <a:cs typeface="Baskerville"/>
              </a:rPr>
              <a:t>          In MSSM, Higgs is produced dominantly via bb </a:t>
            </a:r>
            <a:r>
              <a:rPr lang="en-US" sz="1600" dirty="0" smtClean="0">
                <a:cs typeface="Baskerville"/>
                <a:sym typeface="Wingdings"/>
              </a:rPr>
              <a:t> H  , but where is the MSSM..</a:t>
            </a:r>
            <a:endParaRPr lang="en-US" sz="1600" dirty="0"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30121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89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PDFs at Large x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4352"/>
            <a:ext cx="4107320" cy="289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169" y="965200"/>
            <a:ext cx="3901502" cy="2809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969" y="3978886"/>
            <a:ext cx="4038702" cy="275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772250"/>
            <a:ext cx="4107321" cy="310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410" y="3569506"/>
            <a:ext cx="881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higher twist corrections, free of nuclear uncertainties, high precision test of </a:t>
            </a:r>
            <a:r>
              <a:rPr lang="en-US" dirty="0" err="1" smtClean="0"/>
              <a:t>factorisation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8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x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6" y="282015"/>
            <a:ext cx="7050189" cy="6375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0335" y="295388"/>
            <a:ext cx="1721032" cy="59093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Exp</a:t>
            </a:r>
            <a:r>
              <a:rPr lang="en-US" dirty="0" smtClean="0"/>
              <a:t> uncertainty</a:t>
            </a:r>
          </a:p>
          <a:p>
            <a:r>
              <a:rPr lang="en-US" dirty="0" smtClean="0"/>
              <a:t>of predicted H</a:t>
            </a:r>
          </a:p>
          <a:p>
            <a:r>
              <a:rPr lang="en-US" dirty="0"/>
              <a:t>c</a:t>
            </a:r>
            <a:r>
              <a:rPr lang="en-US" dirty="0" smtClean="0"/>
              <a:t>ross section is</a:t>
            </a:r>
          </a:p>
          <a:p>
            <a:r>
              <a:rPr lang="en-US" dirty="0" smtClean="0"/>
              <a:t>0.25% (</a:t>
            </a:r>
            <a:r>
              <a:rPr lang="en-US" dirty="0" err="1" smtClean="0"/>
              <a:t>sys+sta</a:t>
            </a:r>
            <a:r>
              <a:rPr lang="en-US" dirty="0" smtClean="0"/>
              <a:t>),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LHeC</a:t>
            </a:r>
            <a:r>
              <a:rPr lang="en-US" dirty="0" smtClean="0"/>
              <a:t> only.</a:t>
            </a:r>
          </a:p>
          <a:p>
            <a:endParaRPr lang="en-US" dirty="0" smtClean="0"/>
          </a:p>
          <a:p>
            <a:r>
              <a:rPr lang="en-US" dirty="0" smtClean="0"/>
              <a:t>Leads to H mass</a:t>
            </a:r>
          </a:p>
          <a:p>
            <a:r>
              <a:rPr lang="en-US" dirty="0"/>
              <a:t>s</a:t>
            </a:r>
            <a:r>
              <a:rPr lang="en-US" dirty="0" smtClean="0"/>
              <a:t>ensitivity.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Strong coupling</a:t>
            </a:r>
          </a:p>
          <a:p>
            <a:r>
              <a:rPr lang="en-US" dirty="0"/>
              <a:t>u</a:t>
            </a:r>
            <a:r>
              <a:rPr lang="en-US" dirty="0" smtClean="0"/>
              <a:t>nderlying </a:t>
            </a:r>
          </a:p>
          <a:p>
            <a:r>
              <a:rPr lang="en-US" dirty="0"/>
              <a:t>p</a:t>
            </a:r>
            <a:r>
              <a:rPr lang="en-US" dirty="0" smtClean="0"/>
              <a:t>arameter</a:t>
            </a:r>
          </a:p>
          <a:p>
            <a:r>
              <a:rPr lang="en-US" dirty="0" smtClean="0"/>
              <a:t>(0.005 – 10%).</a:t>
            </a:r>
          </a:p>
          <a:p>
            <a:r>
              <a:rPr lang="en-US" dirty="0" err="1" smtClean="0"/>
              <a:t>LHeC</a:t>
            </a:r>
            <a:r>
              <a:rPr lang="en-US" dirty="0" smtClean="0"/>
              <a:t>: 0.0002</a:t>
            </a:r>
          </a:p>
          <a:p>
            <a:endParaRPr lang="en-US" dirty="0"/>
          </a:p>
          <a:p>
            <a:r>
              <a:rPr lang="en-US" dirty="0" smtClean="0"/>
              <a:t>Needs N</a:t>
            </a:r>
            <a:r>
              <a:rPr lang="en-US" baseline="30000" dirty="0" smtClean="0"/>
              <a:t>3</a:t>
            </a:r>
            <a:r>
              <a:rPr lang="en-US" dirty="0" smtClean="0"/>
              <a:t>LO</a:t>
            </a:r>
          </a:p>
          <a:p>
            <a:endParaRPr lang="en-US" dirty="0"/>
          </a:p>
          <a:p>
            <a:r>
              <a:rPr lang="en-US" dirty="0" smtClean="0"/>
              <a:t>HQ treatment</a:t>
            </a:r>
          </a:p>
          <a:p>
            <a:r>
              <a:rPr lang="en-US" dirty="0"/>
              <a:t>i</a:t>
            </a:r>
            <a:r>
              <a:rPr lang="en-US" dirty="0" smtClean="0"/>
              <a:t>mportant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PRECISION </a:t>
            </a:r>
            <a:r>
              <a:rPr lang="en-US" b="1" dirty="0" err="1" smtClean="0">
                <a:solidFill>
                  <a:srgbClr val="0000FF"/>
                </a:solidFill>
              </a:rPr>
              <a:t>σ</a:t>
            </a:r>
            <a:r>
              <a:rPr lang="en-US" b="1" dirty="0" smtClean="0">
                <a:solidFill>
                  <a:srgbClr val="0000FF"/>
                </a:solidFill>
              </a:rPr>
              <a:t>(H)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581" y="6060726"/>
            <a:ext cx="6234300" cy="596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06807" y="522180"/>
            <a:ext cx="222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Calculated for scale of M</a:t>
            </a:r>
            <a:r>
              <a:rPr lang="en-US" sz="1400" baseline="-25000" dirty="0" smtClean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/2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13" y="6331751"/>
            <a:ext cx="6577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Bandurin</a:t>
            </a:r>
            <a:r>
              <a:rPr lang="en-US" sz="1600" dirty="0" smtClean="0"/>
              <a:t> (ICHEP12) Higgs physics at the LHC is limited by the PDF knowledge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412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57" y="477263"/>
            <a:ext cx="7029954" cy="78850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  <a:cs typeface="Avenir Heavy"/>
              </a:rPr>
              <a:t>Link to HL LHC, e.g. High Mass SUSY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994" y="5979892"/>
            <a:ext cx="842689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high energy and luminosity, the LHC search range will be extended to high masses,</a:t>
            </a:r>
          </a:p>
          <a:p>
            <a:r>
              <a:rPr lang="en-US" dirty="0"/>
              <a:t>u</a:t>
            </a:r>
            <a:r>
              <a:rPr lang="en-US" dirty="0" smtClean="0"/>
              <a:t>p to 4-5 </a:t>
            </a:r>
            <a:r>
              <a:rPr lang="en-US" dirty="0" err="1" smtClean="0"/>
              <a:t>TeV</a:t>
            </a:r>
            <a:r>
              <a:rPr lang="en-US" dirty="0" smtClean="0"/>
              <a:t> in pair production, and PDF uncertainties come in ~ 1/(1-x), CI effects?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27" y="262467"/>
            <a:ext cx="1327116" cy="1003300"/>
          </a:xfrm>
          <a:prstGeom prst="rect">
            <a:avLst/>
          </a:prstGeom>
        </p:spPr>
      </p:pic>
      <p:pic>
        <p:nvPicPr>
          <p:cNvPr id="5" name="Picture 4" descr="kle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19" y="2073962"/>
            <a:ext cx="4585881" cy="3598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9900"/>
            <a:ext cx="4650874" cy="3350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3605" y="1654313"/>
            <a:ext cx="1831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venir Heavy"/>
              </a:rPr>
              <a:t>LHeC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venir Heavy"/>
              </a:rPr>
              <a:t>: arXiv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venir Heavy"/>
              </a:rPr>
              <a:t>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venir Heavy"/>
              </a:rPr>
              <a:t>1211.5102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8994" y="4957475"/>
            <a:ext cx="3788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ATLAS October 2012 “Physics at High Luminosity”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519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697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Impact on </a:t>
            </a:r>
            <a:r>
              <a:rPr lang="it-IT" dirty="0" err="1" smtClean="0"/>
              <a:t>discovery</a:t>
            </a:r>
            <a:r>
              <a:rPr lang="it-IT" dirty="0" smtClean="0"/>
              <a:t>/</a:t>
            </a:r>
            <a:r>
              <a:rPr lang="it-IT" dirty="0" err="1" smtClean="0"/>
              <a:t>exclusion</a:t>
            </a:r>
            <a:r>
              <a:rPr lang="it-IT" dirty="0" smtClean="0"/>
              <a:t> </a:t>
            </a:r>
            <a:r>
              <a:rPr lang="it-IT" dirty="0" err="1" smtClean="0"/>
              <a:t>reach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777240"/>
            <a:ext cx="8382000" cy="531876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PDF </a:t>
            </a:r>
            <a:r>
              <a:rPr lang="it-IT" sz="2400" dirty="0" err="1" smtClean="0"/>
              <a:t>uncertainties</a:t>
            </a:r>
            <a:r>
              <a:rPr lang="it-IT" sz="2400" dirty="0" smtClean="0"/>
              <a:t> impact </a:t>
            </a:r>
            <a:r>
              <a:rPr lang="it-IT" sz="2400" dirty="0" err="1" smtClean="0"/>
              <a:t>discovery</a:t>
            </a:r>
            <a:r>
              <a:rPr lang="it-IT" sz="2400" dirty="0" smtClean="0"/>
              <a:t> / </a:t>
            </a:r>
            <a:r>
              <a:rPr lang="it-IT" sz="2400" dirty="0" err="1" smtClean="0"/>
              <a:t>exclusion</a:t>
            </a:r>
            <a:r>
              <a:rPr lang="it-IT" sz="2400" dirty="0" smtClean="0"/>
              <a:t> </a:t>
            </a:r>
            <a:r>
              <a:rPr lang="it-IT" sz="2400" dirty="0" err="1" smtClean="0"/>
              <a:t>reach</a:t>
            </a:r>
            <a:r>
              <a:rPr lang="it-IT" sz="2400" dirty="0" smtClean="0"/>
              <a:t>:</a:t>
            </a:r>
          </a:p>
          <a:p>
            <a:pPr lvl="1"/>
            <a:r>
              <a:rPr lang="it-IT" sz="2100" dirty="0" smtClean="0"/>
              <a:t>Total </a:t>
            </a:r>
            <a:r>
              <a:rPr lang="it-IT" sz="2100" dirty="0" err="1" smtClean="0"/>
              <a:t>yields</a:t>
            </a:r>
            <a:r>
              <a:rPr lang="it-IT" sz="2100" dirty="0" smtClean="0"/>
              <a:t> </a:t>
            </a:r>
          </a:p>
          <a:p>
            <a:pPr lvl="1"/>
            <a:r>
              <a:rPr lang="it-IT" sz="2100" dirty="0" err="1" smtClean="0"/>
              <a:t>Shape</a:t>
            </a:r>
            <a:r>
              <a:rPr lang="it-IT" sz="2100" dirty="0" smtClean="0"/>
              <a:t> </a:t>
            </a:r>
            <a:r>
              <a:rPr lang="it-IT" sz="2100" dirty="0" err="1" smtClean="0"/>
              <a:t>variations</a:t>
            </a:r>
            <a:r>
              <a:rPr lang="it-IT" sz="2100" dirty="0" smtClean="0"/>
              <a:t> on </a:t>
            </a:r>
            <a:r>
              <a:rPr lang="it-IT" sz="2100" dirty="0" err="1" smtClean="0"/>
              <a:t>discriminating</a:t>
            </a:r>
            <a:r>
              <a:rPr lang="it-IT" sz="2100" dirty="0" smtClean="0"/>
              <a:t> </a:t>
            </a:r>
            <a:r>
              <a:rPr lang="it-IT" sz="2100" dirty="0" err="1" smtClean="0"/>
              <a:t>quantities</a:t>
            </a:r>
            <a:r>
              <a:rPr lang="it-IT" sz="2100" dirty="0" smtClean="0"/>
              <a:t> (in progress)</a:t>
            </a:r>
          </a:p>
          <a:p>
            <a:endParaRPr lang="en-US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64" y="3056930"/>
            <a:ext cx="4396936" cy="259419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9313"/>
            <a:ext cx="3644356" cy="25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circolare in su 6"/>
          <p:cNvSpPr/>
          <p:nvPr/>
        </p:nvSpPr>
        <p:spPr>
          <a:xfrm rot="2486774">
            <a:off x="2679047" y="3972698"/>
            <a:ext cx="1216152" cy="496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00600" y="267593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LHC @ 14 </a:t>
            </a:r>
            <a:r>
              <a:rPr lang="it-IT" i="1" dirty="0" err="1" smtClean="0"/>
              <a:t>TeV</a:t>
            </a:r>
            <a:r>
              <a:rPr lang="it-IT" i="1" dirty="0" smtClean="0"/>
              <a:t> 3 ab-1, M(</a:t>
            </a:r>
            <a:r>
              <a:rPr lang="it-IT" i="1" dirty="0" err="1" smtClean="0"/>
              <a:t>squark</a:t>
            </a:r>
            <a:r>
              <a:rPr lang="it-IT" i="1" dirty="0" smtClean="0"/>
              <a:t>) &gt; 4 </a:t>
            </a:r>
            <a:r>
              <a:rPr lang="it-IT" i="1" dirty="0" err="1" smtClean="0"/>
              <a:t>TeV</a:t>
            </a:r>
            <a:r>
              <a:rPr lang="it-IT" i="1" dirty="0" smtClean="0"/>
              <a:t> </a:t>
            </a:r>
            <a:endParaRPr lang="en-US" i="1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6248400" y="503813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80999" y="4602778"/>
            <a:ext cx="36681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Caution</a:t>
            </a:r>
            <a:r>
              <a:rPr lang="it-IT" dirty="0" smtClean="0">
                <a:solidFill>
                  <a:srgbClr val="00B050"/>
                </a:solidFill>
              </a:rPr>
              <a:t>: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very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very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preliminary</a:t>
            </a:r>
            <a:r>
              <a:rPr lang="it-IT" dirty="0" smtClean="0"/>
              <a:t>, </a:t>
            </a:r>
            <a:r>
              <a:rPr lang="it-IT" dirty="0" err="1" smtClean="0"/>
              <a:t>mostly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illustration</a:t>
            </a:r>
            <a:r>
              <a:rPr lang="it-IT" dirty="0" smtClean="0"/>
              <a:t> </a:t>
            </a:r>
          </a:p>
          <a:p>
            <a:r>
              <a:rPr lang="it-IT" sz="1600" i="1" dirty="0" smtClean="0"/>
              <a:t>(UL for </a:t>
            </a:r>
            <a:r>
              <a:rPr lang="it-IT" sz="1600" i="1" dirty="0" err="1" smtClean="0"/>
              <a:t>gl-gl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courtesy</a:t>
            </a:r>
            <a:r>
              <a:rPr lang="it-IT" sz="1600" i="1" dirty="0" smtClean="0"/>
              <a:t> of </a:t>
            </a:r>
            <a:r>
              <a:rPr lang="it-IT" sz="1600" i="1" dirty="0" err="1" smtClean="0"/>
              <a:t>G.Redlinger</a:t>
            </a:r>
            <a:r>
              <a:rPr lang="it-IT" sz="1600" i="1" dirty="0"/>
              <a:t>)</a:t>
            </a:r>
            <a:endParaRPr lang="it-IT" sz="1600" i="1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4191000" y="2057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Impact on </a:t>
            </a:r>
            <a:r>
              <a:rPr lang="it-IT" dirty="0" err="1" smtClean="0"/>
              <a:t>discovery</a:t>
            </a:r>
            <a:r>
              <a:rPr lang="it-IT" dirty="0" smtClean="0"/>
              <a:t>/</a:t>
            </a:r>
            <a:r>
              <a:rPr lang="it-IT" dirty="0" err="1" smtClean="0"/>
              <a:t>exclusion</a:t>
            </a:r>
            <a:r>
              <a:rPr lang="it-IT" dirty="0" smtClean="0"/>
              <a:t> </a:t>
            </a:r>
            <a:r>
              <a:rPr lang="it-IT" dirty="0" err="1" smtClean="0"/>
              <a:t>contours</a:t>
            </a:r>
            <a:r>
              <a:rPr lang="it-IT" dirty="0" smtClean="0"/>
              <a:t> under </a:t>
            </a:r>
            <a:r>
              <a:rPr lang="it-IT" dirty="0" err="1" smtClean="0"/>
              <a:t>various</a:t>
            </a:r>
            <a:r>
              <a:rPr lang="it-IT" dirty="0" smtClean="0"/>
              <a:t> PDF </a:t>
            </a:r>
            <a:r>
              <a:rPr lang="it-IT" dirty="0" err="1" smtClean="0"/>
              <a:t>hypothesis</a:t>
            </a:r>
            <a:r>
              <a:rPr lang="it-IT" dirty="0" smtClean="0"/>
              <a:t> in progress</a:t>
            </a:r>
            <a:endParaRPr lang="en-US" dirty="0" smtClean="0"/>
          </a:p>
          <a:p>
            <a:endParaRPr lang="it-IT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7467600" y="3590330"/>
            <a:ext cx="1752600" cy="1415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CT10 up</a:t>
            </a:r>
          </a:p>
          <a:p>
            <a:r>
              <a:rPr lang="it-IT" dirty="0" smtClean="0">
                <a:solidFill>
                  <a:srgbClr val="FF33CC"/>
                </a:solidFill>
              </a:rPr>
              <a:t>ABKM09 down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MSTW08 </a:t>
            </a:r>
            <a:r>
              <a:rPr lang="it-IT" sz="1600" i="1" dirty="0" err="1" smtClean="0"/>
              <a:t>equivalent</a:t>
            </a:r>
            <a:r>
              <a:rPr lang="it-IT" sz="1600" i="1" dirty="0" smtClean="0"/>
              <a:t> to </a:t>
            </a:r>
            <a:r>
              <a:rPr lang="it-IT" sz="1600" i="1" dirty="0" err="1" smtClean="0"/>
              <a:t>LHeC</a:t>
            </a:r>
            <a:r>
              <a:rPr lang="it-IT" sz="1600" i="1" dirty="0" smtClean="0"/>
              <a:t> PDF  </a:t>
            </a:r>
            <a:endParaRPr lang="en-US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968513" y="5342930"/>
            <a:ext cx="6608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/>
              <a:t>(</a:t>
            </a:r>
            <a:r>
              <a:rPr lang="it-IT" sz="1600" dirty="0" err="1" smtClean="0"/>
              <a:t>TeV</a:t>
            </a:r>
            <a:r>
              <a:rPr lang="it-IT" sz="1600" dirty="0" smtClean="0"/>
              <a:t>)</a:t>
            </a:r>
            <a:endParaRPr lang="en-US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81000" y="5715000"/>
            <a:ext cx="860229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Note: impact of PDF </a:t>
            </a:r>
            <a:r>
              <a:rPr lang="it-IT" dirty="0" err="1" smtClean="0"/>
              <a:t>uncertainties</a:t>
            </a:r>
            <a:r>
              <a:rPr lang="it-IT" dirty="0" smtClean="0"/>
              <a:t> on SM background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negligible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However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mitigated</a:t>
            </a:r>
            <a:r>
              <a:rPr lang="it-IT" dirty="0" smtClean="0">
                <a:sym typeface="Wingdings" pitchFamily="2" charset="2"/>
              </a:rPr>
              <a:t> by </a:t>
            </a:r>
            <a:r>
              <a:rPr lang="it-IT" dirty="0" err="1" smtClean="0">
                <a:sym typeface="Wingdings" pitchFamily="2" charset="2"/>
              </a:rPr>
              <a:t>usage</a:t>
            </a:r>
            <a:r>
              <a:rPr lang="it-IT" dirty="0" smtClean="0">
                <a:sym typeface="Wingdings" pitchFamily="2" charset="2"/>
              </a:rPr>
              <a:t> of Control </a:t>
            </a:r>
            <a:r>
              <a:rPr lang="it-IT" dirty="0" err="1" smtClean="0">
                <a:sym typeface="Wingdings" pitchFamily="2" charset="2"/>
              </a:rPr>
              <a:t>Regions</a:t>
            </a:r>
            <a:r>
              <a:rPr lang="it-IT" dirty="0" smtClean="0">
                <a:sym typeface="Wingdings" pitchFamily="2" charset="2"/>
              </a:rPr>
              <a:t> and semi data-</a:t>
            </a:r>
            <a:r>
              <a:rPr lang="it-IT" dirty="0" err="1" smtClean="0">
                <a:sym typeface="Wingdings" pitchFamily="2" charset="2"/>
              </a:rPr>
              <a:t>driven</a:t>
            </a:r>
            <a:r>
              <a:rPr lang="it-IT" dirty="0" smtClean="0">
                <a:sym typeface="Wingdings" pitchFamily="2" charset="2"/>
              </a:rPr>
              <a:t>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9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97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Gluon Saturation at Low x?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32" y="807260"/>
            <a:ext cx="3486128" cy="2643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00" y="3450964"/>
            <a:ext cx="3495360" cy="242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14" y="863056"/>
            <a:ext cx="3266298" cy="5189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0881" y="1374209"/>
            <a:ext cx="557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LHeC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4373D5"/>
                </a:solidFill>
              </a:rPr>
              <a:t>H1</a:t>
            </a:r>
            <a:endParaRPr lang="en-US" sz="1400" dirty="0">
              <a:solidFill>
                <a:srgbClr val="4373D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066" y="5910039"/>
            <a:ext cx="7100622" cy="584776"/>
          </a:xfrm>
          <a:prstGeom prst="rect">
            <a:avLst/>
          </a:prstGeom>
          <a:noFill/>
          <a:ln>
            <a:solidFill>
              <a:srgbClr val="C79348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Gluon measurement down to x=10</a:t>
            </a:r>
            <a:r>
              <a:rPr lang="en-US" sz="1600" baseline="30000" dirty="0" smtClean="0"/>
              <a:t>-5</a:t>
            </a:r>
            <a:r>
              <a:rPr lang="en-US" sz="1600" dirty="0" smtClean="0"/>
              <a:t>, </a:t>
            </a:r>
            <a:r>
              <a:rPr lang="en-US" sz="1600" b="1" dirty="0" smtClean="0"/>
              <a:t>Saturation or no saturation </a:t>
            </a:r>
            <a:r>
              <a:rPr lang="en-US" sz="1600" dirty="0" smtClean="0"/>
              <a:t>(F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precise F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Non-linear evolution equations?  Relations to string theory, and </a:t>
            </a:r>
            <a:r>
              <a:rPr lang="en-US" sz="1600" b="1" dirty="0" smtClean="0"/>
              <a:t>SUSY at ~10 </a:t>
            </a:r>
            <a:r>
              <a:rPr lang="en-US" sz="1600" b="1" dirty="0" err="1" smtClean="0"/>
              <a:t>TeV</a:t>
            </a:r>
            <a:r>
              <a:rPr lang="en-US" sz="1600" dirty="0" smtClean="0"/>
              <a:t>?   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700647" y="6474246"/>
            <a:ext cx="3753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</a:t>
            </a:r>
            <a:r>
              <a:rPr lang="en-US" sz="1400" dirty="0" err="1" smtClean="0"/>
              <a:t>f</a:t>
            </a:r>
            <a:r>
              <a:rPr lang="en-US" sz="1400" dirty="0" smtClean="0"/>
              <a:t> </a:t>
            </a:r>
            <a:r>
              <a:rPr lang="en-US" sz="1400" dirty="0" err="1" smtClean="0"/>
              <a:t>H.Kowalski</a:t>
            </a:r>
            <a:r>
              <a:rPr lang="en-US" sz="1400" dirty="0" smtClean="0"/>
              <a:t>, </a:t>
            </a:r>
            <a:r>
              <a:rPr lang="en-US" sz="1400" dirty="0" err="1" smtClean="0"/>
              <a:t>L.Lipatov</a:t>
            </a:r>
            <a:r>
              <a:rPr lang="en-US" sz="1400" dirty="0" smtClean="0"/>
              <a:t>, </a:t>
            </a:r>
            <a:r>
              <a:rPr lang="en-US" sz="1400" dirty="0" err="1" smtClean="0"/>
              <a:t>D.Ross</a:t>
            </a:r>
            <a:r>
              <a:rPr lang="en-US" sz="1400" dirty="0" smtClean="0"/>
              <a:t>, arXiv:1205.6713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403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05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Partons</a:t>
            </a:r>
            <a:r>
              <a:rPr lang="en-US" sz="3200" dirty="0" smtClean="0"/>
              <a:t> at low x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2" y="2784377"/>
            <a:ext cx="4409774" cy="3350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062" y="1417638"/>
            <a:ext cx="4230505" cy="2967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682" y="1686597"/>
            <a:ext cx="330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Studies within NNPDF (CDR 8/12)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2498" y="4901052"/>
            <a:ext cx="3743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precision F</a:t>
            </a:r>
            <a:r>
              <a:rPr lang="en-US" baseline="-25000" dirty="0" smtClean="0"/>
              <a:t>2</a:t>
            </a:r>
            <a:r>
              <a:rPr lang="en-US" dirty="0" smtClean="0"/>
              <a:t> and F</a:t>
            </a:r>
            <a:r>
              <a:rPr lang="en-US" baseline="-25000" dirty="0" smtClean="0"/>
              <a:t>L</a:t>
            </a:r>
            <a:r>
              <a:rPr lang="en-US" dirty="0" smtClean="0"/>
              <a:t> pin down</a:t>
            </a:r>
          </a:p>
          <a:p>
            <a:r>
              <a:rPr lang="en-US" dirty="0"/>
              <a:t>l</a:t>
            </a:r>
            <a:r>
              <a:rPr lang="en-US" dirty="0" smtClean="0"/>
              <a:t>ow x phenomenology and determine</a:t>
            </a:r>
          </a:p>
          <a:p>
            <a:r>
              <a:rPr lang="en-US" dirty="0"/>
              <a:t>t</a:t>
            </a:r>
            <a:r>
              <a:rPr lang="en-US" dirty="0" smtClean="0"/>
              <a:t>he gluon distribution down to x~10</a:t>
            </a:r>
            <a:r>
              <a:rPr lang="en-US" baseline="30000" dirty="0" smtClean="0"/>
              <a:t>-5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5015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122" y="3601357"/>
            <a:ext cx="2528706" cy="2567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122" y="1070429"/>
            <a:ext cx="2528706" cy="25545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756071" y="653143"/>
            <a:ext cx="18143" cy="5515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80698" y="6195785"/>
            <a:ext cx="2126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</a:t>
            </a:r>
            <a:r>
              <a:rPr lang="en-US" sz="1600" dirty="0" smtClean="0">
                <a:solidFill>
                  <a:srgbClr val="FF0000"/>
                </a:solidFill>
              </a:rPr>
              <a:t>nmeasured </a:t>
            </a:r>
            <a:r>
              <a:rPr lang="en-US" sz="1600" dirty="0" smtClean="0"/>
              <a:t> | </a:t>
            </a:r>
            <a:r>
              <a:rPr lang="en-US" sz="1600" dirty="0" smtClean="0">
                <a:solidFill>
                  <a:srgbClr val="008000"/>
                </a:solidFill>
              </a:rPr>
              <a:t>known?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0698" y="907143"/>
            <a:ext cx="971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</a:t>
            </a:r>
            <a:r>
              <a:rPr lang="en-US" sz="1400" dirty="0" smtClean="0"/>
              <a:t>p valence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634913" y="3471115"/>
            <a:ext cx="59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gluon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911" y="5138052"/>
            <a:ext cx="5256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eA</a:t>
            </a:r>
            <a:r>
              <a:rPr lang="en-US" sz="1600" b="1" dirty="0" smtClean="0"/>
              <a:t> physics is essentially not done yet (no </a:t>
            </a:r>
            <a:r>
              <a:rPr lang="en-US" sz="1600" b="1" dirty="0" err="1" smtClean="0"/>
              <a:t>eA</a:t>
            </a:r>
            <a:r>
              <a:rPr lang="en-US" sz="1600" b="1" dirty="0" smtClean="0"/>
              <a:t> at HERA!)</a:t>
            </a:r>
          </a:p>
          <a:p>
            <a:r>
              <a:rPr lang="en-US" sz="1600" b="1" dirty="0" smtClean="0">
                <a:sym typeface="Wingdings"/>
              </a:rPr>
              <a:t> </a:t>
            </a:r>
            <a:r>
              <a:rPr lang="en-US" sz="1600" b="1" dirty="0" err="1" smtClean="0"/>
              <a:t>LHeC</a:t>
            </a:r>
            <a:r>
              <a:rPr lang="en-US" sz="1600" b="1" dirty="0" smtClean="0"/>
              <a:t> has huge discovery potential for new HI physics</a:t>
            </a:r>
          </a:p>
          <a:p>
            <a:r>
              <a:rPr lang="en-US" sz="1600" dirty="0" smtClean="0"/>
              <a:t>(bb limit, saturation, </a:t>
            </a:r>
            <a:r>
              <a:rPr lang="en-US" sz="1600" dirty="0" err="1" smtClean="0"/>
              <a:t>deconfinement</a:t>
            </a:r>
            <a:r>
              <a:rPr lang="en-US" sz="1600" dirty="0" smtClean="0"/>
              <a:t>, </a:t>
            </a:r>
            <a:r>
              <a:rPr lang="en-US" sz="1600" dirty="0" err="1" smtClean="0"/>
              <a:t>hadronisation,QGP</a:t>
            </a:r>
            <a:r>
              <a:rPr lang="en-US" sz="1600" dirty="0" smtClean="0"/>
              <a:t>..)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and will put </a:t>
            </a:r>
            <a:r>
              <a:rPr lang="en-US" sz="1600" dirty="0" err="1" smtClean="0"/>
              <a:t>nPDFs</a:t>
            </a:r>
            <a:r>
              <a:rPr lang="en-US" sz="1600" dirty="0" smtClean="0"/>
              <a:t> on completely new ground </a:t>
            </a:r>
          </a:p>
          <a:p>
            <a:endParaRPr lang="en-US" sz="1600" dirty="0"/>
          </a:p>
          <a:p>
            <a:r>
              <a:rPr lang="en-US" sz="1600" dirty="0" err="1" smtClean="0"/>
              <a:t>eRHIC</a:t>
            </a:r>
            <a:r>
              <a:rPr lang="en-US" sz="1600" dirty="0" smtClean="0"/>
              <a:t>/EIC would be an important step beyond fixed targets.. 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1" y="872695"/>
            <a:ext cx="4828175" cy="42875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3652"/>
            <a:ext cx="7772400" cy="6531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Nuclear Parton Distributions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1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3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strong coupling constant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4013"/>
            <a:ext cx="5051549" cy="5293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425856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J.Bluemlein</a:t>
            </a:r>
            <a:r>
              <a:rPr lang="en-US" sz="1200" dirty="0" smtClean="0"/>
              <a:t>, Why Precision, arXiv:1205.4991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83931" y="1182102"/>
            <a:ext cx="3034738" cy="501675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is the worst measured </a:t>
            </a:r>
          </a:p>
          <a:p>
            <a:r>
              <a:rPr lang="en-US" sz="1600" dirty="0" smtClean="0"/>
              <a:t>fundamental coupling constant.</a:t>
            </a:r>
          </a:p>
          <a:p>
            <a:r>
              <a:rPr lang="en-US" sz="1600" dirty="0" smtClean="0"/>
              <a:t>Is there grand unification?</a:t>
            </a:r>
          </a:p>
          <a:p>
            <a:endParaRPr lang="en-US" sz="1600" dirty="0"/>
          </a:p>
          <a:p>
            <a:r>
              <a:rPr lang="en-US" sz="1600" dirty="0" smtClean="0"/>
              <a:t>In DIS, values (NNLO) range from</a:t>
            </a:r>
          </a:p>
          <a:p>
            <a:r>
              <a:rPr lang="en-US" sz="1600" dirty="0" smtClean="0"/>
              <a:t>0.113   to 0.118.</a:t>
            </a:r>
          </a:p>
          <a:p>
            <a:endParaRPr lang="en-US" sz="1600" dirty="0"/>
          </a:p>
          <a:p>
            <a:r>
              <a:rPr lang="en-US" sz="1600" dirty="0" err="1" smtClean="0"/>
              <a:t>τ</a:t>
            </a:r>
            <a:r>
              <a:rPr lang="en-US" sz="1600" dirty="0" smtClean="0"/>
              <a:t> leads to about 0.120</a:t>
            </a:r>
          </a:p>
          <a:p>
            <a:endParaRPr lang="en-US" sz="1600" dirty="0"/>
          </a:p>
          <a:p>
            <a:r>
              <a:rPr lang="en-US" sz="1600" dirty="0" smtClean="0"/>
              <a:t>Lattice predictions seem to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etermine the world average.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LHeC</a:t>
            </a:r>
            <a:r>
              <a:rPr lang="en-US" sz="1600" dirty="0" smtClean="0"/>
              <a:t> has the potential to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easure αs to </a:t>
            </a:r>
            <a:r>
              <a:rPr lang="en-US" sz="1600" dirty="0" err="1" smtClean="0"/>
              <a:t>permille</a:t>
            </a:r>
            <a:r>
              <a:rPr lang="en-US" sz="1600" dirty="0" smtClean="0"/>
              <a:t> accuracy</a:t>
            </a:r>
          </a:p>
          <a:p>
            <a:r>
              <a:rPr lang="en-US" sz="1600" dirty="0" smtClean="0"/>
              <a:t>(0.0002) from a consistent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ata set. This leads to high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recision  understanding of all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elated effects (low x, </a:t>
            </a:r>
            <a:r>
              <a:rPr lang="en-US" sz="1600" dirty="0" err="1" smtClean="0"/>
              <a:t>δM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=3MeV)</a:t>
            </a:r>
          </a:p>
          <a:p>
            <a:r>
              <a:rPr lang="en-US" sz="1600" dirty="0" smtClean="0"/>
              <a:t>and </a:t>
            </a:r>
            <a:r>
              <a:rPr lang="en-US" sz="1600" dirty="0" err="1" smtClean="0"/>
              <a:t>pQCD</a:t>
            </a:r>
            <a:r>
              <a:rPr lang="en-US" sz="1600" dirty="0" smtClean="0"/>
              <a:t> at 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LO  </a:t>
            </a:r>
          </a:p>
        </p:txBody>
      </p:sp>
    </p:spTree>
    <p:extLst>
      <p:ext uri="{BB962C8B-B14F-4D97-AF65-F5344CB8AC3E}">
        <p14:creationId xmlns:p14="http://schemas.microsoft.com/office/powerpoint/2010/main" val="378411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4089" y="-2074333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venir Heavy"/>
                <a:cs typeface="Avenir Heavy"/>
              </a:rPr>
              <a:t>High Precision DIS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911" y="282222"/>
            <a:ext cx="77724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Avenir Heavy"/>
              </a:rPr>
              <a:t>High Precision DIS 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3" y="1048456"/>
            <a:ext cx="8467726" cy="4059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778" y="5108223"/>
            <a:ext cx="4211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&gt;&gt; M</a:t>
            </a:r>
            <a:r>
              <a:rPr lang="en-US" sz="1600" baseline="-25000" dirty="0" smtClean="0"/>
              <a:t>Z,W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high luminosity, large acceptance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Unprecedented precision in NC and CC</a:t>
            </a:r>
          </a:p>
          <a:p>
            <a:r>
              <a:rPr lang="en-US" sz="1600" dirty="0" smtClean="0"/>
              <a:t>Contact interactions probed to 50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r>
              <a:rPr lang="en-US" sz="1600" dirty="0" smtClean="0"/>
              <a:t>Scale dependence of sin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θ left and right to LEP</a:t>
            </a:r>
          </a:p>
          <a:p>
            <a:endParaRPr lang="en-US" sz="1600" dirty="0"/>
          </a:p>
          <a:p>
            <a:r>
              <a:rPr lang="en-US" sz="1600" b="1" dirty="0" smtClean="0">
                <a:sym typeface="Wingdings"/>
              </a:rPr>
              <a:t> A renaissance of deep inelastic scattering </a:t>
            </a:r>
            <a:endParaRPr lang="en-US" sz="1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24158" y="5148541"/>
            <a:ext cx="2962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Solving a 30 year old puzzle: </a:t>
            </a:r>
          </a:p>
          <a:p>
            <a:r>
              <a:rPr lang="en-US" sz="1600" dirty="0" smtClean="0"/>
              <a:t>α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small in DIS or high with jets?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Per mille measurement accuracy</a:t>
            </a:r>
          </a:p>
          <a:p>
            <a:r>
              <a:rPr lang="en-US" sz="1600" dirty="0" smtClean="0"/>
              <a:t>Testing QCD lattice calculations </a:t>
            </a:r>
          </a:p>
          <a:p>
            <a:r>
              <a:rPr lang="en-US" sz="1600" dirty="0" smtClean="0"/>
              <a:t>Constraining GUT </a:t>
            </a:r>
            <a:r>
              <a:rPr lang="en-US" sz="1200" dirty="0" smtClean="0"/>
              <a:t>(CMSSM40.2.5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Charm mass to 3MeV, 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LO</a:t>
            </a:r>
          </a:p>
        </p:txBody>
      </p:sp>
    </p:spTree>
    <p:extLst>
      <p:ext uri="{BB962C8B-B14F-4D97-AF65-F5344CB8AC3E}">
        <p14:creationId xmlns:p14="http://schemas.microsoft.com/office/powerpoint/2010/main" val="290056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22"/>
            <a:ext cx="7772400" cy="81818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THEORY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111" y="950706"/>
            <a:ext cx="3810196" cy="49676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22249" y="419652"/>
            <a:ext cx="1795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H.Murayama</a:t>
            </a:r>
            <a:r>
              <a:rPr lang="en-US" sz="1400" dirty="0" smtClean="0"/>
              <a:t> – ICFA11</a:t>
            </a:r>
            <a:endParaRPr lang="en-US" sz="1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78" y="1894925"/>
            <a:ext cx="4221311" cy="402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278" y="950706"/>
            <a:ext cx="4325730" cy="8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9278" y="950706"/>
            <a:ext cx="4325730" cy="496763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9278" y="419652"/>
            <a:ext cx="292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M.Froissart</a:t>
            </a:r>
            <a:r>
              <a:rPr lang="en-US" sz="1400" dirty="0" smtClean="0"/>
              <a:t> ICHEP (“Rochester”) 1966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73878" y="5990991"/>
            <a:ext cx="187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Quarks in 1969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46018" y="5990991"/>
            <a:ext cx="148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?</a:t>
            </a:r>
            <a:r>
              <a:rPr lang="en-US" dirty="0" smtClean="0"/>
              <a:t>in 2015+?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5041" y="6388120"/>
            <a:ext cx="669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like to see particle physics as driven by experiment … Burt Richter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9803"/>
            <a:ext cx="7772400" cy="8754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Higgs at the </a:t>
            </a:r>
            <a:r>
              <a:rPr lang="en-US" sz="3200" dirty="0" err="1" smtClean="0"/>
              <a:t>LHeC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88" y="2449814"/>
            <a:ext cx="3367749" cy="26305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8288" y="1322265"/>
            <a:ext cx="818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final state, no pile-up, low QCD </a:t>
            </a:r>
            <a:r>
              <a:rPr lang="en-US" dirty="0" err="1" smtClean="0"/>
              <a:t>bgd</a:t>
            </a:r>
            <a:r>
              <a:rPr lang="en-US" dirty="0" smtClean="0"/>
              <a:t>, uniquely WW and ZZ, small theory </a:t>
            </a:r>
            <a:r>
              <a:rPr lang="en-US" dirty="0" err="1" smtClean="0"/>
              <a:t>unc.ties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842" y="2307615"/>
            <a:ext cx="4533478" cy="27530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5515982"/>
            <a:ext cx="7717189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Full simulation of </a:t>
            </a:r>
            <a:r>
              <a:rPr lang="en-US" dirty="0" err="1" smtClean="0"/>
              <a:t>ep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nu H X  nu </a:t>
            </a:r>
            <a:r>
              <a:rPr lang="en-US" dirty="0" err="1" smtClean="0">
                <a:sym typeface="Wingdings"/>
              </a:rPr>
              <a:t>bbar</a:t>
            </a:r>
            <a:r>
              <a:rPr lang="en-US" dirty="0" smtClean="0">
                <a:sym typeface="Wingdings"/>
              </a:rPr>
              <a:t> X: reconstruction efficiency of 2.5%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With </a:t>
            </a:r>
            <a:r>
              <a:rPr lang="en-US" b="1" dirty="0" err="1" smtClean="0">
                <a:sym typeface="Wingdings"/>
              </a:rPr>
              <a:t>polarised</a:t>
            </a:r>
            <a:r>
              <a:rPr lang="en-US" dirty="0" smtClean="0">
                <a:sym typeface="Wingdings"/>
              </a:rPr>
              <a:t> electrons, 100fb</a:t>
            </a:r>
            <a:r>
              <a:rPr lang="en-US" baseline="30000" dirty="0" smtClean="0">
                <a:sym typeface="Wingdings"/>
              </a:rPr>
              <a:t>-1  </a:t>
            </a:r>
            <a:r>
              <a:rPr lang="en-US" dirty="0" smtClean="0">
                <a:sym typeface="Wingdings"/>
              </a:rPr>
              <a:t> - bb coupling measurement precision of 2-3%.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1543" y="18604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Default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1568" y="5080331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U. Klein, ICHEP12, Melbourne for the </a:t>
            </a:r>
            <a:r>
              <a:rPr lang="en-US" dirty="0" err="1" smtClean="0"/>
              <a:t>LHeC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7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189" y="95667"/>
            <a:ext cx="4452136" cy="7573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CP Higgs at the </a:t>
            </a:r>
            <a:r>
              <a:rPr lang="en-US" sz="3200" dirty="0" err="1" smtClean="0"/>
              <a:t>LHeC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23822" y="989066"/>
            <a:ext cx="3318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the SM the Higgs is a J</a:t>
            </a:r>
            <a:r>
              <a:rPr lang="en-US" sz="1600" baseline="30000" dirty="0" smtClean="0"/>
              <a:t>PC</a:t>
            </a:r>
            <a:r>
              <a:rPr lang="en-US" sz="1600" dirty="0" smtClean="0"/>
              <a:t>=0</a:t>
            </a:r>
            <a:r>
              <a:rPr lang="en-US" sz="1600" baseline="30000" dirty="0" smtClean="0"/>
              <a:t>++ </a:t>
            </a:r>
            <a:r>
              <a:rPr lang="en-US" sz="1600" dirty="0" smtClean="0"/>
              <a:t>state.</a:t>
            </a:r>
          </a:p>
          <a:p>
            <a:r>
              <a:rPr lang="en-US" sz="1600" dirty="0" smtClean="0"/>
              <a:t>One needs to measure the EV if CP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s conserved, and the mixture of even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odd states if it is not.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38" y="4811286"/>
            <a:ext cx="3529126" cy="491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38" y="5382370"/>
            <a:ext cx="1027951" cy="34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002" y="5474962"/>
            <a:ext cx="872823" cy="256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7" y="5799873"/>
            <a:ext cx="3991814" cy="4242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238" y="4238409"/>
            <a:ext cx="3793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λ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λ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’) anomalous CP (non) conserving terms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969" y="2612722"/>
            <a:ext cx="3631310" cy="35917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825" y="1406188"/>
            <a:ext cx="2489087" cy="2494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831" y="1406189"/>
            <a:ext cx="2329181" cy="23618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1189" y="6395069"/>
            <a:ext cx="2393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hlinkClick r:id="rId9"/>
              </a:rPr>
              <a:t> </a:t>
            </a:r>
            <a:r>
              <a:rPr lang="hu-HU" sz="1200" dirty="0" smtClean="0">
                <a:hlinkClick r:id="rId9"/>
              </a:rPr>
              <a:t>PhysRevLett</a:t>
            </a:r>
            <a:r>
              <a:rPr lang="hu-HU" sz="1200" dirty="0">
                <a:hlinkClick r:id="rId9"/>
              </a:rPr>
              <a:t>.109.261801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07313" y="6405592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S.Biswal</a:t>
            </a:r>
            <a:r>
              <a:rPr lang="en-US" sz="1200" dirty="0" smtClean="0"/>
              <a:t> et al,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480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 Properties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46965"/>
            <a:ext cx="8445500" cy="47879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6369383"/>
            <a:ext cx="238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B.Mellado</a:t>
            </a:r>
            <a:r>
              <a:rPr lang="en-US" dirty="0" smtClean="0"/>
              <a:t> at LPCC 3/13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7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1991" y="6454550"/>
            <a:ext cx="6730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LHeC</a:t>
            </a:r>
            <a:r>
              <a:rPr lang="en-US" sz="1400" dirty="0" smtClean="0"/>
              <a:t> Collaboration arXiv:1211:5102, see also </a:t>
            </a:r>
            <a:r>
              <a:rPr lang="en-US" sz="1400" dirty="0" err="1" smtClean="0"/>
              <a:t>O.Bruening</a:t>
            </a:r>
            <a:r>
              <a:rPr lang="en-US" sz="1400" dirty="0" smtClean="0"/>
              <a:t> and </a:t>
            </a:r>
            <a:r>
              <a:rPr lang="en-US" sz="1400" dirty="0" err="1" smtClean="0"/>
              <a:t>M.Klein</a:t>
            </a:r>
            <a:r>
              <a:rPr lang="en-US" sz="1400" dirty="0" smtClean="0"/>
              <a:t> arXiv:1305.2090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04" y="1018907"/>
            <a:ext cx="7760096" cy="5170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376" y="366818"/>
            <a:ext cx="32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LHeC</a:t>
            </a:r>
            <a:r>
              <a:rPr lang="en-US" sz="2400" b="1" dirty="0" smtClean="0">
                <a:solidFill>
                  <a:srgbClr val="008000"/>
                </a:solidFill>
              </a:rPr>
              <a:t> at 10</a:t>
            </a:r>
            <a:r>
              <a:rPr lang="en-US" sz="2400" b="1" baseline="30000" dirty="0" smtClean="0">
                <a:solidFill>
                  <a:srgbClr val="008000"/>
                </a:solidFill>
              </a:rPr>
              <a:t>34 </a:t>
            </a:r>
            <a:r>
              <a:rPr lang="en-US" sz="2400" b="1" dirty="0" smtClean="0">
                <a:solidFill>
                  <a:srgbClr val="008000"/>
                </a:solidFill>
              </a:rPr>
              <a:t>Luminosity</a:t>
            </a:r>
            <a:endParaRPr lang="en-US" sz="2400" b="1" baseline="30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9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86"/>
            <a:ext cx="7772400" cy="100323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LHeC</a:t>
            </a:r>
            <a:r>
              <a:rPr lang="en-US" sz="3200" dirty="0" smtClean="0"/>
              <a:t>  Higgs Rates </a:t>
            </a:r>
            <a:endParaRPr lang="en-US" sz="32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36796"/>
            <a:ext cx="7422513" cy="53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7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11" y="282222"/>
            <a:ext cx="7902668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Summary of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LHeC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 Physics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  <a:cs typeface="Avenir Heavy"/>
              </a:rPr>
              <a:t>[arXiv:1211:4831+5102]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" y="1009056"/>
            <a:ext cx="8790214" cy="5622646"/>
          </a:xfrm>
          <a:prstGeom prst="rect">
            <a:avLst/>
          </a:prstGeom>
          <a:ln w="57150" cmpd="thickThin">
            <a:solidFill>
              <a:srgbClr val="008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81428" y="1009056"/>
            <a:ext cx="8790214" cy="856346"/>
          </a:xfrm>
          <a:prstGeom prst="rect">
            <a:avLst/>
          </a:prstGeom>
          <a:solidFill>
            <a:srgbClr val="008000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4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d_sche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5" y="437444"/>
            <a:ext cx="8088032" cy="517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465" y="5860368"/>
            <a:ext cx="8213268" cy="646331"/>
          </a:xfrm>
          <a:prstGeom prst="rect">
            <a:avLst/>
          </a:prstGeom>
          <a:noFill/>
          <a:ln>
            <a:solidFill>
              <a:srgbClr val="C79348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60 </a:t>
            </a:r>
            <a:r>
              <a:rPr lang="en-US" dirty="0" err="1" smtClean="0"/>
              <a:t>GeV</a:t>
            </a:r>
            <a:r>
              <a:rPr lang="en-US" dirty="0" smtClean="0"/>
              <a:t> electron beam energy, L= 10</a:t>
            </a:r>
            <a:r>
              <a:rPr lang="en-US" baseline="30000" dirty="0" smtClean="0"/>
              <a:t>33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, √s=1.3 </a:t>
            </a:r>
            <a:r>
              <a:rPr lang="en-US" dirty="0" err="1" smtClean="0"/>
              <a:t>TeV</a:t>
            </a:r>
            <a:r>
              <a:rPr lang="en-US" dirty="0" smtClean="0"/>
              <a:t>: Q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max</a:t>
            </a:r>
            <a:r>
              <a:rPr lang="en-US" dirty="0" smtClean="0"/>
              <a:t>= 10</a:t>
            </a:r>
            <a:r>
              <a:rPr lang="en-US" baseline="30000" dirty="0" smtClean="0"/>
              <a:t>6</a:t>
            </a:r>
            <a:r>
              <a:rPr lang="en-US" dirty="0" smtClean="0"/>
              <a:t> GeV</a:t>
            </a:r>
            <a:r>
              <a:rPr lang="en-US" baseline="30000" dirty="0" smtClean="0"/>
              <a:t>2</a:t>
            </a:r>
            <a:r>
              <a:rPr lang="en-US" dirty="0" smtClean="0"/>
              <a:t>, 10</a:t>
            </a:r>
            <a:r>
              <a:rPr lang="en-US" baseline="30000" dirty="0" smtClean="0"/>
              <a:t>-6</a:t>
            </a:r>
            <a:r>
              <a:rPr lang="en-US" dirty="0" smtClean="0"/>
              <a:t> &lt; x&lt; 1</a:t>
            </a:r>
          </a:p>
          <a:p>
            <a:r>
              <a:rPr lang="en-US" dirty="0" smtClean="0"/>
              <a:t>Recirculating </a:t>
            </a:r>
            <a:r>
              <a:rPr lang="en-US" dirty="0" err="1" smtClean="0"/>
              <a:t>linac</a:t>
            </a:r>
            <a:r>
              <a:rPr lang="en-US" dirty="0" smtClean="0"/>
              <a:t> (2 </a:t>
            </a:r>
            <a:r>
              <a:rPr lang="en-US" sz="1400" dirty="0" smtClean="0"/>
              <a:t>*</a:t>
            </a:r>
            <a:r>
              <a:rPr lang="en-US" dirty="0" smtClean="0"/>
              <a:t> 1km, 2*60 cavity </a:t>
            </a:r>
            <a:r>
              <a:rPr lang="en-US" dirty="0" err="1" smtClean="0"/>
              <a:t>cryo</a:t>
            </a:r>
            <a:r>
              <a:rPr lang="en-US" dirty="0" smtClean="0"/>
              <a:t> modules, 3 passes, energy recovery)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6889" y="6531983"/>
            <a:ext cx="3174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The default LR </a:t>
            </a:r>
            <a:r>
              <a:rPr lang="en-US" sz="1400" dirty="0" err="1" smtClean="0">
                <a:solidFill>
                  <a:srgbClr val="0000FF"/>
                </a:solidFill>
              </a:rPr>
              <a:t>LHeC</a:t>
            </a:r>
            <a:r>
              <a:rPr lang="en-US" sz="1400" dirty="0" smtClean="0">
                <a:solidFill>
                  <a:srgbClr val="0000FF"/>
                </a:solidFill>
              </a:rPr>
              <a:t> design configuration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9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452" y="0"/>
            <a:ext cx="7772400" cy="8754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Towards an </a:t>
            </a:r>
            <a:r>
              <a:rPr lang="en-US" sz="3200" dirty="0" err="1" smtClean="0"/>
              <a:t>LHeC</a:t>
            </a:r>
            <a:r>
              <a:rPr lang="en-US" sz="3200" dirty="0" smtClean="0"/>
              <a:t> ERL Test Facility at CERN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7091" y="6525061"/>
            <a:ext cx="3791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22/23.1.2013 </a:t>
            </a:r>
            <a:r>
              <a:rPr lang="en-US" sz="1400" dirty="0" err="1" smtClean="0"/>
              <a:t>Daresbury</a:t>
            </a:r>
            <a:r>
              <a:rPr lang="en-US" sz="1400" dirty="0" smtClean="0"/>
              <a:t> (UK)  http://</a:t>
            </a:r>
            <a:r>
              <a:rPr lang="en-US" sz="1400" dirty="0" err="1" smtClean="0"/>
              <a:t>cern.ch</a:t>
            </a:r>
            <a:r>
              <a:rPr lang="en-US" sz="1400" dirty="0" smtClean="0"/>
              <a:t>/</a:t>
            </a:r>
            <a:r>
              <a:rPr lang="en-US" sz="1400" dirty="0" err="1" smtClean="0"/>
              <a:t>lhec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878" y="1967549"/>
            <a:ext cx="19050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860" y="2577149"/>
            <a:ext cx="3109819" cy="1844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860" y="4656816"/>
            <a:ext cx="3230948" cy="1795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55" y="1092849"/>
            <a:ext cx="4802723" cy="87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30" y="2114341"/>
            <a:ext cx="3420139" cy="28219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860" y="1263579"/>
            <a:ext cx="3302000" cy="647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0149" y="1092849"/>
            <a:ext cx="3602964" cy="535975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2323" y="5129166"/>
            <a:ext cx="4971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                                </a:t>
            </a:r>
            <a:r>
              <a:rPr lang="en-US" sz="1600" dirty="0" err="1"/>
              <a:t>D</a:t>
            </a:r>
            <a:r>
              <a:rPr lang="en-US" sz="1600" dirty="0" err="1" smtClean="0"/>
              <a:t>aresbury</a:t>
            </a:r>
            <a:r>
              <a:rPr lang="en-US" sz="1600" dirty="0" smtClean="0"/>
              <a:t> Workshop: </a:t>
            </a:r>
          </a:p>
          <a:p>
            <a:r>
              <a:rPr lang="en-US" sz="1600" dirty="0" smtClean="0"/>
              <a:t>- Collaboration: CERN, </a:t>
            </a:r>
            <a:r>
              <a:rPr lang="en-US" sz="1600" dirty="0" err="1" smtClean="0"/>
              <a:t>AsTEC</a:t>
            </a:r>
            <a:r>
              <a:rPr lang="en-US" sz="1600" dirty="0" smtClean="0"/>
              <a:t>, CI, </a:t>
            </a:r>
            <a:r>
              <a:rPr lang="en-US" sz="1600" dirty="0" err="1" smtClean="0"/>
              <a:t>JeffersonLab</a:t>
            </a:r>
            <a:r>
              <a:rPr lang="en-US" sz="1600" dirty="0" smtClean="0"/>
              <a:t>, U Mainz, +</a:t>
            </a:r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LHeC</a:t>
            </a:r>
            <a:r>
              <a:rPr lang="en-US" sz="1600" dirty="0" smtClean="0"/>
              <a:t> Parameters (</a:t>
            </a:r>
            <a:r>
              <a:rPr lang="en-US" sz="1600" dirty="0" err="1" smtClean="0"/>
              <a:t>C,Q,source,I</a:t>
            </a:r>
            <a:r>
              <a:rPr lang="en-US" sz="1600" dirty="0" smtClean="0"/>
              <a:t>) rather conservative</a:t>
            </a:r>
          </a:p>
          <a:p>
            <a:r>
              <a:rPr lang="en-US" sz="1600" dirty="0" smtClean="0"/>
              <a:t>- Test Facility to develop full technology, key: cavity</a:t>
            </a:r>
          </a:p>
          <a:p>
            <a:r>
              <a:rPr lang="en-US" sz="1600" dirty="0" smtClean="0"/>
              <a:t>- RF frequency chosen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57620" y="3257700"/>
            <a:ext cx="1626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Contribution to IPAC13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757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can one build a 2-3-km long </a:t>
            </a:r>
            <a:r>
              <a:rPr lang="en-US" sz="3600" dirty="0" err="1" smtClean="0"/>
              <a:t>linac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8" name="Picture 7" descr="eastlina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8416"/>
            <a:ext cx="4953000" cy="3439584"/>
          </a:xfrm>
          <a:prstGeom prst="rect">
            <a:avLst/>
          </a:prstGeom>
        </p:spPr>
      </p:pic>
      <p:pic>
        <p:nvPicPr>
          <p:cNvPr id="9" name="Picture 8" descr="187-1m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66800"/>
            <a:ext cx="4762500" cy="3019425"/>
          </a:xfrm>
          <a:prstGeom prst="rect">
            <a:avLst/>
          </a:prstGeom>
        </p:spPr>
      </p:pic>
      <p:pic>
        <p:nvPicPr>
          <p:cNvPr id="13" name="Picture 12" descr="SL0025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10000"/>
            <a:ext cx="3815080" cy="3048000"/>
          </a:xfrm>
          <a:prstGeom prst="rect">
            <a:avLst/>
          </a:prstGeom>
        </p:spPr>
      </p:pic>
      <p:pic>
        <p:nvPicPr>
          <p:cNvPr id="5" name="Picture 4" descr="pief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066800"/>
            <a:ext cx="2372497" cy="3048000"/>
          </a:xfrm>
          <a:prstGeom prst="rect">
            <a:avLst/>
          </a:prstGeom>
        </p:spPr>
      </p:pic>
      <p:pic>
        <p:nvPicPr>
          <p:cNvPr id="14" name="Picture 13" descr="SL0026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709" y="1447800"/>
            <a:ext cx="2033291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8027" y="4357149"/>
            <a:ext cx="46091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it has been done before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7967140" y="5437450"/>
            <a:ext cx="1726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F.Zimmermann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850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10032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225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6979" y="5903202"/>
            <a:ext cx="688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frontier deep inelastic scattering - following HERA with the LHC</a:t>
            </a:r>
          </a:p>
          <a:p>
            <a:r>
              <a:rPr lang="en-US" dirty="0" err="1" smtClean="0"/>
              <a:t>LHeC</a:t>
            </a:r>
            <a:r>
              <a:rPr lang="en-US" dirty="0" smtClean="0"/>
              <a:t>: A new laboratory for particle physics, a 5</a:t>
            </a:r>
            <a:r>
              <a:rPr lang="en-US" baseline="30000" dirty="0" smtClean="0"/>
              <a:t>th</a:t>
            </a:r>
            <a:r>
              <a:rPr lang="en-US" dirty="0" smtClean="0"/>
              <a:t> large LHC experiment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79" y="0"/>
            <a:ext cx="6395400" cy="587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5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444" y="0"/>
            <a:ext cx="7772400" cy="6957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Unique DIS Physics - Results from HERA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9" y="695740"/>
            <a:ext cx="4155088" cy="3840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339" y="6411195"/>
            <a:ext cx="765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M.Klein</a:t>
            </a:r>
            <a:r>
              <a:rPr lang="en-US" sz="1200" dirty="0" smtClean="0"/>
              <a:t>, </a:t>
            </a:r>
            <a:r>
              <a:rPr lang="en-US" sz="1200" dirty="0" err="1" smtClean="0"/>
              <a:t>R.Yoshida</a:t>
            </a:r>
            <a:r>
              <a:rPr lang="en-US" sz="1200" dirty="0" smtClean="0"/>
              <a:t>:  </a:t>
            </a:r>
            <a:r>
              <a:rPr lang="en-US" sz="1200" b="1" dirty="0" smtClean="0"/>
              <a:t>Collider Physics at HERA </a:t>
            </a:r>
            <a:r>
              <a:rPr lang="en-US" sz="1200" dirty="0" err="1" smtClean="0"/>
              <a:t>Prog.Part.Nucl.Phys</a:t>
            </a:r>
            <a:r>
              <a:rPr lang="en-US" sz="1200" dirty="0"/>
              <a:t>. 61 (2008) 343-</a:t>
            </a:r>
            <a:r>
              <a:rPr lang="en-US" sz="1200" dirty="0" smtClean="0"/>
              <a:t>393 and recent H1,ZEUS results</a:t>
            </a:r>
          </a:p>
          <a:p>
            <a:r>
              <a:rPr lang="en-US" sz="1200" dirty="0" smtClean="0"/>
              <a:t>A Recent review of </a:t>
            </a:r>
            <a:r>
              <a:rPr lang="en-US" sz="1200" b="1" dirty="0" smtClean="0"/>
              <a:t>The Theory of Deep Inelastic Scattering</a:t>
            </a:r>
            <a:r>
              <a:rPr lang="en-US" sz="1200" dirty="0" smtClean="0"/>
              <a:t>: </a:t>
            </a:r>
            <a:r>
              <a:rPr lang="en-US" sz="1200" dirty="0" err="1" smtClean="0"/>
              <a:t>J.Bluemlein</a:t>
            </a:r>
            <a:r>
              <a:rPr lang="en-US" sz="1200" dirty="0" smtClean="0"/>
              <a:t> arXiv:1208.6087  </a:t>
            </a:r>
            <a:r>
              <a:rPr lang="en-US" sz="1200" dirty="0" err="1" smtClean="0"/>
              <a:t>ProgPartNuclPhys</a:t>
            </a:r>
            <a:r>
              <a:rPr lang="en-US" sz="1200" dirty="0" smtClean="0"/>
              <a:t> 69(2013)28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54130" y="4536495"/>
            <a:ext cx="265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rises towards low </a:t>
            </a:r>
            <a:r>
              <a:rPr lang="en-US" sz="1400" dirty="0" err="1" smtClean="0"/>
              <a:t>x</a:t>
            </a:r>
            <a:r>
              <a:rPr lang="en-US" sz="1400" dirty="0" smtClean="0"/>
              <a:t>, and </a:t>
            </a:r>
            <a:r>
              <a:rPr lang="en-US" sz="1400" dirty="0" err="1" smtClean="0"/>
              <a:t>xg</a:t>
            </a:r>
            <a:r>
              <a:rPr lang="en-US" sz="1400" dirty="0" smtClean="0"/>
              <a:t> too. </a:t>
            </a:r>
          </a:p>
          <a:p>
            <a:r>
              <a:rPr lang="en-US" sz="1400" dirty="0" smtClean="0"/>
              <a:t>Parton evolution - QCD to NNLO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6" y="695740"/>
            <a:ext cx="4168888" cy="3840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9187" y="4536495"/>
            <a:ext cx="360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weak and electromagnetic interactions reach similar strength when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≥ M</a:t>
            </a:r>
            <a:r>
              <a:rPr lang="en-US" sz="1400" baseline="30000" dirty="0" smtClean="0"/>
              <a:t>2</a:t>
            </a:r>
            <a:r>
              <a:rPr lang="en-US" sz="1400" baseline="-25000" dirty="0" smtClean="0"/>
              <a:t>W,Z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2269" y="5205655"/>
            <a:ext cx="7738575" cy="116955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Measurements on </a:t>
            </a:r>
            <a:r>
              <a:rPr lang="en-US" sz="1400" dirty="0" err="1" smtClean="0"/>
              <a:t>α</a:t>
            </a:r>
            <a:r>
              <a:rPr lang="en-US" sz="1400" baseline="-25000" dirty="0" err="1" smtClean="0"/>
              <a:t>s</a:t>
            </a:r>
            <a:r>
              <a:rPr lang="en-US" sz="1400" dirty="0" smtClean="0"/>
              <a:t>, Basic tests of QCD: longitudinal structure function, jet production, </a:t>
            </a:r>
            <a:r>
              <a:rPr lang="en-US" sz="1400" dirty="0" err="1" smtClean="0"/>
              <a:t>γ</a:t>
            </a:r>
            <a:r>
              <a:rPr lang="en-US" sz="1400" dirty="0" smtClean="0"/>
              <a:t> structure </a:t>
            </a:r>
          </a:p>
          <a:p>
            <a:r>
              <a:rPr lang="en-US" sz="1400" dirty="0" smtClean="0"/>
              <a:t>Some 10% of the cross section is diffractive (</a:t>
            </a:r>
            <a:r>
              <a:rPr lang="en-US" sz="1400" dirty="0" err="1" smtClean="0"/>
              <a:t>ep</a:t>
            </a:r>
            <a:r>
              <a:rPr lang="en-US" sz="1400" dirty="0" smtClean="0"/>
              <a:t>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eXp</a:t>
            </a:r>
            <a:r>
              <a:rPr lang="en-US" sz="1400" dirty="0" smtClean="0">
                <a:sym typeface="Wingdings"/>
              </a:rPr>
              <a:t>) : </a:t>
            </a:r>
            <a:r>
              <a:rPr lang="en-US" sz="1400" b="1" dirty="0" smtClean="0">
                <a:sym typeface="Wingdings"/>
              </a:rPr>
              <a:t>diffractive </a:t>
            </a:r>
            <a:r>
              <a:rPr lang="en-US" sz="1400" b="1" dirty="0" err="1" smtClean="0">
                <a:sym typeface="Wingdings"/>
              </a:rPr>
              <a:t>partons</a:t>
            </a:r>
            <a:r>
              <a:rPr lang="en-US" sz="1400" b="1" dirty="0" smtClean="0">
                <a:sym typeface="Wingdings"/>
              </a:rPr>
              <a:t>; </a:t>
            </a:r>
            <a:r>
              <a:rPr lang="en-US" sz="1400" b="1" dirty="0" err="1" smtClean="0">
                <a:sym typeface="Wingdings"/>
              </a:rPr>
              <a:t>c,b</a:t>
            </a:r>
            <a:r>
              <a:rPr lang="en-US" sz="1400" b="1" dirty="0" smtClean="0">
                <a:sym typeface="Wingdings"/>
              </a:rPr>
              <a:t> quark distributions</a:t>
            </a:r>
          </a:p>
          <a:p>
            <a:r>
              <a:rPr lang="en-US" sz="1400" b="1" dirty="0" smtClean="0">
                <a:sym typeface="Wingdings"/>
              </a:rPr>
              <a:t>New concepts: </a:t>
            </a:r>
            <a:r>
              <a:rPr lang="en-US" sz="1400" b="1" dirty="0" err="1" smtClean="0">
                <a:sym typeface="Wingdings"/>
              </a:rPr>
              <a:t>unintegrated</a:t>
            </a:r>
            <a:r>
              <a:rPr lang="en-US" sz="1400" b="1" dirty="0" smtClean="0">
                <a:sym typeface="Wingdings"/>
              </a:rPr>
              <a:t> </a:t>
            </a:r>
            <a:r>
              <a:rPr lang="en-US" sz="1400" b="1" dirty="0" err="1" smtClean="0">
                <a:sym typeface="Wingdings"/>
              </a:rPr>
              <a:t>parton</a:t>
            </a:r>
            <a:r>
              <a:rPr lang="en-US" sz="1400" b="1" dirty="0" smtClean="0">
                <a:sym typeface="Wingdings"/>
              </a:rPr>
              <a:t> distributions (</a:t>
            </a:r>
            <a:r>
              <a:rPr lang="en-US" sz="1400" b="1" dirty="0" err="1" smtClean="0">
                <a:sym typeface="Wingdings"/>
              </a:rPr>
              <a:t>k</a:t>
            </a:r>
            <a:r>
              <a:rPr lang="en-US" sz="1400" b="1" baseline="-25000" dirty="0" err="1" smtClean="0">
                <a:sym typeface="Wingdings"/>
              </a:rPr>
              <a:t>T</a:t>
            </a:r>
            <a:r>
              <a:rPr lang="en-US" sz="1400" b="1" dirty="0" smtClean="0">
                <a:sym typeface="Wingdings"/>
              </a:rPr>
              <a:t>) , </a:t>
            </a:r>
            <a:r>
              <a:rPr lang="en-US" sz="1400" b="1" dirty="0" err="1" smtClean="0">
                <a:sym typeface="Wingdings"/>
              </a:rPr>
              <a:t>generalised</a:t>
            </a:r>
            <a:r>
              <a:rPr lang="en-US" sz="1400" b="1" dirty="0" smtClean="0">
                <a:sym typeface="Wingdings"/>
              </a:rPr>
              <a:t> </a:t>
            </a:r>
            <a:r>
              <a:rPr lang="en-US" sz="1400" b="1" dirty="0" err="1" smtClean="0">
                <a:sym typeface="Wingdings"/>
              </a:rPr>
              <a:t>parton</a:t>
            </a:r>
            <a:r>
              <a:rPr lang="en-US" sz="1400" b="1" dirty="0" smtClean="0">
                <a:sym typeface="Wingdings"/>
              </a:rPr>
              <a:t> distributions (DVCS)</a:t>
            </a:r>
          </a:p>
          <a:p>
            <a:r>
              <a:rPr lang="en-US" sz="1400" dirty="0" smtClean="0">
                <a:sym typeface="Wingdings"/>
              </a:rPr>
              <a:t>New limits for </a:t>
            </a:r>
            <a:r>
              <a:rPr lang="en-US" sz="1400" dirty="0" err="1" smtClean="0">
                <a:sym typeface="Wingdings"/>
              </a:rPr>
              <a:t>leptoquarks</a:t>
            </a:r>
            <a:r>
              <a:rPr lang="en-US" sz="1400" dirty="0" smtClean="0">
                <a:sym typeface="Wingdings"/>
              </a:rPr>
              <a:t>, excited electrons and neutrinos, quark substructure, RPV SUSY</a:t>
            </a:r>
          </a:p>
          <a:p>
            <a:r>
              <a:rPr lang="en-US" sz="1400" dirty="0" smtClean="0">
                <a:sym typeface="Wingdings"/>
              </a:rPr>
              <a:t>Interpretation of the </a:t>
            </a:r>
            <a:r>
              <a:rPr lang="en-US" sz="1400" dirty="0" err="1" smtClean="0">
                <a:sym typeface="Wingdings"/>
              </a:rPr>
              <a:t>Tevatron</a:t>
            </a:r>
            <a:r>
              <a:rPr lang="en-US" sz="1400" dirty="0" smtClean="0">
                <a:sym typeface="Wingdings"/>
              </a:rPr>
              <a:t> measurements (high Et jet excess, M</a:t>
            </a:r>
            <a:r>
              <a:rPr lang="en-US" sz="1400" baseline="-25000" dirty="0" smtClean="0">
                <a:sym typeface="Wingdings"/>
              </a:rPr>
              <a:t>W</a:t>
            </a:r>
            <a:r>
              <a:rPr lang="en-US" sz="1400" dirty="0" smtClean="0">
                <a:sym typeface="Wingdings"/>
              </a:rPr>
              <a:t>, searches..), + </a:t>
            </a:r>
            <a:r>
              <a:rPr lang="en-US" sz="1400" b="1" dirty="0" smtClean="0">
                <a:sym typeface="Wingdings"/>
              </a:rPr>
              <a:t>base for PDF fits</a:t>
            </a:r>
            <a:r>
              <a:rPr lang="en-US" sz="1400" dirty="0" smtClean="0">
                <a:sym typeface="Wingdings"/>
              </a:rPr>
              <a:t>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114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121"/>
            <a:ext cx="7772400" cy="8754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ECFA Review </a:t>
            </a:r>
            <a:r>
              <a:rPr lang="en-US" sz="2000" dirty="0" smtClean="0"/>
              <a:t>2007-2012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84664" y="1107618"/>
            <a:ext cx="6347937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CERN SPC, [r]ECFA Mandate given in 2007 to work out the </a:t>
            </a:r>
            <a:r>
              <a:rPr lang="en-US" dirty="0" err="1" smtClean="0"/>
              <a:t>LHeC</a:t>
            </a:r>
            <a:r>
              <a:rPr lang="en-US" dirty="0" smtClean="0"/>
              <a:t> </a:t>
            </a:r>
          </a:p>
          <a:p>
            <a:r>
              <a:rPr lang="en-US" dirty="0"/>
              <a:t>p</a:t>
            </a:r>
            <a:r>
              <a:rPr lang="en-US" dirty="0" smtClean="0"/>
              <a:t>hysics, detector and accelerator design(s) – looking back to 1994</a:t>
            </a:r>
          </a:p>
          <a:p>
            <a:r>
              <a:rPr lang="en-US" dirty="0" smtClean="0"/>
              <a:t>CDR and referee process carefully evaluated by ECFA committee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89" y="3736364"/>
            <a:ext cx="8027266" cy="2547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8951"/>
            <a:ext cx="7923902" cy="1109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9156" y="2244772"/>
            <a:ext cx="5050058" cy="295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89374" y="6277383"/>
            <a:ext cx="465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ECFA Statement ECFA/12/279  December 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11583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566" y="3398223"/>
            <a:ext cx="88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Stressed: Link to LHC physics and operation, link to HEP, cost estimates, R&amp;D, DIS community 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0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se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3" y="1037346"/>
            <a:ext cx="4216400" cy="5456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534" y="23940"/>
            <a:ext cx="7346250" cy="65803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  <a:cs typeface="Baskerville"/>
              </a:rPr>
              <a:t>PDF constraints from LHC - Di-Lepton Production </a:t>
            </a:r>
            <a:endParaRPr lang="en-US" sz="2800" dirty="0">
              <a:latin typeface="+mn-lt"/>
              <a:cs typeface="Baskerville"/>
            </a:endParaRPr>
          </a:p>
        </p:txBody>
      </p:sp>
      <p:pic>
        <p:nvPicPr>
          <p:cNvPr id="6" name="Picture 5" descr="r_s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2214" y="39919"/>
            <a:ext cx="2196956" cy="3481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50890" y="6392895"/>
            <a:ext cx="3329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Baskerville"/>
              </a:rPr>
              <a:t>Change of strange affects sea - UHE </a:t>
            </a:r>
            <a:r>
              <a:rPr lang="en-US" sz="1600" dirty="0" err="1" smtClean="0">
                <a:cs typeface="Baskerville"/>
              </a:rPr>
              <a:t>ν</a:t>
            </a:r>
            <a:endParaRPr lang="en-US" sz="1600" dirty="0">
              <a:cs typeface="Baskervil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672100"/>
            <a:ext cx="3086267" cy="2853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3653072"/>
            <a:ext cx="3659557" cy="30783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6211" y="1371761"/>
            <a:ext cx="11676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</a:t>
            </a:r>
          </a:p>
          <a:p>
            <a:r>
              <a:rPr lang="en-US" dirty="0" err="1" smtClean="0"/>
              <a:t>Drell</a:t>
            </a:r>
            <a:r>
              <a:rPr lang="en-US" dirty="0" smtClean="0"/>
              <a:t>-Yan</a:t>
            </a:r>
          </a:p>
          <a:p>
            <a:r>
              <a:rPr lang="en-US" dirty="0" smtClean="0"/>
              <a:t>(W,Z) data</a:t>
            </a:r>
          </a:p>
          <a:p>
            <a:r>
              <a:rPr lang="en-US" dirty="0"/>
              <a:t>c</a:t>
            </a:r>
            <a:r>
              <a:rPr lang="en-US" dirty="0" smtClean="0"/>
              <a:t>onstrain</a:t>
            </a:r>
          </a:p>
          <a:p>
            <a:r>
              <a:rPr lang="en-US" dirty="0" smtClean="0"/>
              <a:t>PDFs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51967" y="2798128"/>
            <a:ext cx="3328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ccording to the ATLAS data and</a:t>
            </a:r>
          </a:p>
          <a:p>
            <a:r>
              <a:rPr lang="en-US" dirty="0" smtClean="0"/>
              <a:t>HERA+ATLAS QCD analysis: s = d 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7760052" y="4630161"/>
            <a:ext cx="1782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PRL 109(2012)012001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615333" y="1739672"/>
            <a:ext cx="1918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PRD D85 (2012) 072004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290029" y="4781347"/>
            <a:ext cx="1852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ATLAS-CONF-2012-159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3502" y="6232253"/>
            <a:ext cx="22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Very high precision required</a:t>
            </a:r>
          </a:p>
          <a:p>
            <a:r>
              <a:rPr lang="en-US" sz="1400" b="1" dirty="0"/>
              <a:t>f</a:t>
            </a:r>
            <a:r>
              <a:rPr lang="en-US" sz="1400" b="1" dirty="0" smtClean="0"/>
              <a:t>or any constraint on PDFs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5597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noFill/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cs typeface="Baskerville"/>
              </a:rPr>
              <a:t>LHeC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Baskerville"/>
              </a:rPr>
              <a:t> Detector Overview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askervill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19336"/>
            <a:ext cx="9143999" cy="738664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Forward/backward asymmetry in energy deposited and thus in geometry and technology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Present dimensions: </a:t>
            </a:r>
            <a:r>
              <a:rPr lang="en-US" sz="1400" b="1" dirty="0" err="1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LxD</a:t>
            </a:r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 =14x9m</a:t>
            </a:r>
            <a:r>
              <a:rPr lang="en-US" sz="1400" b="1" baseline="29000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 [CMS 21 </a:t>
            </a:r>
            <a:r>
              <a:rPr lang="en-US" sz="1400" b="1" dirty="0" err="1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 15m</a:t>
            </a:r>
            <a:r>
              <a:rPr lang="en-US" sz="1400" b="1" baseline="29000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, ATLAS 45 </a:t>
            </a:r>
            <a:r>
              <a:rPr lang="en-US" sz="1400" b="1" dirty="0" err="1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 25 m</a:t>
            </a:r>
            <a:r>
              <a:rPr lang="en-US" sz="1400" b="1" baseline="29000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]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Taggers at -62m (e),100m (γ,LR), -22.4m (γ,RR), +100m (</a:t>
            </a:r>
            <a:r>
              <a:rPr lang="en-US" sz="1400" b="1" dirty="0" err="1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n</a:t>
            </a:r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), +420m (</a:t>
            </a:r>
            <a:r>
              <a:rPr lang="en-US" sz="1400" b="1" dirty="0" err="1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Baskerville"/>
                <a:ea typeface="Arial" charset="0"/>
                <a:cs typeface="Baskerville"/>
                <a:sym typeface="Arial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Baskerville"/>
              <a:ea typeface="Arial" charset="0"/>
              <a:cs typeface="Baskerville"/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709" y="4052957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Tile Calorimeter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709" y="3489739"/>
            <a:ext cx="2533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LAr</a:t>
            </a:r>
            <a:r>
              <a:rPr lang="en-US" sz="1400" dirty="0" smtClean="0">
                <a:solidFill>
                  <a:srgbClr val="000000"/>
                </a:solidFill>
              </a:rPr>
              <a:t> electromagnetic calorimeter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1" y="663851"/>
            <a:ext cx="8202099" cy="524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32294" y="5842337"/>
            <a:ext cx="3546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 option 1 for LR and full acceptance coverage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416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693" y="310629"/>
            <a:ext cx="7772400" cy="7470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Kinematics - </a:t>
            </a:r>
            <a:r>
              <a:rPr lang="en-US" sz="3200" dirty="0" err="1" smtClean="0"/>
              <a:t>LHeC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8000"/>
                </a:solidFill>
              </a:rPr>
              <a:t>HERA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93" y="1816474"/>
            <a:ext cx="4417508" cy="3784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14" y="2363023"/>
            <a:ext cx="4174879" cy="3836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0481" y="1493308"/>
            <a:ext cx="3218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to “saturation” (?) region</a:t>
            </a:r>
          </a:p>
          <a:p>
            <a:r>
              <a:rPr lang="en-US" dirty="0" smtClean="0"/>
              <a:t>in DIS (Q</a:t>
            </a:r>
            <a:r>
              <a:rPr lang="en-US" baseline="30000" dirty="0" smtClean="0"/>
              <a:t>2</a:t>
            </a:r>
            <a:r>
              <a:rPr lang="en-US" dirty="0" smtClean="0"/>
              <a:t> &gt; 1 GeV</a:t>
            </a:r>
            <a:r>
              <a:rPr lang="en-US" baseline="30000" dirty="0" smtClean="0"/>
              <a:t>2</a:t>
            </a:r>
            <a:r>
              <a:rPr lang="en-US" dirty="0" smtClean="0"/>
              <a:t>) and </a:t>
            </a:r>
            <a:r>
              <a:rPr lang="en-US" dirty="0" err="1" smtClean="0"/>
              <a:t>ep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039" y="5600647"/>
            <a:ext cx="4065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Extending beyond  the Fermi scale with</a:t>
            </a:r>
          </a:p>
          <a:p>
            <a:r>
              <a:rPr lang="en-US" dirty="0" smtClean="0"/>
              <a:t>precision Z and W exchange data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igh x, H, top PDF, </a:t>
            </a:r>
            <a:r>
              <a:rPr lang="en-US" dirty="0" err="1" smtClean="0"/>
              <a:t>flavour</a:t>
            </a:r>
            <a:r>
              <a:rPr lang="en-US" dirty="0" smtClean="0"/>
              <a:t> &amp; new physics,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9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0800"/>
            <a:ext cx="7772400" cy="6748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HERA could not do or has not done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52964" y="1899032"/>
            <a:ext cx="6295639" cy="3693319"/>
          </a:xfrm>
          <a:prstGeom prst="rect">
            <a:avLst/>
          </a:prstGeom>
          <a:solidFill>
            <a:srgbClr val="008000">
              <a:alpha val="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Test of the </a:t>
            </a:r>
            <a:r>
              <a:rPr lang="en-US" dirty="0" err="1" smtClean="0"/>
              <a:t>isospin</a:t>
            </a:r>
            <a:r>
              <a:rPr lang="en-US" dirty="0" smtClean="0"/>
              <a:t> symmetry (u-d) with </a:t>
            </a:r>
            <a:r>
              <a:rPr lang="en-US" dirty="0" err="1" smtClean="0"/>
              <a:t>eD</a:t>
            </a:r>
            <a:r>
              <a:rPr lang="en-US" dirty="0" smtClean="0"/>
              <a:t>        - no deuterons</a:t>
            </a:r>
          </a:p>
          <a:p>
            <a:r>
              <a:rPr lang="en-US" dirty="0" smtClean="0"/>
              <a:t>Investigation of the q-g dynamics in nuclei          - no time for </a:t>
            </a:r>
            <a:r>
              <a:rPr lang="en-US" dirty="0" err="1" smtClean="0"/>
              <a:t>eA</a:t>
            </a:r>
            <a:endParaRPr lang="en-US" dirty="0" smtClean="0"/>
          </a:p>
          <a:p>
            <a:r>
              <a:rPr lang="en-US" dirty="0" smtClean="0"/>
              <a:t>Verification of saturation prediction at low x       – too low s</a:t>
            </a:r>
          </a:p>
          <a:p>
            <a:r>
              <a:rPr lang="en-US" dirty="0" smtClean="0"/>
              <a:t>Measurement of the strange quark distribution  – too low L</a:t>
            </a:r>
          </a:p>
          <a:p>
            <a:r>
              <a:rPr lang="en-US" dirty="0" smtClean="0"/>
              <a:t>Discovery of Higgs in WW fusion in CC – too low cross section</a:t>
            </a:r>
          </a:p>
          <a:p>
            <a:r>
              <a:rPr lang="en-US" dirty="0" smtClean="0"/>
              <a:t>Study of top quark distribution in the proton       – too low s</a:t>
            </a:r>
          </a:p>
          <a:p>
            <a:r>
              <a:rPr lang="en-US" dirty="0" smtClean="0"/>
              <a:t>Precise measurement of F</a:t>
            </a:r>
            <a:r>
              <a:rPr lang="en-US" baseline="-25000" dirty="0" smtClean="0"/>
              <a:t>L               </a:t>
            </a:r>
            <a:r>
              <a:rPr lang="en-US" dirty="0" smtClean="0"/>
              <a:t>– too short running time left</a:t>
            </a:r>
          </a:p>
          <a:p>
            <a:r>
              <a:rPr lang="en-US" dirty="0" smtClean="0"/>
              <a:t>Resolving d/u question at large </a:t>
            </a:r>
            <a:r>
              <a:rPr lang="en-US" dirty="0" err="1" smtClean="0"/>
              <a:t>Bjorken</a:t>
            </a:r>
            <a:r>
              <a:rPr lang="en-US" dirty="0" smtClean="0"/>
              <a:t> x               – too low L</a:t>
            </a:r>
          </a:p>
          <a:p>
            <a:r>
              <a:rPr lang="en-US" dirty="0" smtClean="0"/>
              <a:t>Determination of gluon distribution at hi/lo x    – too small range</a:t>
            </a:r>
          </a:p>
          <a:p>
            <a:r>
              <a:rPr lang="en-US" dirty="0" smtClean="0"/>
              <a:t>High precision measurement of α</a:t>
            </a:r>
            <a:r>
              <a:rPr lang="en-US" baseline="-25000" dirty="0" smtClean="0"/>
              <a:t>s</a:t>
            </a:r>
            <a:r>
              <a:rPr lang="en-US" dirty="0" smtClean="0"/>
              <a:t>     – overall not precise enough</a:t>
            </a:r>
          </a:p>
          <a:p>
            <a:r>
              <a:rPr lang="en-US" dirty="0" smtClean="0"/>
              <a:t>Discovering </a:t>
            </a:r>
            <a:r>
              <a:rPr lang="en-US" dirty="0" err="1" smtClean="0"/>
              <a:t>instantons</a:t>
            </a:r>
            <a:r>
              <a:rPr lang="en-US" dirty="0" smtClean="0"/>
              <a:t>, </a:t>
            </a:r>
            <a:r>
              <a:rPr lang="en-US" dirty="0" err="1" smtClean="0"/>
              <a:t>odderons</a:t>
            </a:r>
            <a:r>
              <a:rPr lang="en-US" dirty="0" smtClean="0"/>
              <a:t>               – don’t know why not</a:t>
            </a:r>
          </a:p>
          <a:p>
            <a:r>
              <a:rPr lang="en-US" dirty="0" smtClean="0"/>
              <a:t>Finding RPV SUSY and/or  </a:t>
            </a:r>
            <a:r>
              <a:rPr lang="en-US" dirty="0" err="1" smtClean="0"/>
              <a:t>leptoquarks</a:t>
            </a:r>
            <a:r>
              <a:rPr lang="en-US" dirty="0" smtClean="0"/>
              <a:t>      – may reside higher up</a:t>
            </a:r>
          </a:p>
          <a:p>
            <a:r>
              <a:rPr lang="en-US" dirty="0" smtClean="0"/>
              <a:t>…</a:t>
            </a:r>
            <a:endParaRPr lang="en-US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6353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569"/>
            <a:ext cx="8229600" cy="502602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Contact</a:t>
            </a:r>
            <a:r>
              <a:rPr lang="it-IT" sz="3200" dirty="0" smtClean="0"/>
              <a:t> </a:t>
            </a:r>
            <a:r>
              <a:rPr lang="it-IT" sz="3200" dirty="0" err="1" smtClean="0"/>
              <a:t>interactions</a:t>
            </a:r>
            <a:r>
              <a:rPr lang="it-IT" sz="3200" dirty="0" smtClean="0"/>
              <a:t> (</a:t>
            </a:r>
            <a:r>
              <a:rPr lang="it-IT" sz="3200" dirty="0" err="1" smtClean="0"/>
              <a:t>eeqq</a:t>
            </a:r>
            <a:r>
              <a:rPr lang="it-IT" sz="3200" dirty="0" smtClean="0"/>
              <a:t>)</a:t>
            </a:r>
            <a:endParaRPr lang="en-US" sz="3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777240"/>
            <a:ext cx="8686800" cy="531876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New </a:t>
            </a:r>
            <a:r>
              <a:rPr lang="it-IT" sz="1800" dirty="0" err="1" smtClean="0"/>
              <a:t>currents</a:t>
            </a:r>
            <a:r>
              <a:rPr lang="it-IT" sz="1800" dirty="0" smtClean="0"/>
              <a:t> or </a:t>
            </a:r>
            <a:r>
              <a:rPr lang="it-IT" sz="1800" dirty="0" err="1" smtClean="0"/>
              <a:t>heavy</a:t>
            </a:r>
            <a:r>
              <a:rPr lang="it-IT" sz="1800" dirty="0" smtClean="0"/>
              <a:t> </a:t>
            </a:r>
            <a:r>
              <a:rPr lang="it-IT" sz="1800" dirty="0" err="1" smtClean="0"/>
              <a:t>bosons</a:t>
            </a:r>
            <a:r>
              <a:rPr lang="it-IT" sz="1800" dirty="0" smtClean="0"/>
              <a:t> </a:t>
            </a:r>
            <a:r>
              <a:rPr lang="it-IT" sz="1800" dirty="0" err="1" smtClean="0"/>
              <a:t>may</a:t>
            </a:r>
            <a:r>
              <a:rPr lang="it-IT" sz="1800" dirty="0" smtClean="0"/>
              <a:t> produce </a:t>
            </a:r>
            <a:r>
              <a:rPr lang="it-IT" sz="1800" dirty="0" err="1" smtClean="0"/>
              <a:t>indirect</a:t>
            </a:r>
            <a:r>
              <a:rPr lang="it-IT" sz="1800" dirty="0" smtClean="0"/>
              <a:t> </a:t>
            </a:r>
            <a:r>
              <a:rPr lang="it-IT" sz="1800" dirty="0" err="1" smtClean="0"/>
              <a:t>effect</a:t>
            </a:r>
            <a:r>
              <a:rPr lang="it-IT" sz="1800" dirty="0" smtClean="0"/>
              <a:t> via new </a:t>
            </a:r>
            <a:r>
              <a:rPr lang="it-IT" sz="1800" dirty="0" err="1" smtClean="0"/>
              <a:t>particle</a:t>
            </a:r>
            <a:r>
              <a:rPr lang="it-IT" sz="1800" dirty="0" smtClean="0"/>
              <a:t> </a:t>
            </a:r>
            <a:r>
              <a:rPr lang="it-IT" sz="1800" dirty="0" err="1" smtClean="0"/>
              <a:t>exchange</a:t>
            </a:r>
            <a:r>
              <a:rPr lang="it-IT" sz="1800" dirty="0" smtClean="0"/>
              <a:t> </a:t>
            </a:r>
            <a:r>
              <a:rPr lang="it-IT" sz="1800" dirty="0" err="1" smtClean="0"/>
              <a:t>interfering</a:t>
            </a:r>
            <a:r>
              <a:rPr lang="it-IT" sz="1800" dirty="0" smtClean="0"/>
              <a:t> with </a:t>
            </a:r>
            <a:r>
              <a:rPr lang="it-IT" sz="1800" dirty="0" smtClean="0">
                <a:latin typeface="Symbol" pitchFamily="18" charset="2"/>
              </a:rPr>
              <a:t>g</a:t>
            </a:r>
            <a:r>
              <a:rPr lang="it-IT" sz="1800" dirty="0" smtClean="0"/>
              <a:t>/Z </a:t>
            </a:r>
            <a:r>
              <a:rPr lang="it-IT" sz="1800" dirty="0" err="1" smtClean="0"/>
              <a:t>fields</a:t>
            </a:r>
            <a:r>
              <a:rPr lang="it-IT" sz="1800" dirty="0" smtClean="0"/>
              <a:t>. </a:t>
            </a:r>
          </a:p>
          <a:p>
            <a:r>
              <a:rPr lang="it-IT" sz="1800" dirty="0" smtClean="0"/>
              <a:t>Reach for </a:t>
            </a:r>
            <a:r>
              <a:rPr lang="it-IT" sz="1800" dirty="0" smtClean="0">
                <a:latin typeface="Symbol" pitchFamily="18" charset="2"/>
              </a:rPr>
              <a:t>L</a:t>
            </a:r>
            <a:r>
              <a:rPr lang="it-IT" sz="1800" dirty="0" smtClean="0"/>
              <a:t> (CI </a:t>
            </a:r>
            <a:r>
              <a:rPr lang="it-IT" sz="1800" dirty="0" err="1" smtClean="0"/>
              <a:t>eeqq</a:t>
            </a:r>
            <a:r>
              <a:rPr lang="it-IT" sz="1800" dirty="0" smtClean="0"/>
              <a:t>): 25-45 </a:t>
            </a:r>
            <a:r>
              <a:rPr lang="it-IT" sz="1800" dirty="0" err="1" smtClean="0"/>
              <a:t>TeV</a:t>
            </a:r>
            <a:r>
              <a:rPr lang="it-IT" sz="1800" dirty="0" smtClean="0"/>
              <a:t> with 10 fb</a:t>
            </a:r>
            <a:r>
              <a:rPr lang="it-IT" sz="1800" baseline="30000" dirty="0" smtClean="0"/>
              <a:t>-1 </a:t>
            </a:r>
            <a:r>
              <a:rPr lang="it-IT" sz="1800" dirty="0" smtClean="0"/>
              <a:t>of data </a:t>
            </a:r>
            <a:r>
              <a:rPr lang="it-IT" sz="1800" dirty="0" err="1" smtClean="0"/>
              <a:t>depending</a:t>
            </a:r>
            <a:r>
              <a:rPr lang="it-IT" sz="1800" dirty="0" smtClean="0"/>
              <a:t> on the model</a:t>
            </a:r>
            <a:endParaRPr lang="en-US" sz="1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749024"/>
            <a:ext cx="7128837" cy="285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743450"/>
            <a:ext cx="7829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57800"/>
            <a:ext cx="3537137" cy="11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14400" y="5410200"/>
            <a:ext cx="339387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ATLAS and CMS </a:t>
            </a:r>
            <a:r>
              <a:rPr lang="it-IT" dirty="0" err="1" smtClean="0"/>
              <a:t>constraints</a:t>
            </a:r>
            <a:r>
              <a:rPr lang="it-IT" dirty="0" smtClean="0"/>
              <a:t> on </a:t>
            </a:r>
          </a:p>
          <a:p>
            <a:r>
              <a:rPr lang="it-IT" dirty="0" err="1" smtClean="0"/>
              <a:t>eeqq</a:t>
            </a:r>
            <a:r>
              <a:rPr lang="it-IT" dirty="0" smtClean="0"/>
              <a:t> CI (</a:t>
            </a:r>
            <a:r>
              <a:rPr lang="it-IT" dirty="0" err="1" smtClean="0"/>
              <a:t>expected</a:t>
            </a:r>
            <a:r>
              <a:rPr lang="it-IT" dirty="0" smtClean="0"/>
              <a:t> up to 30-40 </a:t>
            </a:r>
          </a:p>
          <a:p>
            <a:r>
              <a:rPr lang="it-IT" dirty="0" err="1" smtClean="0"/>
              <a:t>TeV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c.o.m</a:t>
            </a:r>
            <a:r>
              <a:rPr lang="it-IT" dirty="0" smtClean="0"/>
              <a:t>. 14 </a:t>
            </a:r>
            <a:r>
              <a:rPr lang="it-IT" dirty="0" err="1" smtClean="0"/>
              <a:t>TeV</a:t>
            </a:r>
            <a:r>
              <a:rPr lang="it-IT" dirty="0" smtClean="0"/>
              <a:t> LHC)</a:t>
            </a:r>
            <a:endParaRPr lang="en-US" dirty="0"/>
          </a:p>
        </p:txBody>
      </p:sp>
      <p:sp>
        <p:nvSpPr>
          <p:cNvPr id="10" name="Ovale 9"/>
          <p:cNvSpPr/>
          <p:nvPr/>
        </p:nvSpPr>
        <p:spPr>
          <a:xfrm>
            <a:off x="1343025" y="4714875"/>
            <a:ext cx="1704975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6143625" y="5410201"/>
            <a:ext cx="17049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>
            <a:endCxn id="12" idx="2"/>
          </p:cNvCxnSpPr>
          <p:nvPr/>
        </p:nvCxnSpPr>
        <p:spPr>
          <a:xfrm flipV="1">
            <a:off x="4231334" y="5638801"/>
            <a:ext cx="1912291" cy="196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1662112" y="5105400"/>
            <a:ext cx="242888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6096000" y="5867400"/>
            <a:ext cx="21240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3610839" y="4238510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/>
              <a:t>Similar</a:t>
            </a:r>
            <a:r>
              <a:rPr lang="it-IT" i="1" dirty="0" smtClean="0"/>
              <a:t> </a:t>
            </a:r>
            <a:r>
              <a:rPr lang="it-IT" i="1" dirty="0"/>
              <a:t>to </a:t>
            </a:r>
            <a:r>
              <a:rPr lang="it-IT" i="1" dirty="0" smtClean="0"/>
              <a:t>LHC </a:t>
            </a:r>
            <a:endParaRPr lang="en-US" i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9" y="1833562"/>
            <a:ext cx="857251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12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11" y="282222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Avenir Heavy"/>
              </a:rPr>
              <a:t>Top Quark and </a:t>
            </a:r>
            <a:r>
              <a:rPr lang="en-US" sz="3600" dirty="0" err="1" smtClean="0">
                <a:cs typeface="Avenir Heavy"/>
              </a:rPr>
              <a:t>Leptoquarks</a:t>
            </a:r>
            <a:r>
              <a:rPr lang="en-US" dirty="0" smtClean="0">
                <a:cs typeface="Avenir Heavy"/>
              </a:rPr>
              <a:t/>
            </a:r>
            <a:br>
              <a:rPr lang="en-US" dirty="0" smtClean="0">
                <a:cs typeface="Avenir Heavy"/>
              </a:rPr>
            </a:br>
            <a:endParaRPr lang="en-US" dirty="0">
              <a:cs typeface="Avenir Heav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674" y="832927"/>
            <a:ext cx="4546264" cy="4253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8263" y="5086574"/>
            <a:ext cx="4044697" cy="1200328"/>
          </a:xfrm>
          <a:prstGeom prst="rect">
            <a:avLst/>
          </a:prstGeom>
          <a:solidFill>
            <a:srgbClr val="0000FF">
              <a:alpha val="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Leptoquarks</a:t>
            </a:r>
            <a:r>
              <a:rPr lang="en-US" sz="1400" dirty="0" smtClean="0"/>
              <a:t> (-gluons) are predicted in RPV SUSY,</a:t>
            </a:r>
          </a:p>
          <a:p>
            <a:r>
              <a:rPr lang="en-US" sz="1400" dirty="0" smtClean="0"/>
              <a:t>E6, extended </a:t>
            </a:r>
            <a:r>
              <a:rPr lang="en-US" sz="1400" dirty="0" err="1" smtClean="0"/>
              <a:t>technicolour</a:t>
            </a:r>
            <a:r>
              <a:rPr lang="en-US" sz="1400" dirty="0" smtClean="0"/>
              <a:t> theories or </a:t>
            </a:r>
            <a:r>
              <a:rPr lang="en-US" sz="1400" dirty="0" err="1" smtClean="0"/>
              <a:t>Pati</a:t>
            </a:r>
            <a:r>
              <a:rPr lang="en-US" sz="1400" dirty="0" smtClean="0"/>
              <a:t>-Salam.</a:t>
            </a:r>
          </a:p>
          <a:p>
            <a:endParaRPr lang="en-US" sz="1400" dirty="0"/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LHeC</a:t>
            </a:r>
            <a:r>
              <a:rPr lang="en-US" sz="1400" dirty="0" smtClean="0"/>
              <a:t> is the appropriate configuration to do their</a:t>
            </a:r>
          </a:p>
          <a:p>
            <a:r>
              <a:rPr lang="en-US" sz="1400" dirty="0" smtClean="0"/>
              <a:t>spectroscopy, should they be discovered at the LHC.</a:t>
            </a:r>
            <a:r>
              <a:rPr lang="en-US" sz="1600" dirty="0" smtClean="0"/>
              <a:t>  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7999" y="1170865"/>
            <a:ext cx="3429144" cy="1169551"/>
          </a:xfrm>
          <a:prstGeom prst="rect">
            <a:avLst/>
          </a:prstGeom>
          <a:solidFill>
            <a:srgbClr val="0000FF">
              <a:alpha val="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 err="1" smtClean="0"/>
              <a:t>LHeC</a:t>
            </a:r>
            <a:r>
              <a:rPr lang="en-US" sz="1400" dirty="0" smtClean="0"/>
              <a:t> is a (single) top quark production</a:t>
            </a:r>
          </a:p>
          <a:p>
            <a:r>
              <a:rPr lang="en-US" sz="1400" dirty="0" smtClean="0"/>
              <a:t>factory, via </a:t>
            </a:r>
            <a:r>
              <a:rPr lang="en-US" sz="1400" dirty="0" err="1" smtClean="0"/>
              <a:t>Wb</a:t>
            </a:r>
            <a:r>
              <a:rPr lang="en-US" sz="1400" dirty="0" smtClean="0"/>
              <a:t> </a:t>
            </a:r>
            <a:r>
              <a:rPr lang="en-US" sz="1100" dirty="0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t. Top was never observed</a:t>
            </a:r>
          </a:p>
          <a:p>
            <a:r>
              <a:rPr lang="en-US" sz="1400" dirty="0">
                <a:sym typeface="Wingdings"/>
              </a:rPr>
              <a:t>i</a:t>
            </a:r>
            <a:r>
              <a:rPr lang="en-US" sz="1400" dirty="0" smtClean="0">
                <a:sym typeface="Wingdings"/>
              </a:rPr>
              <a:t>n DIS. With </a:t>
            </a:r>
            <a:r>
              <a:rPr lang="en-US" sz="1400" dirty="0" err="1" smtClean="0">
                <a:sym typeface="Wingdings"/>
              </a:rPr>
              <a:t>ep</a:t>
            </a:r>
            <a:r>
              <a:rPr lang="en-US" sz="1400" dirty="0" smtClean="0">
                <a:sym typeface="Wingdings"/>
              </a:rPr>
              <a:t>:   top-PDF </a:t>
            </a:r>
            <a:r>
              <a:rPr lang="en-US" sz="1100" dirty="0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6 </a:t>
            </a:r>
            <a:r>
              <a:rPr lang="en-US" sz="1400" dirty="0" err="1" smtClean="0">
                <a:sym typeface="Wingdings"/>
              </a:rPr>
              <a:t>flavour</a:t>
            </a:r>
            <a:r>
              <a:rPr lang="en-US" sz="1400" dirty="0" smtClean="0">
                <a:sym typeface="Wingdings"/>
              </a:rPr>
              <a:t> VFNS, </a:t>
            </a:r>
          </a:p>
          <a:p>
            <a:r>
              <a:rPr lang="en-US" sz="1400" dirty="0">
                <a:sym typeface="Wingdings"/>
              </a:rPr>
              <a:t>p</a:t>
            </a:r>
            <a:r>
              <a:rPr lang="en-US" sz="1400" dirty="0" smtClean="0">
                <a:sym typeface="Wingdings"/>
              </a:rPr>
              <a:t>recision M</a:t>
            </a:r>
            <a:r>
              <a:rPr lang="en-US" sz="1400" baseline="-25000" dirty="0" smtClean="0">
                <a:sym typeface="Wingdings"/>
              </a:rPr>
              <a:t>t</a:t>
            </a:r>
            <a:r>
              <a:rPr lang="en-US" sz="1400" dirty="0" smtClean="0">
                <a:sym typeface="Wingdings"/>
              </a:rPr>
              <a:t> direct and from cross section,</a:t>
            </a:r>
          </a:p>
          <a:p>
            <a:r>
              <a:rPr lang="en-US" sz="1400" dirty="0">
                <a:sym typeface="Wingdings"/>
              </a:rPr>
              <a:t>a</a:t>
            </a:r>
            <a:r>
              <a:rPr lang="en-US" sz="1400" dirty="0" smtClean="0">
                <a:sym typeface="Wingdings"/>
              </a:rPr>
              <a:t>nomalous couplings</a:t>
            </a:r>
            <a:r>
              <a:rPr lang="en-US" sz="1400" dirty="0" smtClean="0"/>
              <a:t>  [to be studied]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46" y="2763157"/>
            <a:ext cx="3604628" cy="36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11" y="282222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venir Heavy"/>
                <a:cs typeface="Avenir Heavy"/>
              </a:rPr>
              <a:t> Measurement Simulations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424" y="5658401"/>
            <a:ext cx="7455887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Full simulation of NC and CC inclusive cross section measurements including</a:t>
            </a:r>
          </a:p>
          <a:p>
            <a:r>
              <a:rPr lang="en-US" dirty="0"/>
              <a:t>s</a:t>
            </a:r>
            <a:r>
              <a:rPr lang="en-US" dirty="0" smtClean="0"/>
              <a:t>tatistics, uncorrelated and correlated uncertainties – checked against H1 MC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785950"/>
            <a:ext cx="9042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Baskerville"/>
              </a:rPr>
              <a:t>Strong Coupling Constant</a:t>
            </a:r>
            <a:endParaRPr lang="en-US" sz="3200" dirty="0">
              <a:cs typeface="Baskervil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89170"/>
            <a:ext cx="2882900" cy="2073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4289170"/>
            <a:ext cx="1614837" cy="2073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0" y="982076"/>
            <a:ext cx="3968751" cy="574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4981" y="1199971"/>
            <a:ext cx="39994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+mj-lt"/>
                <a:cs typeface="Baskerville"/>
                <a:sym typeface="Symbol" charset="2"/>
              </a:rPr>
              <a:t></a:t>
            </a:r>
            <a:r>
              <a:rPr lang="en-US" sz="1600" b="1" baseline="-25000" dirty="0" err="1">
                <a:solidFill>
                  <a:srgbClr val="FF0000"/>
                </a:solidFill>
                <a:latin typeface="+mj-lt"/>
                <a:cs typeface="Baskerville"/>
                <a:sym typeface="Symbol" charset="2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  <a:sym typeface="Symbol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least known of coupling constants</a:t>
            </a:r>
            <a:r>
              <a:rPr lang="en-US" sz="1400" b="1" dirty="0">
                <a:latin typeface="+mj-lt"/>
                <a:cs typeface="Baskerville"/>
              </a:rPr>
              <a:t> </a:t>
            </a:r>
          </a:p>
          <a:p>
            <a:r>
              <a:rPr lang="en-US" sz="1400" dirty="0">
                <a:latin typeface="+mj-lt"/>
                <a:cs typeface="Baskerville"/>
              </a:rPr>
              <a:t>Grand Unification predictions suffer from </a:t>
            </a:r>
            <a:r>
              <a:rPr lang="en-US" sz="1400" dirty="0" err="1">
                <a:latin typeface="+mj-lt"/>
                <a:cs typeface="Baskerville"/>
                <a:sym typeface="Symbol" charset="2"/>
              </a:rPr>
              <a:t></a:t>
            </a:r>
            <a:r>
              <a:rPr lang="en-US" sz="1400" baseline="-25000" dirty="0" err="1">
                <a:latin typeface="+mj-lt"/>
                <a:cs typeface="Baskerville"/>
                <a:sym typeface="Symbol" charset="2"/>
              </a:rPr>
              <a:t>s</a:t>
            </a:r>
            <a:r>
              <a:rPr lang="en-US" sz="1400" dirty="0">
                <a:latin typeface="+mj-lt"/>
                <a:cs typeface="Baskerville"/>
              </a:rPr>
              <a:t> </a:t>
            </a:r>
          </a:p>
          <a:p>
            <a:endParaRPr lang="en-US" sz="1600" b="1" dirty="0">
              <a:latin typeface="+mj-lt"/>
              <a:cs typeface="Baskerville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DIS tends to be lower than world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average (?)</a:t>
            </a:r>
          </a:p>
          <a:p>
            <a:endParaRPr lang="en-US" sz="1400" b="1" dirty="0">
              <a:latin typeface="+mj-lt"/>
              <a:cs typeface="Baskerville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+mj-lt"/>
                <a:cs typeface="Baskerville"/>
              </a:rPr>
              <a:t>LHeC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: per mille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 - independent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of BCDMS.</a:t>
            </a:r>
          </a:p>
          <a:p>
            <a:endParaRPr lang="en-US" sz="1400" b="1" dirty="0" smtClean="0">
              <a:latin typeface="+mj-lt"/>
              <a:cs typeface="Baskerville"/>
            </a:endParaRPr>
          </a:p>
          <a:p>
            <a:r>
              <a:rPr lang="en-US" sz="1400" b="1" dirty="0" smtClean="0">
                <a:latin typeface="+mj-lt"/>
                <a:cs typeface="Baskerville"/>
              </a:rPr>
              <a:t>Challenge </a:t>
            </a:r>
            <a:r>
              <a:rPr lang="en-US" sz="1400" b="1" dirty="0">
                <a:latin typeface="+mj-lt"/>
                <a:cs typeface="Baskerville"/>
              </a:rPr>
              <a:t>to experiment and to </a:t>
            </a:r>
            <a:r>
              <a:rPr lang="en-US" sz="1400" b="1" dirty="0" err="1">
                <a:latin typeface="+mj-lt"/>
                <a:cs typeface="Baskerville"/>
              </a:rPr>
              <a:t>h.o</a:t>
            </a:r>
            <a:r>
              <a:rPr lang="en-US" sz="1400" b="1" dirty="0">
                <a:latin typeface="+mj-lt"/>
                <a:cs typeface="Baskerville"/>
              </a:rPr>
              <a:t>. </a:t>
            </a:r>
            <a:r>
              <a:rPr lang="en-US" sz="1400" b="1" dirty="0" smtClean="0">
                <a:latin typeface="+mj-lt"/>
                <a:cs typeface="Baskerville"/>
              </a:rPr>
              <a:t>QCD </a:t>
            </a:r>
            <a:r>
              <a:rPr lang="en-US" sz="1400" b="1" dirty="0" err="1" smtClean="0">
                <a:latin typeface="+mj-lt"/>
                <a:cs typeface="Baskerville"/>
                <a:sym typeface="Wingdings"/>
              </a:rPr>
              <a:t></a:t>
            </a:r>
            <a:endParaRPr lang="en-US" sz="1400" b="1" dirty="0" smtClean="0">
              <a:latin typeface="+mj-lt"/>
              <a:cs typeface="Baskerville"/>
              <a:sym typeface="Wingdings"/>
            </a:endParaRPr>
          </a:p>
          <a:p>
            <a:r>
              <a:rPr lang="en-US" sz="1400" b="1" dirty="0" smtClean="0">
                <a:latin typeface="+mj-lt"/>
                <a:cs typeface="Baskerville"/>
                <a:sym typeface="Wingdings"/>
              </a:rPr>
              <a:t>A genuine DIS research </a:t>
            </a:r>
            <a:r>
              <a:rPr lang="en-US" sz="1400" b="1" dirty="0" err="1" smtClean="0">
                <a:latin typeface="+mj-lt"/>
                <a:cs typeface="Baskerville"/>
                <a:sym typeface="Wingdings"/>
              </a:rPr>
              <a:t>programme</a:t>
            </a:r>
            <a:r>
              <a:rPr lang="en-US" sz="1400" b="1" dirty="0" smtClean="0">
                <a:latin typeface="+mj-lt"/>
                <a:cs typeface="Baskerville"/>
                <a:sym typeface="Wingdings"/>
              </a:rPr>
              <a:t> rather than </a:t>
            </a:r>
          </a:p>
          <a:p>
            <a:r>
              <a:rPr lang="en-US" sz="1400" b="1" dirty="0">
                <a:latin typeface="+mj-lt"/>
                <a:cs typeface="Baskerville"/>
                <a:sym typeface="Wingdings"/>
              </a:rPr>
              <a:t>o</a:t>
            </a:r>
            <a:r>
              <a:rPr lang="en-US" sz="1400" b="1" dirty="0" smtClean="0">
                <a:latin typeface="+mj-lt"/>
                <a:cs typeface="Baskerville"/>
                <a:sym typeface="Wingdings"/>
              </a:rPr>
              <a:t>ne outstanding measurement only.</a:t>
            </a:r>
            <a:endParaRPr lang="en-US" b="1" dirty="0">
              <a:latin typeface="+mj-lt"/>
              <a:cs typeface="Baskerville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32350" y="1165225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1/</a:t>
            </a:r>
            <a:r>
              <a:rPr lang="en-US" sz="1400" dirty="0">
                <a:sym typeface="Symbol" charset="2"/>
              </a:rPr>
              <a:t></a:t>
            </a:r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540625" y="1466850"/>
            <a:ext cx="995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FF"/>
                </a:solidFill>
              </a:rPr>
              <a:t>fine structure</a:t>
            </a:r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889625" y="1922462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00FF00"/>
                </a:solidFill>
              </a:rPr>
              <a:t>weak</a:t>
            </a:r>
            <a:endParaRPr lang="en-US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26112" y="3024981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strong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981" y="6362700"/>
            <a:ext cx="4435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Baskerville"/>
              </a:rPr>
              <a:t>Two independent QCD analyses using </a:t>
            </a:r>
            <a:r>
              <a:rPr lang="en-US" sz="1400" dirty="0" err="1" smtClean="0">
                <a:cs typeface="Baskerville"/>
              </a:rPr>
              <a:t>LHeC+HERA</a:t>
            </a:r>
            <a:r>
              <a:rPr lang="en-US" sz="1400" dirty="0" smtClean="0">
                <a:cs typeface="Baskerville"/>
              </a:rPr>
              <a:t>/BCDMS</a:t>
            </a:r>
            <a:endParaRPr lang="en-US" sz="1400" dirty="0">
              <a:cs typeface="Baskervill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9611" y="5180078"/>
            <a:ext cx="5067722" cy="12452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6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The </a:t>
            </a:r>
            <a:r>
              <a:rPr lang="en-US" sz="3200" dirty="0" err="1"/>
              <a:t>TeV</a:t>
            </a:r>
            <a:r>
              <a:rPr lang="en-US" sz="3200" dirty="0"/>
              <a:t> Scale [</a:t>
            </a:r>
            <a:r>
              <a:rPr lang="en-US" sz="3200" dirty="0" smtClean="0"/>
              <a:t>2012-</a:t>
            </a:r>
            <a:r>
              <a:rPr lang="en-US" sz="3200" dirty="0"/>
              <a:t>2035..]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200400" y="12192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09600" y="37338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867400" y="36576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581400" y="1905000"/>
            <a:ext cx="2038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err="1"/>
              <a:t>W,Z,top</a:t>
            </a:r>
            <a:endParaRPr lang="en-US" sz="1800" dirty="0"/>
          </a:p>
          <a:p>
            <a:pPr algn="ctr"/>
            <a:r>
              <a:rPr lang="en-US" sz="1800" dirty="0" smtClean="0"/>
              <a:t>Higgs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sz="1800" dirty="0"/>
              <a:t>New Particles??</a:t>
            </a:r>
          </a:p>
          <a:p>
            <a:pPr algn="ctr"/>
            <a:r>
              <a:rPr lang="en-US" sz="1800" dirty="0"/>
              <a:t>New Symmetries?</a:t>
            </a:r>
          </a:p>
          <a:p>
            <a:pPr algn="ctr"/>
            <a:endParaRPr lang="en-US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95514" y="4495800"/>
            <a:ext cx="206979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High Precision QCD</a:t>
            </a:r>
          </a:p>
          <a:p>
            <a:pPr algn="ctr"/>
            <a:r>
              <a:rPr lang="en-US" sz="1800" dirty="0"/>
              <a:t>High Density </a:t>
            </a:r>
            <a:r>
              <a:rPr lang="en-US" sz="1800" dirty="0" smtClean="0"/>
              <a:t>Matter</a:t>
            </a:r>
          </a:p>
          <a:p>
            <a:pPr algn="ctr"/>
            <a:r>
              <a:rPr lang="en-US" dirty="0" smtClean="0"/>
              <a:t>Higgs</a:t>
            </a:r>
            <a:r>
              <a:rPr lang="en-US" dirty="0" smtClean="0">
                <a:solidFill>
                  <a:srgbClr val="D9D9D9"/>
                </a:solidFill>
              </a:rPr>
              <a:t>?</a:t>
            </a:r>
            <a:endParaRPr lang="en-US" sz="1800" dirty="0">
              <a:solidFill>
                <a:srgbClr val="D9D9D9"/>
              </a:solidFill>
            </a:endParaRPr>
          </a:p>
          <a:p>
            <a:pPr algn="ctr"/>
            <a:r>
              <a:rPr lang="en-US" sz="1800" dirty="0"/>
              <a:t>Substructure??</a:t>
            </a:r>
          </a:p>
          <a:p>
            <a:pPr algn="ctr"/>
            <a:r>
              <a:rPr lang="en-US" sz="1800" dirty="0" err="1"/>
              <a:t>eq</a:t>
            </a:r>
            <a:r>
              <a:rPr lang="en-US" sz="1800" dirty="0"/>
              <a:t>-Spectroscopy??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430610" y="4413250"/>
            <a:ext cx="16532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err="1"/>
              <a:t>ttbar</a:t>
            </a:r>
            <a:endParaRPr lang="en-US" sz="1800" dirty="0"/>
          </a:p>
          <a:p>
            <a:pPr algn="ctr"/>
            <a:r>
              <a:rPr lang="en-US" sz="1800" dirty="0"/>
              <a:t>Higgs</a:t>
            </a:r>
            <a:r>
              <a:rPr lang="en-US" sz="1800" dirty="0" smtClean="0">
                <a:solidFill>
                  <a:srgbClr val="D9D9D9"/>
                </a:solidFill>
              </a:rPr>
              <a:t>?</a:t>
            </a:r>
            <a:endParaRPr lang="en-US" sz="1800" dirty="0">
              <a:solidFill>
                <a:srgbClr val="D9D9D9"/>
              </a:solidFill>
            </a:endParaRPr>
          </a:p>
          <a:p>
            <a:pPr algn="ctr"/>
            <a:r>
              <a:rPr lang="en-US" sz="1800" dirty="0"/>
              <a:t>Spectroscopy??</a:t>
            </a:r>
            <a:endParaRPr lang="en-US" dirty="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36725" y="38512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ep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934200" y="39560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charset="0"/>
              </a:rPr>
              <a:t>+</a:t>
            </a:r>
            <a:r>
              <a:rPr lang="en-US" b="1">
                <a:solidFill>
                  <a:srgbClr val="0000FF"/>
                </a:solidFill>
                <a:latin typeface="Andale Mono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charset="0"/>
              </a:rPr>
              <a:t>-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267200" y="136525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charset="0"/>
              </a:rPr>
              <a:t>pp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886200" y="43434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New Physics</a:t>
            </a:r>
            <a:endParaRPr lang="en-US" sz="180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191000" y="3124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LHC</a:t>
            </a:r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731000" y="5562600"/>
            <a:ext cx="1450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ILC/</a:t>
            </a:r>
            <a:r>
              <a:rPr lang="en-US" dirty="0" smtClean="0">
                <a:solidFill>
                  <a:srgbClr val="0000FF"/>
                </a:solidFill>
              </a:rPr>
              <a:t>CLIC/Ring</a:t>
            </a:r>
            <a:endParaRPr lang="en-US" dirty="0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632136" y="59436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LHeC</a:t>
            </a:r>
            <a:endParaRPr lang="en-US" dirty="0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5638800" y="3505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 flipV="1">
            <a:off x="2971800" y="3581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3429000" y="5105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317" y="389862"/>
            <a:ext cx="2379478" cy="100323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α</a:t>
            </a:r>
            <a:r>
              <a:rPr lang="en-US" sz="4000" b="1" baseline="-25000" dirty="0" smtClean="0">
                <a:solidFill>
                  <a:srgbClr val="008000"/>
                </a:solidFill>
              </a:rPr>
              <a:t>s</a:t>
            </a:r>
            <a:endParaRPr lang="en-US" sz="4000" b="1" baseline="-250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5791"/>
            <a:ext cx="9144000" cy="333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90" y="1052473"/>
            <a:ext cx="6160210" cy="1702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423" y="1788849"/>
            <a:ext cx="1956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 mille precision</a:t>
            </a:r>
          </a:p>
          <a:p>
            <a:r>
              <a:rPr lang="en-US" b="1" dirty="0" smtClean="0"/>
              <a:t>NNNLO PDFs</a:t>
            </a:r>
          </a:p>
          <a:p>
            <a:r>
              <a:rPr lang="en-US" b="1" dirty="0" smtClean="0"/>
              <a:t>Heavy quarks </a:t>
            </a:r>
            <a:r>
              <a:rPr lang="en-US" b="1" dirty="0" smtClean="0">
                <a:sym typeface="Wingdings"/>
              </a:rPr>
              <a:t></a:t>
            </a:r>
            <a:endParaRPr lang="en-US" b="1" dirty="0" smtClean="0"/>
          </a:p>
          <a:p>
            <a:r>
              <a:rPr lang="en-US" b="1" dirty="0" smtClean="0"/>
              <a:t>Full set of PDFs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34874"/>
            <a:ext cx="9014330" cy="17889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90001" y="64886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LHeC</a:t>
            </a:r>
            <a:r>
              <a:rPr lang="en-US" dirty="0" smtClean="0"/>
              <a:t> CDR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7488" y="2933712"/>
            <a:ext cx="149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exp.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4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5134"/>
            <a:ext cx="8229600" cy="7413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  <a:cs typeface="Baskerville"/>
              </a:rPr>
              <a:t>PDF constraints from LHC – Jets </a:t>
            </a:r>
            <a:endParaRPr lang="en-US" sz="2800" dirty="0">
              <a:latin typeface="+mn-lt"/>
              <a:cs typeface="Baskervil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592" y="4045315"/>
            <a:ext cx="3266478" cy="2812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" y="671567"/>
            <a:ext cx="4432121" cy="4495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916" y="1016001"/>
            <a:ext cx="3280056" cy="2868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549" y="4939942"/>
            <a:ext cx="3878987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constraints on gluon distribution from</a:t>
            </a:r>
          </a:p>
          <a:p>
            <a:r>
              <a:rPr lang="en-US" sz="1600" dirty="0"/>
              <a:t>j</a:t>
            </a:r>
            <a:r>
              <a:rPr lang="en-US" sz="1600" dirty="0" smtClean="0"/>
              <a:t>ets: cross sections and  ratios 2.7/7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Will improve, but depends on energy scales,</a:t>
            </a:r>
          </a:p>
          <a:p>
            <a:r>
              <a:rPr lang="en-US" sz="1600" dirty="0"/>
              <a:t>j</a:t>
            </a:r>
            <a:r>
              <a:rPr lang="en-US" sz="1600" dirty="0" smtClean="0"/>
              <a:t>et definition, non-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effects ..</a:t>
            </a:r>
          </a:p>
          <a:p>
            <a:endParaRPr lang="en-US" sz="1600" dirty="0"/>
          </a:p>
          <a:p>
            <a:r>
              <a:rPr lang="en-US" sz="1600" dirty="0" smtClean="0"/>
              <a:t>Similar results from CMS (W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, DY, top..)</a:t>
            </a:r>
            <a:endParaRPr lang="en-US" sz="1600" baseline="30000" dirty="0" smtClean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724535" y="2180667"/>
            <a:ext cx="232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ATLAS-CONF-2012-128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237817" y="3499389"/>
            <a:ext cx="501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S.Moch</a:t>
            </a:r>
            <a:r>
              <a:rPr lang="en-US" dirty="0" smtClean="0"/>
              <a:t>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Terascale</a:t>
            </a:r>
            <a:r>
              <a:rPr lang="en-US" dirty="0" smtClean="0"/>
              <a:t> Workshop (Hamburg, 3.12.12)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37649" y="4289077"/>
            <a:ext cx="93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r>
              <a:rPr lang="en-US" dirty="0" smtClean="0"/>
              <a:t>=3GeV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72633" y="1016001"/>
            <a:ext cx="155437" cy="7067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7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4/18/2013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Monica </a:t>
            </a:r>
            <a:r>
              <a:rPr lang="en-US" b="1" dirty="0" err="1" smtClean="0">
                <a:solidFill>
                  <a:schemeClr val="tx1"/>
                </a:solidFill>
              </a:rPr>
              <a:t>D'Onofrio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LHeC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MiniWorkshop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LHeC</a:t>
            </a:r>
            <a:r>
              <a:rPr lang="en-US" sz="2400" dirty="0" smtClean="0"/>
              <a:t> provides complementarities to the LHC SUSY search program in the twenties </a:t>
            </a:r>
          </a:p>
          <a:p>
            <a:pPr lvl="1"/>
            <a:r>
              <a:rPr lang="it-IT" sz="2000" dirty="0" smtClean="0"/>
              <a:t>Ideal to </a:t>
            </a:r>
            <a:r>
              <a:rPr lang="it-IT" sz="2000" dirty="0" err="1" smtClean="0"/>
              <a:t>search</a:t>
            </a:r>
            <a:r>
              <a:rPr lang="it-IT" sz="2000" dirty="0" smtClean="0"/>
              <a:t> and </a:t>
            </a:r>
            <a:r>
              <a:rPr lang="it-IT" sz="2000" dirty="0" err="1" smtClean="0"/>
              <a:t>study</a:t>
            </a:r>
            <a:r>
              <a:rPr lang="it-IT" sz="2000" dirty="0" smtClean="0"/>
              <a:t> </a:t>
            </a:r>
            <a:r>
              <a:rPr lang="it-IT" sz="2000" dirty="0" err="1" smtClean="0"/>
              <a:t>properties</a:t>
            </a:r>
            <a:r>
              <a:rPr lang="it-IT" sz="2000" dirty="0" smtClean="0"/>
              <a:t> of new </a:t>
            </a:r>
            <a:r>
              <a:rPr lang="it-IT" sz="2000" dirty="0" err="1" smtClean="0"/>
              <a:t>bosons</a:t>
            </a:r>
            <a:r>
              <a:rPr lang="it-IT" sz="2000" dirty="0" smtClean="0"/>
              <a:t> with </a:t>
            </a:r>
            <a:r>
              <a:rPr lang="it-IT" sz="2000" dirty="0" err="1" smtClean="0"/>
              <a:t>couplings</a:t>
            </a:r>
            <a:r>
              <a:rPr lang="it-IT" sz="2000" dirty="0" smtClean="0"/>
              <a:t> to electron-quark </a:t>
            </a:r>
          </a:p>
          <a:p>
            <a:pPr lvl="1"/>
            <a:r>
              <a:rPr lang="it-IT" sz="2000" dirty="0" smtClean="0"/>
              <a:t>Direct </a:t>
            </a:r>
            <a:r>
              <a:rPr lang="it-IT" sz="2000" dirty="0" err="1" smtClean="0"/>
              <a:t>searches</a:t>
            </a:r>
            <a:r>
              <a:rPr lang="it-IT" sz="2000" dirty="0" smtClean="0"/>
              <a:t> for CI, </a:t>
            </a:r>
            <a:r>
              <a:rPr lang="it-IT" sz="2000" dirty="0" err="1" smtClean="0"/>
              <a:t>excited</a:t>
            </a:r>
            <a:r>
              <a:rPr lang="it-IT" sz="2000" dirty="0" smtClean="0"/>
              <a:t> </a:t>
            </a:r>
            <a:r>
              <a:rPr lang="it-IT" sz="2000" dirty="0" err="1" smtClean="0"/>
              <a:t>fermions</a:t>
            </a:r>
            <a:r>
              <a:rPr lang="it-IT" sz="2000" dirty="0" smtClean="0"/>
              <a:t>, </a:t>
            </a:r>
            <a:r>
              <a:rPr lang="it-IT" sz="2000" dirty="0" err="1" smtClean="0"/>
              <a:t>leptoquark</a:t>
            </a:r>
            <a:r>
              <a:rPr lang="it-IT" sz="2000" dirty="0" smtClean="0"/>
              <a:t>, RPV SUSY, RPC SUSY in 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scenarios</a:t>
            </a:r>
            <a:r>
              <a:rPr lang="it-IT" sz="2000" dirty="0" smtClean="0"/>
              <a:t> </a:t>
            </a:r>
            <a:r>
              <a:rPr lang="it-IT" sz="2000" dirty="0" err="1" smtClean="0"/>
              <a:t>such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compressed</a:t>
            </a:r>
            <a:r>
              <a:rPr lang="it-IT" sz="2000" dirty="0" smtClean="0"/>
              <a:t>, non-</a:t>
            </a:r>
            <a:r>
              <a:rPr lang="it-IT" sz="2000" dirty="0" err="1" smtClean="0"/>
              <a:t>degeneracy</a:t>
            </a:r>
            <a:r>
              <a:rPr lang="it-IT" sz="2000" dirty="0" smtClean="0"/>
              <a:t> for </a:t>
            </a:r>
            <a:r>
              <a:rPr lang="it-IT" sz="2000" dirty="0" err="1" smtClean="0"/>
              <a:t>squarks</a:t>
            </a:r>
            <a:r>
              <a:rPr lang="it-IT" sz="2000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Interplay with HL-LHC to constraints on PDF crucial for model testing in case of observed deviations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independent precision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measurement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of PDFs will be important for an efficient use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of   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high luminosity for setting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reliable high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mass limits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6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099" y="189040"/>
            <a:ext cx="4969210" cy="6580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Collaboration on ERL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9700" y="847072"/>
            <a:ext cx="8804275" cy="540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2800" y="6362700"/>
            <a:ext cx="16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Budker</a:t>
            </a:r>
            <a:r>
              <a:rPr lang="en-US" dirty="0" smtClean="0"/>
              <a:t>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0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10032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222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3" y="222648"/>
            <a:ext cx="4633485" cy="5882853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532701" y="193181"/>
            <a:ext cx="3194151" cy="5853983"/>
            <a:chOff x="0" y="15"/>
            <a:chExt cx="2040" cy="4781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28"/>
              <a:ext cx="1973" cy="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2"/>
            <p:cNvSpPr>
              <a:spLocks/>
            </p:cNvSpPr>
            <p:nvPr/>
          </p:nvSpPr>
          <p:spPr bwMode="auto">
            <a:xfrm>
              <a:off x="40" y="15"/>
              <a:ext cx="104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rgbClr val="002D99"/>
                  </a:solidFill>
                  <a:latin typeface="Baskerville"/>
                  <a:ea typeface="ＭＳ Ｐゴシック" charset="0"/>
                  <a:cs typeface="Baskerville"/>
                  <a:sym typeface="Arial Bold" charset="0"/>
                </a:rPr>
                <a:t>CERN Referees</a:t>
              </a:r>
            </a:p>
          </p:txBody>
        </p:sp>
        <p:sp>
          <p:nvSpPr>
            <p:cNvPr id="7" name="AutoShape 13"/>
            <p:cNvSpPr>
              <a:spLocks/>
            </p:cNvSpPr>
            <p:nvPr/>
          </p:nvSpPr>
          <p:spPr bwMode="auto">
            <a:xfrm>
              <a:off x="0" y="236"/>
              <a:ext cx="2040" cy="4560"/>
            </a:xfrm>
            <a:prstGeom prst="roundRect">
              <a:avLst>
                <a:gd name="adj" fmla="val 5880"/>
              </a:avLst>
            </a:prstGeom>
            <a:noFill/>
            <a:ln w="25400">
              <a:solidFill>
                <a:srgbClr val="002D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1972" y="6194778"/>
            <a:ext cx="8071039" cy="584776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Published 600 pages conceptual design report (CDR) written by 150 authors from </a:t>
            </a:r>
            <a:r>
              <a:rPr lang="en-US" sz="1600" dirty="0"/>
              <a:t>6</a:t>
            </a:r>
            <a:r>
              <a:rPr lang="en-US" sz="1600" dirty="0" smtClean="0"/>
              <a:t>0 Institutes.</a:t>
            </a:r>
          </a:p>
          <a:p>
            <a:r>
              <a:rPr lang="en-US" sz="1600" dirty="0" smtClean="0"/>
              <a:t>Reviewed by ECFA, </a:t>
            </a:r>
            <a:r>
              <a:rPr lang="en-US" sz="1600" dirty="0" err="1" smtClean="0"/>
              <a:t>NuPECC</a:t>
            </a:r>
            <a:r>
              <a:rPr lang="en-US" sz="1600" dirty="0" smtClean="0"/>
              <a:t> (long range plan), Referees invited by CERN. Published June 2012.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443" y="5129960"/>
            <a:ext cx="139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dirty="0">
                <a:solidFill>
                  <a:schemeClr val="accent2"/>
                </a:solidFill>
                <a:hlinkClick r:id="rId4"/>
              </a:rPr>
              <a:t>arXiv:1206.2913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1055" y="5808790"/>
            <a:ext cx="2089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arXiv:1211.4831 and 5102</a:t>
            </a:r>
          </a:p>
        </p:txBody>
      </p:sp>
    </p:spTree>
    <p:extLst>
      <p:ext uri="{BB962C8B-B14F-4D97-AF65-F5344CB8AC3E}">
        <p14:creationId xmlns:p14="http://schemas.microsoft.com/office/powerpoint/2010/main" val="415880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791" y="376718"/>
            <a:ext cx="1181415" cy="728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826" y="6316149"/>
            <a:ext cx="453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Baskerville"/>
                <a:cs typeface="Baskerville"/>
              </a:rPr>
              <a:t>About 200 Experimentalists and Theorists from 76 Institutes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3118" y="6131484"/>
            <a:ext cx="2009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Baskerville"/>
                <a:cs typeface="Baskerville"/>
              </a:rPr>
              <a:t>Supported by </a:t>
            </a:r>
          </a:p>
          <a:p>
            <a:r>
              <a:rPr lang="en-US" sz="1400" dirty="0" smtClean="0">
                <a:solidFill>
                  <a:srgbClr val="1F497D"/>
                </a:solidFill>
                <a:latin typeface="Baskerville"/>
                <a:cs typeface="Baskerville"/>
              </a:rPr>
              <a:t>CERN, ECFA, </a:t>
            </a:r>
            <a:r>
              <a:rPr lang="en-US" sz="1400" dirty="0" err="1" smtClean="0">
                <a:solidFill>
                  <a:srgbClr val="1F497D"/>
                </a:solidFill>
                <a:latin typeface="Baskerville"/>
                <a:cs typeface="Baskerville"/>
              </a:rPr>
              <a:t>NuPECC</a:t>
            </a:r>
            <a:r>
              <a:rPr lang="en-US" sz="1400" dirty="0" smtClean="0">
                <a:solidFill>
                  <a:srgbClr val="1F497D"/>
                </a:solidFill>
                <a:latin typeface="Baskerville"/>
                <a:cs typeface="Baskerville"/>
              </a:rPr>
              <a:t> </a:t>
            </a:r>
            <a:endParaRPr lang="en-US" sz="1400" dirty="0">
              <a:solidFill>
                <a:srgbClr val="1F497D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182" y="356464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Baskerville"/>
                <a:cs typeface="Baskerville"/>
              </a:rPr>
              <a:t>http://</a:t>
            </a:r>
            <a:r>
              <a:rPr lang="en-US" sz="2000" dirty="0" err="1" smtClean="0">
                <a:solidFill>
                  <a:srgbClr val="1F497D"/>
                </a:solidFill>
                <a:latin typeface="Baskerville"/>
                <a:cs typeface="Baskerville"/>
              </a:rPr>
              <a:t>cern.ch/lhec</a:t>
            </a:r>
            <a:endParaRPr lang="en-US" sz="2000" dirty="0">
              <a:solidFill>
                <a:srgbClr val="1F497D"/>
              </a:solidFill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0" y="1609181"/>
            <a:ext cx="8916940" cy="3907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714" y="5792930"/>
            <a:ext cx="3794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Present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LHeC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Study group and CDR authors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8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26" y="23318"/>
            <a:ext cx="7772400" cy="7470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Primary measurements – </a:t>
            </a:r>
            <a:r>
              <a:rPr lang="en-US" sz="2000" dirty="0" smtClean="0">
                <a:solidFill>
                  <a:srgbClr val="0000FF"/>
                </a:solidFill>
              </a:rPr>
              <a:t>simulated</a:t>
            </a:r>
            <a:r>
              <a:rPr lang="en-US" sz="3200" dirty="0" smtClean="0">
                <a:solidFill>
                  <a:srgbClr val="0000FF"/>
                </a:solidFill>
              </a:rPr>
              <a:t> – high Q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60" y="944649"/>
            <a:ext cx="3266341" cy="5154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13" y="1703951"/>
            <a:ext cx="3054413" cy="5154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684" y="160967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yZ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367" y="381918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yZ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026" y="5992599"/>
            <a:ext cx="3992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electroweak measurements</a:t>
            </a:r>
          </a:p>
          <a:p>
            <a:r>
              <a:rPr lang="en-US" dirty="0" smtClean="0"/>
              <a:t>PV with </a:t>
            </a:r>
            <a:r>
              <a:rPr lang="en-US" dirty="0" err="1" smtClean="0"/>
              <a:t>polarisation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b,Z</a:t>
            </a:r>
            <a:r>
              <a:rPr lang="en-US" dirty="0" smtClean="0"/>
              <a:t>, NC couplings..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9063" y="944649"/>
            <a:ext cx="3896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CC measurements: top [10pb]</a:t>
            </a:r>
          </a:p>
          <a:p>
            <a:r>
              <a:rPr lang="en-US" dirty="0"/>
              <a:t>v</a:t>
            </a:r>
            <a:r>
              <a:rPr lang="en-US" dirty="0" smtClean="0"/>
              <a:t>alence quarks, high x,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tb</a:t>
            </a:r>
            <a:r>
              <a:rPr lang="en-US" dirty="0" smtClean="0"/>
              <a:t>, strange, 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9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Deuterons and Light </a:t>
            </a:r>
            <a:r>
              <a:rPr lang="en-US" sz="3200" dirty="0">
                <a:solidFill>
                  <a:srgbClr val="008000"/>
                </a:solidFill>
              </a:rPr>
              <a:t>S</a:t>
            </a:r>
            <a:r>
              <a:rPr lang="en-US" sz="3200" dirty="0" smtClean="0">
                <a:solidFill>
                  <a:srgbClr val="008000"/>
                </a:solidFill>
              </a:rPr>
              <a:t>ea Quark Asymmetry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387" y="970349"/>
            <a:ext cx="4435825" cy="39646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26328"/>
              </p:ext>
            </p:extLst>
          </p:nvPr>
        </p:nvGraphicFramePr>
        <p:xfrm>
          <a:off x="1143000" y="4133850"/>
          <a:ext cx="6858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6" imgW="6858000" imgH="304800" progId="Word.Document.12">
                  <p:embed/>
                </p:oleObj>
              </mc:Choice>
              <mc:Fallback>
                <p:oleObj name="Document" r:id="rId6" imgW="68580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4133850"/>
                        <a:ext cx="6858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212" y="2478124"/>
            <a:ext cx="4187024" cy="3311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7514" y="1322661"/>
            <a:ext cx="344077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D=“total down” from </a:t>
            </a:r>
            <a:r>
              <a:rPr lang="en-US" dirty="0" err="1" smtClean="0"/>
              <a:t>LHeC</a:t>
            </a:r>
            <a:r>
              <a:rPr lang="en-US" dirty="0" smtClean="0"/>
              <a:t> (</a:t>
            </a:r>
            <a:r>
              <a:rPr lang="en-US" dirty="0" err="1" smtClean="0"/>
              <a:t>ep</a:t>
            </a:r>
            <a:r>
              <a:rPr lang="en-US" dirty="0" smtClean="0"/>
              <a:t>) fit</a:t>
            </a:r>
          </a:p>
          <a:p>
            <a:r>
              <a:rPr lang="en-US" dirty="0" smtClean="0"/>
              <a:t>with FREE d-u difference, including</a:t>
            </a:r>
          </a:p>
          <a:p>
            <a:r>
              <a:rPr lang="en-US" dirty="0"/>
              <a:t>s</a:t>
            </a:r>
            <a:r>
              <a:rPr lang="en-US" dirty="0" smtClean="0"/>
              <a:t>imulated high precision LHC W,Z </a:t>
            </a:r>
          </a:p>
          <a:p>
            <a:endParaRPr lang="en-US" dirty="0"/>
          </a:p>
          <a:p>
            <a:r>
              <a:rPr lang="en-US" sz="1400" dirty="0" smtClean="0"/>
              <a:t>CDR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8785" y="5144002"/>
            <a:ext cx="84249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Deuterons: Crucial </a:t>
            </a:r>
            <a:r>
              <a:rPr lang="en-US" dirty="0" smtClean="0"/>
              <a:t>for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NS-S decomposition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Neutron structure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Flavour</a:t>
            </a:r>
            <a:r>
              <a:rPr lang="en-US" dirty="0" smtClean="0"/>
              <a:t> separation</a:t>
            </a:r>
          </a:p>
          <a:p>
            <a:r>
              <a:rPr lang="en-US" b="1" dirty="0" smtClean="0"/>
              <a:t>Nice:  </a:t>
            </a:r>
            <a:r>
              <a:rPr lang="en-US" dirty="0" err="1" smtClean="0"/>
              <a:t>Gribov</a:t>
            </a:r>
            <a:r>
              <a:rPr lang="en-US" dirty="0" smtClean="0"/>
              <a:t> relation and spectator tagging to get rid off shadowing and Fermi motion!!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029" y="5541770"/>
            <a:ext cx="2004032" cy="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9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973"/>
            <a:ext cx="6715429" cy="7470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Strange Quark Distribution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46" y="799973"/>
            <a:ext cx="5656117" cy="501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33" y="1803788"/>
            <a:ext cx="941385" cy="580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1198" y="951327"/>
            <a:ext cx="2151588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luminosity</a:t>
            </a:r>
          </a:p>
          <a:p>
            <a:endParaRPr lang="en-US" dirty="0"/>
          </a:p>
          <a:p>
            <a:r>
              <a:rPr lang="en-US" dirty="0" smtClean="0"/>
              <a:t>High Q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dirty="0" smtClean="0"/>
              <a:t>Small beam spot</a:t>
            </a:r>
          </a:p>
          <a:p>
            <a:endParaRPr lang="en-US" dirty="0"/>
          </a:p>
          <a:p>
            <a:r>
              <a:rPr lang="en-US" dirty="0" smtClean="0"/>
              <a:t>Modern Silicon</a:t>
            </a:r>
          </a:p>
          <a:p>
            <a:endParaRPr lang="en-US" dirty="0"/>
          </a:p>
          <a:p>
            <a:r>
              <a:rPr lang="en-US" dirty="0" smtClean="0"/>
              <a:t>NO pile-up..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First (x,Q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m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easurement of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he (anti-)strange 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d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ensity, HQ valence?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x </a:t>
            </a:r>
            <a:r>
              <a:rPr lang="en-US" dirty="0" smtClean="0">
                <a:latin typeface="Century Gothic"/>
                <a:cs typeface="Century Gothic"/>
                <a:sym typeface="Wingdings"/>
              </a:rPr>
              <a:t> = </a:t>
            </a:r>
            <a:r>
              <a:rPr lang="en-US" dirty="0" smtClean="0">
                <a:sym typeface="Wingdings"/>
              </a:rPr>
              <a:t>10</a:t>
            </a:r>
            <a:r>
              <a:rPr lang="en-US" baseline="30000" dirty="0" smtClean="0">
                <a:sym typeface="Wingdings"/>
              </a:rPr>
              <a:t>-4</a:t>
            </a:r>
            <a:r>
              <a:rPr lang="en-US" dirty="0" smtClean="0">
                <a:sym typeface="Wingdings"/>
              </a:rPr>
              <a:t> .. 0.05</a:t>
            </a:r>
          </a:p>
          <a:p>
            <a:r>
              <a:rPr lang="en-US" dirty="0" smtClean="0">
                <a:sym typeface="Wingdings"/>
              </a:rPr>
              <a:t>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= 100 – 10</a:t>
            </a:r>
            <a:r>
              <a:rPr lang="en-US" baseline="30000" dirty="0" smtClean="0">
                <a:sym typeface="Wingdings"/>
              </a:rPr>
              <a:t>5 </a:t>
            </a:r>
            <a:r>
              <a:rPr lang="en-US" dirty="0" smtClean="0">
                <a:sym typeface="Wingdings"/>
              </a:rPr>
              <a:t>GeV</a:t>
            </a:r>
            <a:r>
              <a:rPr lang="en-US" baseline="30000" dirty="0" smtClean="0">
                <a:sym typeface="Wingdings"/>
              </a:rPr>
              <a:t>2</a:t>
            </a: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11" y="6283047"/>
            <a:ext cx="8763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Initial study (CDR): Charm tagging efficiency of 10% and 1% light quark background in impact parameter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19" y="3154202"/>
            <a:ext cx="2266487" cy="179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2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2554</Words>
  <Application>Microsoft Macintosh PowerPoint</Application>
  <PresentationFormat>On-screen Show (4:3)</PresentationFormat>
  <Paragraphs>379</Paragraphs>
  <Slides>44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Document</vt:lpstr>
      <vt:lpstr>Physics [partons, xg, αs, H] with the LHeC</vt:lpstr>
      <vt:lpstr>THEORY</vt:lpstr>
      <vt:lpstr>PowerPoint Presentation</vt:lpstr>
      <vt:lpstr>The TeV Scale [2012-2035..]</vt:lpstr>
      <vt:lpstr>PowerPoint Presentation</vt:lpstr>
      <vt:lpstr>PowerPoint Presentation</vt:lpstr>
      <vt:lpstr>Primary measurements – simulated – high Q2</vt:lpstr>
      <vt:lpstr>Deuterons and Light Sea Quark Asymmetry</vt:lpstr>
      <vt:lpstr> Strange Quark Distribution </vt:lpstr>
      <vt:lpstr>PowerPoint Presentation</vt:lpstr>
      <vt:lpstr>PDFs at Large x</vt:lpstr>
      <vt:lpstr>PowerPoint Presentation</vt:lpstr>
      <vt:lpstr>Link to HL LHC, e.g. High Mass SUSY </vt:lpstr>
      <vt:lpstr>Impact on discovery/exclusion reach</vt:lpstr>
      <vt:lpstr>Gluon Saturation at Low x?</vt:lpstr>
      <vt:lpstr>Partons at low x </vt:lpstr>
      <vt:lpstr>Nuclear Parton Distributions</vt:lpstr>
      <vt:lpstr>The strong coupling constant</vt:lpstr>
      <vt:lpstr>High Precision DIS </vt:lpstr>
      <vt:lpstr>Higgs at the LHeC</vt:lpstr>
      <vt:lpstr>CP Higgs at the LHeC</vt:lpstr>
      <vt:lpstr>CP Properties </vt:lpstr>
      <vt:lpstr>PowerPoint Presentation</vt:lpstr>
      <vt:lpstr>LHeC  Higgs Rates </vt:lpstr>
      <vt:lpstr>Summary of LHeC Physics [arXiv:1211:4831+5102] </vt:lpstr>
      <vt:lpstr>PowerPoint Presentation</vt:lpstr>
      <vt:lpstr> Towards an LHeC ERL Test Facility at CERN</vt:lpstr>
      <vt:lpstr>PowerPoint Presentation</vt:lpstr>
      <vt:lpstr>Backup</vt:lpstr>
      <vt:lpstr>Unique DIS Physics - Results from HERA</vt:lpstr>
      <vt:lpstr> ECFA Review 2007-2012</vt:lpstr>
      <vt:lpstr>PDF constraints from LHC - Di-Lepton Production </vt:lpstr>
      <vt:lpstr>LHeC Detector Overview</vt:lpstr>
      <vt:lpstr>Kinematics - LHeC and HERA</vt:lpstr>
      <vt:lpstr>What HERA could not do or has not done</vt:lpstr>
      <vt:lpstr>Contact interactions (eeqq)</vt:lpstr>
      <vt:lpstr>Top Quark and Leptoquarks </vt:lpstr>
      <vt:lpstr> Measurement Simulations </vt:lpstr>
      <vt:lpstr>Strong Coupling Constant</vt:lpstr>
      <vt:lpstr>αs</vt:lpstr>
      <vt:lpstr>PDF constraints from LHC – Jets </vt:lpstr>
      <vt:lpstr>Summary and outlook  </vt:lpstr>
      <vt:lpstr>Collaboration on ERL</vt:lpstr>
      <vt:lpstr>End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37</cp:revision>
  <dcterms:created xsi:type="dcterms:W3CDTF">2013-06-07T14:34:20Z</dcterms:created>
  <dcterms:modified xsi:type="dcterms:W3CDTF">2013-06-10T07:19:00Z</dcterms:modified>
</cp:coreProperties>
</file>