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605" r:id="rId2"/>
    <p:sldId id="258" r:id="rId3"/>
    <p:sldId id="1565" r:id="rId4"/>
    <p:sldId id="270" r:id="rId5"/>
    <p:sldId id="286" r:id="rId6"/>
    <p:sldId id="1576" r:id="rId7"/>
    <p:sldId id="1575" r:id="rId8"/>
    <p:sldId id="1602" r:id="rId9"/>
    <p:sldId id="291" r:id="rId10"/>
    <p:sldId id="1580" r:id="rId11"/>
    <p:sldId id="1596" r:id="rId12"/>
    <p:sldId id="275" r:id="rId13"/>
    <p:sldId id="269" r:id="rId14"/>
    <p:sldId id="1579" r:id="rId15"/>
    <p:sldId id="274" r:id="rId16"/>
    <p:sldId id="1585" r:id="rId17"/>
    <p:sldId id="259" r:id="rId18"/>
    <p:sldId id="1572" r:id="rId19"/>
    <p:sldId id="1589" r:id="rId20"/>
    <p:sldId id="1594" r:id="rId21"/>
    <p:sldId id="1592" r:id="rId22"/>
    <p:sldId id="1593" r:id="rId23"/>
    <p:sldId id="1606" r:id="rId24"/>
    <p:sldId id="1607" r:id="rId25"/>
    <p:sldId id="1609" r:id="rId26"/>
    <p:sldId id="261" r:id="rId27"/>
    <p:sldId id="260" r:id="rId28"/>
    <p:sldId id="262" r:id="rId29"/>
    <p:sldId id="1598" r:id="rId30"/>
    <p:sldId id="1597" r:id="rId31"/>
    <p:sldId id="1599" r:id="rId32"/>
    <p:sldId id="1595" r:id="rId33"/>
    <p:sldId id="1569" r:id="rId34"/>
    <p:sldId id="292" r:id="rId35"/>
    <p:sldId id="1590" r:id="rId36"/>
    <p:sldId id="293" r:id="rId37"/>
    <p:sldId id="1591" r:id="rId3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82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85E5-9C9E-7E47-B511-CFCE59AA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626EE-FBC0-284B-9B46-76D8020F1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CA70-8781-614D-85E3-1C0E82F7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8CCD-EE8A-554A-9306-5F511ABA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5A7F4-6BD0-7A4E-81E2-25666963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849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B6E4-76E7-4144-9025-5CE7A32B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4B984-F448-5D4C-B5F5-0A48E6E50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BEA3-8D59-854A-9A7C-DEF9C766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689D1-C358-6649-8871-D7514D0D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8A89-FA34-A047-80DB-E44347EE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4442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85708-1683-FF4A-8DDF-F21E7DD85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36197-F562-9B4D-92F8-1583D24E1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E6A3D-CDF0-824A-A419-A2B2B649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CCF93-3BA4-9B4E-A1F9-E3F809A9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73AC4-2307-FB43-9D0A-3DC37B75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293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FD6D-9739-794D-8D54-5EC03F7A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14EF-E00F-C246-B587-A6F0A51A9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4A87-FE54-FE44-967D-84E8BEC3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9204-EADB-9B43-8ED2-51D471C3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AB7E-352F-CC4B-A48C-6A01F294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424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81F1-7002-1349-B185-6406F715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3C943-34D2-F54D-81B4-BFD4E1ACF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10977-E6D0-0D4A-9FF6-A9576099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E4A1-BCB2-D947-BD83-8872A840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A8FE-17AA-274A-A569-8B78F41D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3353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0434-8C2A-984F-9835-9FEBFCF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7ADD-A96C-B146-BB44-7A7F3ED00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F4589-35F2-5A49-996E-69C43DEF5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EF73D-0499-4449-B74B-61F29370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0E0C5-4249-B84D-9535-BD188A52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C14DB-BC73-D14E-AA27-A3F614DB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1049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05E-DB8D-F049-A97A-97BA5FF9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DCB3E-404F-0440-98A5-2FA4B9671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C5F7-4048-2A47-8C61-7D978FAF7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D7FDD-6067-B047-BB86-E956A1351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D1124-552F-3048-950D-6C83EBBAE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987B-0543-3E40-9B40-688B3845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3EDA3-AAAA-F547-A52B-2A3FA325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D4976-8A6F-904F-AB91-98525496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33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91D1-D5F7-2B4C-B20C-D0F16DAA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AAAA-ED46-EC4D-A05E-6A762B4F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4B9B-BB87-CA49-8884-C544CC5B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AA533-7645-5F4F-A57E-8A6ABA44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195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08EE9-5E7C-0141-A5D6-D4DF2A20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7F251-6C8E-9744-87F9-54EC6FDB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5D428-90E7-7D49-9985-0FCC27C2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758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C36B-442E-6C4A-8302-1F77A51A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0396-5EAF-AF46-BE6F-27F78F5C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6289D-C79D-7147-B832-F2E8B2041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2DFA7-5111-A94C-95C0-66779D97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CB1E6-971F-9448-A523-D5416224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6C205-FE4D-BB4C-B67B-096E58F4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627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545FA-D600-4148-B6F8-B2CE7823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8EC98-00C0-0C4F-82D8-88B25FC5E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9DC99-6E50-184A-B3C5-4D483FDF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854F7-A383-FF46-89E8-3FAF288F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E5B6B-DBE8-A442-B2AD-A6FF4E60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C26FE-670C-FE41-8A3D-53DF68D7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155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750BF-B93E-4A46-8EDE-B391DD74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D8BBC-6404-634E-8D4C-81F87E90C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7AF5-AB68-4247-930E-23EFE6A3F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5274-CF6F-394B-9E1E-39A220849E3E}" type="datetimeFigureOut">
              <a:rPr lang="en-DE" smtClean="0"/>
              <a:t>22.01.21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858B4-2485-AD46-BAAC-E9C63C406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1B51F-E7CE-5442-9C2F-2B2987BFB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7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29018/files/ECFA-Newsletter-5-Summer2020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228600"/>
            <a:ext cx="9144000" cy="95415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– an Experiment at the LHC</a:t>
            </a:r>
            <a:br>
              <a:rPr lang="en-DE" sz="3600" b="1" dirty="0">
                <a:solidFill>
                  <a:srgbClr val="002060"/>
                </a:solidFill>
              </a:rPr>
            </a:br>
            <a:endParaRPr lang="en-DE" sz="22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20A20-3B3F-4442-8FFD-A12CBD11AAF3}"/>
              </a:ext>
            </a:extLst>
          </p:cNvPr>
          <p:cNvSpPr txBox="1"/>
          <p:nvPr/>
        </p:nvSpPr>
        <p:spPr>
          <a:xfrm>
            <a:off x="3866499" y="2531610"/>
            <a:ext cx="3133487" cy="2862322"/>
          </a:xfrm>
          <a:prstGeom prst="rect">
            <a:avLst/>
          </a:prstGeom>
          <a:noFill/>
          <a:ln w="28575">
            <a:solidFill>
              <a:srgbClr val="E2CB66"/>
            </a:solidFill>
          </a:ln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The L</a:t>
            </a:r>
            <a:r>
              <a:rPr lang="en-GB" sz="2000" dirty="0" err="1">
                <a:solidFill>
                  <a:srgbClr val="002060"/>
                </a:solidFill>
              </a:rPr>
              <a:t>HeC</a:t>
            </a:r>
            <a:r>
              <a:rPr lang="en-GB" sz="2000" dirty="0">
                <a:solidFill>
                  <a:srgbClr val="002060"/>
                </a:solidFill>
              </a:rPr>
              <a:t> Project 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Physics of DIS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Detector [</a:t>
            </a:r>
            <a:r>
              <a:rPr lang="en-GB" sz="1400" dirty="0">
                <a:solidFill>
                  <a:srgbClr val="002060"/>
                </a:solidFill>
              </a:rPr>
              <a:t>Overview, Components]</a:t>
            </a:r>
            <a:endParaRPr lang="en-GB" sz="2000" dirty="0">
              <a:solidFill>
                <a:srgbClr val="002060"/>
              </a:solidFill>
            </a:endParaRP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Heavy Ion </a:t>
            </a:r>
            <a:r>
              <a:rPr lang="en-GB" sz="2000" dirty="0" err="1">
                <a:solidFill>
                  <a:srgbClr val="002060"/>
                </a:solidFill>
              </a:rPr>
              <a:t>eA</a:t>
            </a:r>
            <a:r>
              <a:rPr lang="en-GB" sz="2000" dirty="0">
                <a:solidFill>
                  <a:srgbClr val="002060"/>
                </a:solidFill>
              </a:rPr>
              <a:t> and AA Option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Summary</a:t>
            </a:r>
            <a:endParaRPr lang="en-DE" sz="20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C9AA0-0810-7941-A6E9-C18C4833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63" y="1482193"/>
            <a:ext cx="1239325" cy="76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EC22BB-EF87-3745-9591-07E8CCB1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694" y="1182757"/>
            <a:ext cx="1336543" cy="1358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935D5-3E16-2D45-AA6A-E533794C2ADB}"/>
              </a:ext>
            </a:extLst>
          </p:cNvPr>
          <p:cNvSpPr txBox="1"/>
          <p:nvPr/>
        </p:nvSpPr>
        <p:spPr>
          <a:xfrm>
            <a:off x="2700352" y="1464068"/>
            <a:ext cx="66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Max Klein, University of Liverpool, for the L</a:t>
            </a:r>
            <a:r>
              <a:rPr lang="en-GB" dirty="0" err="1"/>
              <a:t>HeC</a:t>
            </a:r>
            <a:r>
              <a:rPr lang="en-GB" dirty="0"/>
              <a:t>/FCC-eh Study Group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77F96-DD15-E342-910E-51A7E45CBC97}"/>
              </a:ext>
            </a:extLst>
          </p:cNvPr>
          <p:cNvSpPr txBox="1"/>
          <p:nvPr/>
        </p:nvSpPr>
        <p:spPr>
          <a:xfrm>
            <a:off x="112643" y="6121569"/>
            <a:ext cx="11966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</a:t>
            </a:r>
            <a:r>
              <a:rPr lang="en-DE" sz="1600" dirty="0"/>
              <a:t>resented to the HK Conference, 19.1.2021.                                                                                                                                              special thanks to </a:t>
            </a:r>
          </a:p>
          <a:p>
            <a:r>
              <a:rPr lang="en-DE" sz="1100" dirty="0">
                <a:solidFill>
                  <a:srgbClr val="002060"/>
                </a:solidFill>
              </a:rPr>
              <a:t>Kevin Andre, Nestor Armesto, Oliver Bruening, Andrea Gaddi, Bernhard Holzer, John Jowett, Uta Klein, Peter Kostka, Bruce Mellado, Paul Newman, Ercan Pilicer, Alessandro Polini, Eva Villela, Yuji Yamazaki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CDFFB-7F27-7E47-9957-8F4C30042FE2}"/>
              </a:ext>
            </a:extLst>
          </p:cNvPr>
          <p:cNvSpPr txBox="1"/>
          <p:nvPr/>
        </p:nvSpPr>
        <p:spPr>
          <a:xfrm>
            <a:off x="10168694" y="2721157"/>
            <a:ext cx="1386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Circles in a circle</a:t>
            </a:r>
          </a:p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W Kandinsky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5665D-B9FE-6147-8809-034D57A1655F}"/>
              </a:ext>
            </a:extLst>
          </p:cNvPr>
          <p:cNvSpPr/>
          <p:nvPr/>
        </p:nvSpPr>
        <p:spPr>
          <a:xfrm>
            <a:off x="338886" y="3759643"/>
            <a:ext cx="291483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CDR: 1206.2913 </a:t>
            </a:r>
            <a:r>
              <a:rPr lang="en-US" dirty="0" err="1">
                <a:solidFill>
                  <a:srgbClr val="002060"/>
                </a:solidFill>
              </a:rPr>
              <a:t>J.Phys.G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Update:2007.14491, </a:t>
            </a:r>
            <a:r>
              <a:rPr lang="en-US" dirty="0" err="1">
                <a:solidFill>
                  <a:srgbClr val="002060"/>
                </a:solidFill>
              </a:rPr>
              <a:t>J.Phys.G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to appear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681BE-5D6B-0C41-8EC2-9E04E2F8907E}"/>
              </a:ext>
            </a:extLst>
          </p:cNvPr>
          <p:cNvSpPr txBox="1"/>
          <p:nvPr/>
        </p:nvSpPr>
        <p:spPr>
          <a:xfrm>
            <a:off x="7387119" y="3759643"/>
            <a:ext cx="4365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A</a:t>
            </a:r>
            <a:r>
              <a:rPr lang="en-DE" sz="1600" dirty="0">
                <a:solidFill>
                  <a:srgbClr val="002060"/>
                </a:solidFill>
              </a:rPr>
              <a:t>t this workshop</a:t>
            </a:r>
          </a:p>
          <a:p>
            <a:endParaRPr lang="en-DE" sz="1600" dirty="0">
              <a:solidFill>
                <a:srgbClr val="002060"/>
              </a:solidFill>
            </a:endParaRPr>
          </a:p>
          <a:p>
            <a:r>
              <a:rPr lang="en-DE" sz="1600" dirty="0">
                <a:solidFill>
                  <a:srgbClr val="002060"/>
                </a:solidFill>
              </a:rPr>
              <a:t>Oliver Bruening: Monday HL-LHC and LHeC Option</a:t>
            </a:r>
          </a:p>
          <a:p>
            <a:endParaRPr lang="en-DE" sz="1600" dirty="0">
              <a:solidFill>
                <a:srgbClr val="002060"/>
              </a:solidFill>
            </a:endParaRPr>
          </a:p>
          <a:p>
            <a:r>
              <a:rPr lang="en-DE" sz="1600" dirty="0">
                <a:solidFill>
                  <a:srgbClr val="002060"/>
                </a:solidFill>
              </a:rPr>
              <a:t>Bruce Mellado: Higgs Physics with ep</a:t>
            </a:r>
          </a:p>
        </p:txBody>
      </p:sp>
    </p:spTree>
    <p:extLst>
      <p:ext uri="{BB962C8B-B14F-4D97-AF65-F5344CB8AC3E}">
        <p14:creationId xmlns:p14="http://schemas.microsoft.com/office/powerpoint/2010/main" val="289929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851" y="217902"/>
            <a:ext cx="6765236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3-beam ep/eA Interaction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D56D0-10EB-1740-9B44-74D41CF2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1215394"/>
            <a:ext cx="8387996" cy="44272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50431-011E-B449-B47C-C9E06D87CB4A}"/>
              </a:ext>
            </a:extLst>
          </p:cNvPr>
          <p:cNvSpPr txBox="1"/>
          <p:nvPr/>
        </p:nvSpPr>
        <p:spPr>
          <a:xfrm>
            <a:off x="467139" y="5988293"/>
            <a:ext cx="781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Synchronous ep/pp operation! Non-interacting p beam to freely pass: aperture</a:t>
            </a:r>
          </a:p>
          <a:p>
            <a:r>
              <a:rPr lang="en-DE" dirty="0"/>
              <a:t>Matching e and p beam sizes (experience from HERA, also for magnet placement)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FACB-E088-844E-8918-D6631EEEE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22" y="1018760"/>
            <a:ext cx="3055257" cy="168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28947-D475-4D43-9AEC-AA9E9608F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054" y="3291508"/>
            <a:ext cx="2295594" cy="223464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CACE36-D8E8-114C-A321-3BB37400D043}"/>
              </a:ext>
            </a:extLst>
          </p:cNvPr>
          <p:cNvSpPr txBox="1"/>
          <p:nvPr/>
        </p:nvSpPr>
        <p:spPr>
          <a:xfrm>
            <a:off x="9381054" y="5734878"/>
            <a:ext cx="223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Head-on collisions </a:t>
            </a:r>
            <a:r>
              <a:rPr lang="en-DE" dirty="0">
                <a:sym typeface="Wingdings" pitchFamily="2" charset="2"/>
              </a:rPr>
              <a:t></a:t>
            </a:r>
          </a:p>
          <a:p>
            <a:r>
              <a:rPr lang="en-DE" dirty="0">
                <a:sym typeface="Wingdings" pitchFamily="2" charset="2"/>
              </a:rPr>
              <a:t>Dipole magnet before</a:t>
            </a:r>
          </a:p>
          <a:p>
            <a:r>
              <a:rPr lang="en-DE" dirty="0">
                <a:sym typeface="Wingdings" pitchFamily="2" charset="2"/>
              </a:rPr>
              <a:t>Hadron Calorimeter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0669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9" y="232413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LHeC IR modified for dual purpose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CBEB8-40B8-4940-99E4-16F8DCB9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4" y="1042949"/>
            <a:ext cx="8050695" cy="28799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89687-4F57-BA4F-8DC7-D29E52091F84}"/>
              </a:ext>
            </a:extLst>
          </p:cNvPr>
          <p:cNvSpPr txBox="1"/>
          <p:nvPr/>
        </p:nvSpPr>
        <p:spPr>
          <a:xfrm>
            <a:off x="1613452" y="4293705"/>
            <a:ext cx="164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Detector dipole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22D0A-408D-8A42-A389-2473389A3526}"/>
              </a:ext>
            </a:extLst>
          </p:cNvPr>
          <p:cNvSpPr txBox="1"/>
          <p:nvPr/>
        </p:nvSpPr>
        <p:spPr>
          <a:xfrm>
            <a:off x="3697357" y="4293706"/>
            <a:ext cx="174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DE" dirty="0"/>
              <a:t>taggered quads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18F8E-D34B-DC4E-BE7F-571847AEAC98}"/>
              </a:ext>
            </a:extLst>
          </p:cNvPr>
          <p:cNvSpPr txBox="1"/>
          <p:nvPr/>
        </p:nvSpPr>
        <p:spPr>
          <a:xfrm>
            <a:off x="5814391" y="4293705"/>
            <a:ext cx="156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Half-quad (NC)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423E2-FA21-4846-883C-00E88B839F3C}"/>
              </a:ext>
            </a:extLst>
          </p:cNvPr>
          <p:cNvSpPr txBox="1"/>
          <p:nvPr/>
        </p:nvSpPr>
        <p:spPr>
          <a:xfrm>
            <a:off x="7682948" y="4293705"/>
            <a:ext cx="26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First of triplet qaudrupoles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4622A-F5FA-8A47-9A0A-D649407B4D9E}"/>
              </a:ext>
            </a:extLst>
          </p:cNvPr>
          <p:cNvSpPr txBox="1"/>
          <p:nvPr/>
        </p:nvSpPr>
        <p:spPr>
          <a:xfrm>
            <a:off x="9088391" y="1560444"/>
            <a:ext cx="2821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  <a:r>
              <a:rPr lang="en-DE" dirty="0"/>
              <a:t>ptimisation of synchrotron</a:t>
            </a:r>
          </a:p>
          <a:p>
            <a:r>
              <a:rPr lang="en-GB" dirty="0"/>
              <a:t>r</a:t>
            </a:r>
            <a:r>
              <a:rPr lang="en-DE" dirty="0"/>
              <a:t>adiation (power and E</a:t>
            </a:r>
            <a:r>
              <a:rPr lang="en-DE" baseline="-25000" dirty="0"/>
              <a:t>crit</a:t>
            </a:r>
            <a:r>
              <a:rPr lang="en-DE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36EDF0-3BDE-2640-BF51-B2762D41A572}"/>
              </a:ext>
            </a:extLst>
          </p:cNvPr>
          <p:cNvSpPr txBox="1"/>
          <p:nvPr/>
        </p:nvSpPr>
        <p:spPr>
          <a:xfrm>
            <a:off x="9104326" y="1987302"/>
            <a:ext cx="26613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                      </a:t>
            </a:r>
            <a:r>
              <a:rPr lang="de-DE" dirty="0" err="1"/>
              <a:t>LHeC</a:t>
            </a:r>
            <a:r>
              <a:rPr lang="de-DE" dirty="0"/>
              <a:t>      HERA</a:t>
            </a:r>
          </a:p>
          <a:p>
            <a:r>
              <a:rPr lang="de-DE" dirty="0"/>
              <a:t>E </a:t>
            </a:r>
            <a:r>
              <a:rPr lang="de-DE" baseline="-25000" dirty="0" err="1"/>
              <a:t>crit</a:t>
            </a:r>
            <a:r>
              <a:rPr lang="de-DE" baseline="-25000" dirty="0"/>
              <a:t>    </a:t>
            </a:r>
            <a:r>
              <a:rPr lang="de-DE" dirty="0"/>
              <a:t>   </a:t>
            </a:r>
            <a:r>
              <a:rPr lang="de-DE" dirty="0" err="1"/>
              <a:t>keV</a:t>
            </a:r>
            <a:r>
              <a:rPr lang="de-DE" dirty="0"/>
              <a:t>     270       150</a:t>
            </a:r>
          </a:p>
          <a:p>
            <a:endParaRPr lang="de-DE" baseline="-25000" dirty="0"/>
          </a:p>
          <a:p>
            <a:r>
              <a:rPr lang="de-DE" dirty="0" err="1"/>
              <a:t>Synrad</a:t>
            </a:r>
            <a:endParaRPr lang="de-DE" dirty="0"/>
          </a:p>
          <a:p>
            <a:r>
              <a:rPr lang="de-DE" dirty="0"/>
              <a:t>Power  kW      30          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6C5B3-BD8E-5C4E-B3E4-5F34889943A5}"/>
              </a:ext>
            </a:extLst>
          </p:cNvPr>
          <p:cNvSpPr txBox="1"/>
          <p:nvPr/>
        </p:nvSpPr>
        <p:spPr>
          <a:xfrm>
            <a:off x="1046921" y="4959626"/>
            <a:ext cx="8212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For ep/A:  synchronous with pp/AA in GPDs and LHCb – keep non-colliding beam apart</a:t>
            </a:r>
          </a:p>
          <a:p>
            <a:r>
              <a:rPr lang="en-DE" dirty="0"/>
              <a:t>                  with option of pp/AA the non-colliding beam needs to be kept inside pipe:</a:t>
            </a:r>
          </a:p>
          <a:p>
            <a:r>
              <a:rPr lang="en-DE" dirty="0"/>
              <a:t>                  then: shift transversely (as in regular injection mode) and possibly in time</a:t>
            </a:r>
          </a:p>
          <a:p>
            <a:r>
              <a:rPr lang="en-DE" dirty="0"/>
              <a:t>For pp/AA in IP2: no electron beam in. Collisions at nominal IP (or shifted by 25/4ns)</a:t>
            </a:r>
          </a:p>
        </p:txBody>
      </p:sp>
    </p:spTree>
    <p:extLst>
      <p:ext uri="{BB962C8B-B14F-4D97-AF65-F5344CB8AC3E}">
        <p14:creationId xmlns:p14="http://schemas.microsoft.com/office/powerpoint/2010/main" val="109222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5922"/>
            <a:ext cx="7772400" cy="640817"/>
          </a:xfrm>
        </p:spPr>
        <p:txBody>
          <a:bodyPr>
            <a:normAutofit fontScale="90000"/>
          </a:bodyPr>
          <a:lstStyle/>
          <a:p>
            <a:r>
              <a:rPr lang="en-US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40" y="133353"/>
            <a:ext cx="8535172" cy="526279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40" y="5568268"/>
            <a:ext cx="8535171" cy="1156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1181" y="4526112"/>
            <a:ext cx="217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H ten Kate (EP-RD, 16.3.18)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CE0D0-5271-7246-8ECF-06571D4BA0C3}"/>
              </a:ext>
            </a:extLst>
          </p:cNvPr>
          <p:cNvSpPr txBox="1"/>
          <p:nvPr/>
        </p:nvSpPr>
        <p:spPr>
          <a:xfrm>
            <a:off x="10147852" y="5396147"/>
            <a:ext cx="1563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ew ideas on</a:t>
            </a:r>
          </a:p>
          <a:p>
            <a:r>
              <a:rPr lang="en-GB" dirty="0"/>
              <a:t>thin</a:t>
            </a:r>
            <a:r>
              <a:rPr lang="en-DE" dirty="0"/>
              <a:t> magnets</a:t>
            </a:r>
          </a:p>
          <a:p>
            <a:r>
              <a:rPr lang="en-GB" dirty="0"/>
              <a:t>c</a:t>
            </a:r>
            <a:r>
              <a:rPr lang="en-DE" dirty="0"/>
              <a:t>f. E Perez at</a:t>
            </a:r>
          </a:p>
          <a:p>
            <a:r>
              <a:rPr lang="en-DE" dirty="0"/>
              <a:t>FCC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E8880-7109-5549-B514-952CECC56FB9}"/>
              </a:ext>
            </a:extLst>
          </p:cNvPr>
          <p:cNvSpPr txBox="1"/>
          <p:nvPr/>
        </p:nvSpPr>
        <p:spPr>
          <a:xfrm>
            <a:off x="9800641" y="3460751"/>
            <a:ext cx="2257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magnet specs, see</a:t>
            </a:r>
          </a:p>
          <a:p>
            <a:r>
              <a:rPr lang="en-US" dirty="0">
                <a:solidFill>
                  <a:srgbClr val="002060"/>
                </a:solidFill>
              </a:rPr>
              <a:t>CDR: arXiv:1206.2913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72517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9DEB3-E6A4-2641-AAE7-59BFC480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5" y="302737"/>
            <a:ext cx="6182138" cy="3699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C05F6-7174-6548-B1BD-9223DF865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0631"/>
            <a:ext cx="5697960" cy="2051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E1F79-FF6B-1E44-BCF8-2EC5F2D8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62" y="4460631"/>
            <a:ext cx="6182138" cy="2051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9873" y="173528"/>
            <a:ext cx="3332922" cy="59178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LHeC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Calorimeters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355B9-E2DB-9A40-ADDD-EAA29850C6C1}"/>
              </a:ext>
            </a:extLst>
          </p:cNvPr>
          <p:cNvSpPr txBox="1"/>
          <p:nvPr/>
        </p:nvSpPr>
        <p:spPr>
          <a:xfrm>
            <a:off x="6490254" y="965573"/>
            <a:ext cx="52825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omplete coverage to +- 5 in (pseudo)rapidity</a:t>
            </a:r>
          </a:p>
          <a:p>
            <a:endParaRPr lang="en-DE" dirty="0"/>
          </a:p>
          <a:p>
            <a:r>
              <a:rPr lang="en-DE" dirty="0"/>
              <a:t>Central Region: 2012: L</a:t>
            </a:r>
            <a:r>
              <a:rPr lang="en-GB" dirty="0"/>
              <a:t>A</a:t>
            </a:r>
            <a:r>
              <a:rPr lang="en-DE" dirty="0"/>
              <a:t>r, 2020 Sci/Fe option.</a:t>
            </a:r>
          </a:p>
          <a:p>
            <a:r>
              <a:rPr lang="en-DE" dirty="0"/>
              <a:t> </a:t>
            </a:r>
          </a:p>
          <a:p>
            <a:r>
              <a:rPr lang="en-DE" dirty="0"/>
              <a:t>Forward Region: dense, high energy jets of few TeV</a:t>
            </a:r>
          </a:p>
          <a:p>
            <a:endParaRPr lang="en-DE" dirty="0"/>
          </a:p>
          <a:p>
            <a:r>
              <a:rPr lang="en-DE" dirty="0"/>
              <a:t>H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</a:t>
            </a:r>
            <a:r>
              <a:rPr lang="en-DE" dirty="0"/>
              <a:t>bb and other reactions demand resolution of HFS</a:t>
            </a:r>
          </a:p>
          <a:p>
            <a:endParaRPr lang="en-DE" dirty="0"/>
          </a:p>
          <a:p>
            <a:r>
              <a:rPr lang="en-GB" dirty="0"/>
              <a:t>B</a:t>
            </a:r>
            <a:r>
              <a:rPr lang="en-DE" dirty="0"/>
              <a:t>ackward Region: in DIS only deposits of E &lt; E</a:t>
            </a:r>
            <a:r>
              <a:rPr lang="en-DE" baseline="-25000" dirty="0"/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F6063-1AEE-E945-9A18-E340C3B83F06}"/>
              </a:ext>
            </a:extLst>
          </p:cNvPr>
          <p:cNvSpPr txBox="1"/>
          <p:nvPr/>
        </p:nvSpPr>
        <p:spPr>
          <a:xfrm>
            <a:off x="1639957" y="3996370"/>
            <a:ext cx="199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</a:t>
            </a:r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arrel Calorimeters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BB64D-DB0A-8545-8A53-C5DECB6F6303}"/>
              </a:ext>
            </a:extLst>
          </p:cNvPr>
          <p:cNvSpPr txBox="1"/>
          <p:nvPr/>
        </p:nvSpPr>
        <p:spPr>
          <a:xfrm>
            <a:off x="7175057" y="3874077"/>
            <a:ext cx="321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Forward/Backward Calorimeters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A92CF-58BD-5448-BBAF-47EA021F343F}"/>
              </a:ext>
            </a:extLst>
          </p:cNvPr>
          <p:cNvSpPr txBox="1"/>
          <p:nvPr/>
        </p:nvSpPr>
        <p:spPr>
          <a:xfrm>
            <a:off x="10129391" y="6512314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arXiv:2007.14491</a:t>
            </a:r>
          </a:p>
        </p:txBody>
      </p:sp>
    </p:spTree>
    <p:extLst>
      <p:ext uri="{BB962C8B-B14F-4D97-AF65-F5344CB8AC3E}">
        <p14:creationId xmlns:p14="http://schemas.microsoft.com/office/powerpoint/2010/main" val="58937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783B-E66A-E849-97DE-8C57A55F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68" y="3651579"/>
            <a:ext cx="9143961" cy="3097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A90C4-2EA2-3A4D-8233-6416B741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2" y="357050"/>
            <a:ext cx="9370804" cy="3230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AC29D-52AC-F340-B751-A5B320934CD0}"/>
              </a:ext>
            </a:extLst>
          </p:cNvPr>
          <p:cNvSpPr txBox="1"/>
          <p:nvPr/>
        </p:nvSpPr>
        <p:spPr>
          <a:xfrm>
            <a:off x="10009553" y="541376"/>
            <a:ext cx="1839158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Inner Tracker</a:t>
            </a:r>
          </a:p>
          <a:p>
            <a:endParaRPr lang="en-GB" dirty="0"/>
          </a:p>
          <a:p>
            <a:r>
              <a:rPr lang="en-GB" dirty="0"/>
              <a:t>R</a:t>
            </a:r>
            <a:r>
              <a:rPr lang="en-DE" dirty="0"/>
              <a:t>apidity to ~5</a:t>
            </a:r>
          </a:p>
          <a:p>
            <a:endParaRPr lang="en-DE" dirty="0"/>
          </a:p>
          <a:p>
            <a:r>
              <a:rPr lang="en-DE" dirty="0"/>
              <a:t>r</a:t>
            </a:r>
            <a:r>
              <a:rPr lang="en-DE" baseline="-25000" dirty="0"/>
              <a:t>O</a:t>
            </a:r>
            <a:r>
              <a:rPr lang="en-DE" dirty="0"/>
              <a:t> = 60 cm</a:t>
            </a:r>
          </a:p>
          <a:p>
            <a:endParaRPr lang="en-DE" dirty="0"/>
          </a:p>
          <a:p>
            <a:r>
              <a:rPr lang="en-DE" dirty="0"/>
              <a:t>impact resolution</a:t>
            </a:r>
          </a:p>
          <a:p>
            <a:r>
              <a:rPr lang="en-DE" dirty="0"/>
              <a:t>5-10 µm </a:t>
            </a:r>
          </a:p>
          <a:p>
            <a:endParaRPr lang="en-DE" dirty="0"/>
          </a:p>
          <a:p>
            <a:r>
              <a:rPr lang="en-DE" dirty="0"/>
              <a:t>40.7 m</a:t>
            </a:r>
            <a:r>
              <a:rPr lang="en-DE" baseline="30000" dirty="0"/>
              <a:t>2</a:t>
            </a:r>
            <a:r>
              <a:rPr lang="en-DE" dirty="0"/>
              <a:t> 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3F0D6-35D0-2047-87AD-7ABBEF928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203" y="3939146"/>
            <a:ext cx="2335625" cy="21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3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1059" y="214150"/>
            <a:ext cx="4064000" cy="22556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Installation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Study</a:t>
            </a:r>
            <a:br>
              <a:rPr lang="en-US" sz="3200" dirty="0"/>
            </a:br>
            <a:br>
              <a:rPr lang="en-US" sz="2200" dirty="0"/>
            </a:br>
            <a:endParaRPr lang="en-US" sz="1800" dirty="0"/>
          </a:p>
        </p:txBody>
      </p:sp>
      <p:pic>
        <p:nvPicPr>
          <p:cNvPr id="3" name="Imag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14" y="2603494"/>
            <a:ext cx="8878765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6" y="320401"/>
            <a:ext cx="2375837" cy="24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HeC-3D-Xsection-I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09" y="214150"/>
            <a:ext cx="3252156" cy="249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521" y="2855955"/>
            <a:ext cx="232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Detector fits in L3 magnet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48142" y="2780894"/>
            <a:ext cx="1359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Modular structure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4DA38-4420-8A4C-BE09-2E89A145F7D8}"/>
              </a:ext>
            </a:extLst>
          </p:cNvPr>
          <p:cNvSpPr/>
          <p:nvPr/>
        </p:nvSpPr>
        <p:spPr>
          <a:xfrm>
            <a:off x="0" y="6537599"/>
            <a:ext cx="3880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Andrea Gaddi, L Herve et al  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arXiv:2007.14491</a:t>
            </a:r>
            <a:endParaRPr lang="en-DE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21DD4-AB7F-6040-9F14-39857C650ADF}"/>
              </a:ext>
            </a:extLst>
          </p:cNvPr>
          <p:cNvSpPr txBox="1"/>
          <p:nvPr/>
        </p:nvSpPr>
        <p:spPr>
          <a:xfrm>
            <a:off x="9865698" y="4718418"/>
            <a:ext cx="2245487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C00000"/>
                </a:solidFill>
              </a:rPr>
              <a:t>Detector Installation</a:t>
            </a:r>
          </a:p>
          <a:p>
            <a:r>
              <a:rPr lang="en-GB" sz="1600" dirty="0">
                <a:solidFill>
                  <a:srgbClr val="C00000"/>
                </a:solidFill>
              </a:rPr>
              <a:t>p</a:t>
            </a:r>
            <a:r>
              <a:rPr lang="en-DE" sz="1600" dirty="0">
                <a:solidFill>
                  <a:srgbClr val="C00000"/>
                </a:solidFill>
              </a:rPr>
              <a:t>ossible within about</a:t>
            </a:r>
          </a:p>
          <a:p>
            <a:r>
              <a:rPr lang="en-GB" sz="1600" dirty="0">
                <a:solidFill>
                  <a:srgbClr val="C00000"/>
                </a:solidFill>
              </a:rPr>
              <a:t>two-</a:t>
            </a:r>
            <a:r>
              <a:rPr lang="en-DE" sz="1600" dirty="0">
                <a:solidFill>
                  <a:srgbClr val="C00000"/>
                </a:solidFill>
              </a:rPr>
              <a:t>years shutdown:</a:t>
            </a:r>
          </a:p>
          <a:p>
            <a:r>
              <a:rPr lang="en-GB" sz="1600" dirty="0">
                <a:solidFill>
                  <a:srgbClr val="C00000"/>
                </a:solidFill>
              </a:rPr>
              <a:t>p</a:t>
            </a:r>
            <a:r>
              <a:rPr lang="en-DE" sz="1600" dirty="0">
                <a:solidFill>
                  <a:srgbClr val="C00000"/>
                </a:solidFill>
              </a:rPr>
              <a:t>re-mounting on surface</a:t>
            </a:r>
          </a:p>
        </p:txBody>
      </p:sp>
    </p:spTree>
    <p:extLst>
      <p:ext uri="{BB962C8B-B14F-4D97-AF65-F5344CB8AC3E}">
        <p14:creationId xmlns:p14="http://schemas.microsoft.com/office/powerpoint/2010/main" val="168457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760" y="1137886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Integration of eA and AA Detector Concepts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41F3A-7B14-784A-9E24-2CA3C3636E42}"/>
              </a:ext>
            </a:extLst>
          </p:cNvPr>
          <p:cNvSpPr txBox="1"/>
          <p:nvPr/>
        </p:nvSpPr>
        <p:spPr>
          <a:xfrm>
            <a:off x="1181529" y="3655300"/>
            <a:ext cx="1004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Could one m</a:t>
            </a:r>
            <a:r>
              <a:rPr lang="en-DE" dirty="0"/>
              <a:t>erge the LHeC (2007.14491) and a novel Heavy Ion detector (“A3”, 1902.01211) concepts ?</a:t>
            </a:r>
          </a:p>
        </p:txBody>
      </p:sp>
    </p:spTree>
    <p:extLst>
      <p:ext uri="{BB962C8B-B14F-4D97-AF65-F5344CB8AC3E}">
        <p14:creationId xmlns:p14="http://schemas.microsoft.com/office/powerpoint/2010/main" val="47559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577"/>
            <a:ext cx="10147853" cy="62906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99060" y="6474442"/>
            <a:ext cx="8996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Armesto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DIS2018, Kobe, 17.4.18  and E.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Ferreiro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LHeC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Workshop 2018, Orsay, 28.6.18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2007.14491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76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97" y="165362"/>
            <a:ext cx="4253621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Partons in Nuclei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BF121-1787-1B44-B366-8B323C81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56392"/>
            <a:ext cx="5183721" cy="2256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0DF9E-903D-FC4A-9FC9-10ED2A82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2" y="954157"/>
            <a:ext cx="4010445" cy="373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A78623-90D1-AC42-B188-4A24C377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43" y="5149587"/>
            <a:ext cx="3766275" cy="566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34417-F263-3345-BCA2-2EAB835A4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209" y="3929611"/>
            <a:ext cx="5794780" cy="2739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A202F-7095-214E-844E-3D34255729D1}"/>
              </a:ext>
            </a:extLst>
          </p:cNvPr>
          <p:cNvSpPr txBox="1"/>
          <p:nvPr/>
        </p:nvSpPr>
        <p:spPr>
          <a:xfrm>
            <a:off x="874643" y="4790661"/>
            <a:ext cx="27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Direct measurements of 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F5380-98FF-1F43-9D8B-44AF14B8BAFF}"/>
              </a:ext>
            </a:extLst>
          </p:cNvPr>
          <p:cNvSpPr txBox="1"/>
          <p:nvPr/>
        </p:nvSpPr>
        <p:spPr>
          <a:xfrm>
            <a:off x="66520" y="5758577"/>
            <a:ext cx="5346720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Resolution of complete quark and gluon structure (NC+CC)</a:t>
            </a:r>
          </a:p>
          <a:p>
            <a:r>
              <a:rPr lang="en-DE" sz="1600" dirty="0"/>
              <a:t>Disentanglement of nuclear + parton dynamic effects</a:t>
            </a:r>
          </a:p>
          <a:p>
            <a:r>
              <a:rPr lang="en-DE" sz="1600" dirty="0"/>
              <a:t>Deep into saturation region with small strong coupling (pQCD)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A4AEB-4F8C-3641-B272-291D64D91CC8}"/>
              </a:ext>
            </a:extLst>
          </p:cNvPr>
          <p:cNvSpPr txBox="1"/>
          <p:nvPr/>
        </p:nvSpPr>
        <p:spPr>
          <a:xfrm>
            <a:off x="4334894" y="14124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1"/>
                </a:solidFill>
              </a:rPr>
              <a:t>LHeC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1C059-E77A-554D-BE49-96AADB7B6E37}"/>
              </a:ext>
            </a:extLst>
          </p:cNvPr>
          <p:cNvSpPr txBox="1"/>
          <p:nvPr/>
        </p:nvSpPr>
        <p:spPr>
          <a:xfrm>
            <a:off x="4334894" y="213079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7CFC6-5A51-E546-94B4-CB838B134056}"/>
              </a:ext>
            </a:extLst>
          </p:cNvPr>
          <p:cNvSpPr txBox="1"/>
          <p:nvPr/>
        </p:nvSpPr>
        <p:spPr>
          <a:xfrm>
            <a:off x="4305304" y="2883137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B050"/>
                </a:solidFill>
              </a:rPr>
              <a:t>Fixed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64D4D-8BCB-C942-A691-7F76D7D7577D}"/>
              </a:ext>
            </a:extLst>
          </p:cNvPr>
          <p:cNvSpPr txBox="1"/>
          <p:nvPr/>
        </p:nvSpPr>
        <p:spPr>
          <a:xfrm>
            <a:off x="6201410" y="3591057"/>
            <a:ext cx="556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/>
              <a:t>Direct determination of R</a:t>
            </a:r>
            <a:r>
              <a:rPr lang="en-DE" sz="1600" b="1" baseline="-25000" dirty="0"/>
              <a:t>g</a:t>
            </a:r>
            <a:r>
              <a:rPr lang="en-DE" sz="1600" b="1" dirty="0"/>
              <a:t> with proton and lead data, full error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3266-7C72-0F4F-BD0B-6DA5688C0CAF}"/>
              </a:ext>
            </a:extLst>
          </p:cNvPr>
          <p:cNvSpPr txBox="1"/>
          <p:nvPr/>
        </p:nvSpPr>
        <p:spPr>
          <a:xfrm>
            <a:off x="9253330" y="6480313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arXiv:2007.14491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14507C-996E-4B4B-9CC1-24654DE7843A}"/>
              </a:ext>
            </a:extLst>
          </p:cNvPr>
          <p:cNvCxnSpPr/>
          <p:nvPr/>
        </p:nvCxnSpPr>
        <p:spPr>
          <a:xfrm>
            <a:off x="9588137" y="4545874"/>
            <a:ext cx="0" cy="1502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AC6DD1-FF6C-514D-9F6C-83CBD70BE84E}"/>
              </a:ext>
            </a:extLst>
          </p:cNvPr>
          <p:cNvSpPr txBox="1"/>
          <p:nvPr/>
        </p:nvSpPr>
        <p:spPr>
          <a:xfrm>
            <a:off x="9522821" y="5715759"/>
            <a:ext cx="1382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accent1"/>
                </a:solidFill>
                <a:sym typeface="Wingdings" pitchFamily="2" charset="2"/>
              </a:rPr>
              <a:t> </a:t>
            </a:r>
            <a:r>
              <a:rPr lang="en-DE" sz="1200" dirty="0">
                <a:solidFill>
                  <a:schemeClr val="accent1"/>
                </a:solidFill>
              </a:rPr>
              <a:t>FT DIS data limit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E54C4-CB31-E94D-9FE3-24B7039CF640}"/>
              </a:ext>
            </a:extLst>
          </p:cNvPr>
          <p:cNvSpPr txBox="1"/>
          <p:nvPr/>
        </p:nvSpPr>
        <p:spPr>
          <a:xfrm>
            <a:off x="6270170" y="516167"/>
            <a:ext cx="518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Complexity of (de) confinement in proton and 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A1992-2D52-3748-AA2D-C7CAA8A342EB}"/>
              </a:ext>
            </a:extLst>
          </p:cNvPr>
          <p:cNvSpPr txBox="1"/>
          <p:nvPr/>
        </p:nvSpPr>
        <p:spPr>
          <a:xfrm>
            <a:off x="8298779" y="2500125"/>
            <a:ext cx="778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F.Olness</a:t>
            </a:r>
          </a:p>
        </p:txBody>
      </p:sp>
    </p:spTree>
    <p:extLst>
      <p:ext uri="{BB962C8B-B14F-4D97-AF65-F5344CB8AC3E}">
        <p14:creationId xmlns:p14="http://schemas.microsoft.com/office/powerpoint/2010/main" val="395464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462730"/>
            <a:ext cx="7646741" cy="57414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AA300-F138-5A4C-BED0-D07303E28052}"/>
              </a:ext>
            </a:extLst>
          </p:cNvPr>
          <p:cNvSpPr txBox="1"/>
          <p:nvPr/>
        </p:nvSpPr>
        <p:spPr>
          <a:xfrm>
            <a:off x="8031055" y="870817"/>
            <a:ext cx="4101311" cy="50783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r>
              <a:rPr lang="en-DE" dirty="0"/>
              <a:t>oint eA/ep and pp/pA/AA physics in a</a:t>
            </a:r>
          </a:p>
          <a:p>
            <a:r>
              <a:rPr lang="en-DE" dirty="0"/>
              <a:t>common apparatus is probably an ideal</a:t>
            </a:r>
          </a:p>
          <a:p>
            <a:r>
              <a:rPr lang="en-GB" dirty="0"/>
              <a:t>for new heavy ion physics to very high precision.</a:t>
            </a:r>
          </a:p>
          <a:p>
            <a:endParaRPr lang="en-GB" dirty="0"/>
          </a:p>
          <a:p>
            <a:r>
              <a:rPr lang="en-GB" dirty="0"/>
              <a:t>A common/dual/joint - you name it-</a:t>
            </a:r>
          </a:p>
          <a:p>
            <a:r>
              <a:rPr lang="en-GB" dirty="0"/>
              <a:t>experiment would have unprecedented</a:t>
            </a:r>
          </a:p>
          <a:p>
            <a:r>
              <a:rPr lang="en-GB" dirty="0"/>
              <a:t>reach into physics</a:t>
            </a:r>
          </a:p>
          <a:p>
            <a:endParaRPr lang="en-GB" dirty="0"/>
          </a:p>
          <a:p>
            <a:r>
              <a:rPr lang="en-GB" dirty="0"/>
              <a:t>AA </a:t>
            </a:r>
          </a:p>
          <a:p>
            <a:r>
              <a:rPr lang="en-GB" dirty="0"/>
              <a:t>from low </a:t>
            </a:r>
            <a:r>
              <a:rPr lang="en-GB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, to </a:t>
            </a:r>
            <a:r>
              <a:rPr lang="en-GB" dirty="0" err="1"/>
              <a:t>quarkonia</a:t>
            </a:r>
            <a:r>
              <a:rPr lang="en-GB" dirty="0"/>
              <a:t> + hard scales</a:t>
            </a:r>
          </a:p>
          <a:p>
            <a:endParaRPr lang="en-GB" dirty="0"/>
          </a:p>
          <a:p>
            <a:r>
              <a:rPr lang="en-GB" dirty="0" err="1"/>
              <a:t>eA</a:t>
            </a:r>
            <a:endParaRPr lang="en-GB" dirty="0"/>
          </a:p>
          <a:p>
            <a:r>
              <a:rPr lang="en-GB" dirty="0"/>
              <a:t>DIS extended by 3-4 orders of magnitude.</a:t>
            </a:r>
          </a:p>
          <a:p>
            <a:endParaRPr lang="en-GB" dirty="0"/>
          </a:p>
          <a:p>
            <a:r>
              <a:rPr lang="en-GB" dirty="0"/>
              <a:t>Invites new and further thinking, and to</a:t>
            </a:r>
          </a:p>
          <a:p>
            <a:r>
              <a:rPr lang="en-GB" dirty="0"/>
              <a:t>carefully evaluate gains and drawbacks</a:t>
            </a:r>
          </a:p>
          <a:p>
            <a:r>
              <a:rPr lang="en-GB" dirty="0"/>
              <a:t>of such an enterprise.     </a:t>
            </a:r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FE6FB-4933-3D40-AB23-E9C0508CC555}"/>
              </a:ext>
            </a:extLst>
          </p:cNvPr>
          <p:cNvSpPr/>
          <p:nvPr/>
        </p:nvSpPr>
        <p:spPr>
          <a:xfrm>
            <a:off x="1113183" y="5496339"/>
            <a:ext cx="6052930" cy="41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613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subm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27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118"/>
          <p:cNvSpPr txBox="1"/>
          <p:nvPr/>
        </p:nvSpPr>
        <p:spPr>
          <a:xfrm>
            <a:off x="2392623" y="76915"/>
            <a:ext cx="7406755" cy="392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defTabSz="914400">
              <a:lnSpc>
                <a:spcPct val="100000"/>
              </a:lnSpc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200"/>
              <a:t>Overlay ALICE_Tracker - LHeC Detector (in scale) </a:t>
            </a:r>
          </a:p>
        </p:txBody>
      </p:sp>
      <p:pic>
        <p:nvPicPr>
          <p:cNvPr id="249" name="A3-LHeC-Side-View3d_cut.png" descr="A3-LHeC-Side-View3d_cut.png"/>
          <p:cNvPicPr>
            <a:picLocks noChangeAspect="1"/>
          </p:cNvPicPr>
          <p:nvPr/>
        </p:nvPicPr>
        <p:blipFill>
          <a:blip r:embed="rId2"/>
          <a:srcRect l="14082" t="9359" r="23459" b="2885"/>
          <a:stretch>
            <a:fillRect/>
          </a:stretch>
        </p:blipFill>
        <p:spPr>
          <a:xfrm>
            <a:off x="2284571" y="576376"/>
            <a:ext cx="7684294" cy="6119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6" y="0"/>
                </a:moveTo>
                <a:lnTo>
                  <a:pt x="3776" y="1396"/>
                </a:lnTo>
                <a:lnTo>
                  <a:pt x="3776" y="2793"/>
                </a:lnTo>
                <a:lnTo>
                  <a:pt x="3941" y="2941"/>
                </a:lnTo>
                <a:cubicBezTo>
                  <a:pt x="4039" y="3029"/>
                  <a:pt x="4114" y="3138"/>
                  <a:pt x="4124" y="3209"/>
                </a:cubicBezTo>
                <a:cubicBezTo>
                  <a:pt x="4147" y="3358"/>
                  <a:pt x="4131" y="3377"/>
                  <a:pt x="3978" y="3377"/>
                </a:cubicBezTo>
                <a:lnTo>
                  <a:pt x="3852" y="3377"/>
                </a:lnTo>
                <a:lnTo>
                  <a:pt x="3842" y="4832"/>
                </a:lnTo>
                <a:lnTo>
                  <a:pt x="3832" y="6288"/>
                </a:lnTo>
                <a:lnTo>
                  <a:pt x="3703" y="6288"/>
                </a:lnTo>
                <a:cubicBezTo>
                  <a:pt x="3594" y="6288"/>
                  <a:pt x="3573" y="6270"/>
                  <a:pt x="3563" y="6169"/>
                </a:cubicBezTo>
                <a:cubicBezTo>
                  <a:pt x="3518" y="5690"/>
                  <a:pt x="3124" y="1837"/>
                  <a:pt x="3120" y="1834"/>
                </a:cubicBezTo>
                <a:cubicBezTo>
                  <a:pt x="3117" y="1831"/>
                  <a:pt x="3024" y="1741"/>
                  <a:pt x="2913" y="1633"/>
                </a:cubicBezTo>
                <a:lnTo>
                  <a:pt x="2711" y="1436"/>
                </a:lnTo>
                <a:lnTo>
                  <a:pt x="1393" y="1436"/>
                </a:lnTo>
                <a:lnTo>
                  <a:pt x="75" y="1436"/>
                </a:lnTo>
                <a:lnTo>
                  <a:pt x="75" y="3175"/>
                </a:lnTo>
                <a:cubicBezTo>
                  <a:pt x="75" y="4132"/>
                  <a:pt x="64" y="5217"/>
                  <a:pt x="51" y="5586"/>
                </a:cubicBezTo>
                <a:lnTo>
                  <a:pt x="26" y="6258"/>
                </a:lnTo>
                <a:lnTo>
                  <a:pt x="136" y="6291"/>
                </a:lnTo>
                <a:cubicBezTo>
                  <a:pt x="369" y="6361"/>
                  <a:pt x="391" y="6501"/>
                  <a:pt x="168" y="6501"/>
                </a:cubicBezTo>
                <a:lnTo>
                  <a:pt x="38" y="6501"/>
                </a:lnTo>
                <a:lnTo>
                  <a:pt x="38" y="8266"/>
                </a:lnTo>
                <a:cubicBezTo>
                  <a:pt x="38" y="9616"/>
                  <a:pt x="49" y="10046"/>
                  <a:pt x="85" y="10091"/>
                </a:cubicBezTo>
                <a:cubicBezTo>
                  <a:pt x="150" y="10173"/>
                  <a:pt x="150" y="11313"/>
                  <a:pt x="85" y="11456"/>
                </a:cubicBezTo>
                <a:cubicBezTo>
                  <a:pt x="49" y="11534"/>
                  <a:pt x="38" y="11997"/>
                  <a:pt x="38" y="13313"/>
                </a:cubicBezTo>
                <a:lnTo>
                  <a:pt x="38" y="15068"/>
                </a:lnTo>
                <a:lnTo>
                  <a:pt x="144" y="15068"/>
                </a:lnTo>
                <a:cubicBezTo>
                  <a:pt x="203" y="15068"/>
                  <a:pt x="263" y="15082"/>
                  <a:pt x="277" y="15099"/>
                </a:cubicBezTo>
                <a:cubicBezTo>
                  <a:pt x="318" y="15152"/>
                  <a:pt x="222" y="15257"/>
                  <a:pt x="133" y="15257"/>
                </a:cubicBezTo>
                <a:cubicBezTo>
                  <a:pt x="51" y="15257"/>
                  <a:pt x="50" y="15270"/>
                  <a:pt x="25" y="16117"/>
                </a:cubicBezTo>
                <a:cubicBezTo>
                  <a:pt x="11" y="16590"/>
                  <a:pt x="0" y="17697"/>
                  <a:pt x="0" y="18578"/>
                </a:cubicBezTo>
                <a:lnTo>
                  <a:pt x="0" y="20180"/>
                </a:lnTo>
                <a:lnTo>
                  <a:pt x="1315" y="20180"/>
                </a:lnTo>
                <a:lnTo>
                  <a:pt x="2629" y="20180"/>
                </a:lnTo>
                <a:lnTo>
                  <a:pt x="2830" y="19993"/>
                </a:lnTo>
                <a:cubicBezTo>
                  <a:pt x="2940" y="19889"/>
                  <a:pt x="3039" y="19794"/>
                  <a:pt x="3050" y="19780"/>
                </a:cubicBezTo>
                <a:cubicBezTo>
                  <a:pt x="3061" y="19766"/>
                  <a:pt x="3177" y="18772"/>
                  <a:pt x="3307" y="17571"/>
                </a:cubicBezTo>
                <a:cubicBezTo>
                  <a:pt x="3437" y="16370"/>
                  <a:pt x="3559" y="15368"/>
                  <a:pt x="3579" y="15343"/>
                </a:cubicBezTo>
                <a:cubicBezTo>
                  <a:pt x="3599" y="15317"/>
                  <a:pt x="3656" y="15304"/>
                  <a:pt x="3705" y="15312"/>
                </a:cubicBezTo>
                <a:lnTo>
                  <a:pt x="3794" y="15329"/>
                </a:lnTo>
                <a:lnTo>
                  <a:pt x="3804" y="16757"/>
                </a:lnTo>
                <a:lnTo>
                  <a:pt x="3814" y="18186"/>
                </a:lnTo>
                <a:lnTo>
                  <a:pt x="3936" y="18201"/>
                </a:lnTo>
                <a:cubicBezTo>
                  <a:pt x="4044" y="18214"/>
                  <a:pt x="4059" y="18232"/>
                  <a:pt x="4059" y="18356"/>
                </a:cubicBezTo>
                <a:cubicBezTo>
                  <a:pt x="4059" y="18466"/>
                  <a:pt x="4025" y="18527"/>
                  <a:pt x="3901" y="18640"/>
                </a:cubicBezTo>
                <a:lnTo>
                  <a:pt x="3742" y="18784"/>
                </a:lnTo>
                <a:lnTo>
                  <a:pt x="3740" y="20168"/>
                </a:lnTo>
                <a:lnTo>
                  <a:pt x="3738" y="21552"/>
                </a:lnTo>
                <a:lnTo>
                  <a:pt x="5220" y="21565"/>
                </a:lnTo>
                <a:cubicBezTo>
                  <a:pt x="6035" y="21572"/>
                  <a:pt x="9212" y="21583"/>
                  <a:pt x="12280" y="21589"/>
                </a:cubicBezTo>
                <a:lnTo>
                  <a:pt x="17858" y="21600"/>
                </a:lnTo>
                <a:lnTo>
                  <a:pt x="17858" y="20222"/>
                </a:lnTo>
                <a:lnTo>
                  <a:pt x="17858" y="18845"/>
                </a:lnTo>
                <a:lnTo>
                  <a:pt x="17742" y="18661"/>
                </a:lnTo>
                <a:cubicBezTo>
                  <a:pt x="17584" y="18411"/>
                  <a:pt x="17601" y="18268"/>
                  <a:pt x="17791" y="18249"/>
                </a:cubicBezTo>
                <a:lnTo>
                  <a:pt x="17933" y="18234"/>
                </a:lnTo>
                <a:lnTo>
                  <a:pt x="17943" y="16781"/>
                </a:lnTo>
                <a:lnTo>
                  <a:pt x="17953" y="15329"/>
                </a:lnTo>
                <a:lnTo>
                  <a:pt x="18160" y="15329"/>
                </a:lnTo>
                <a:lnTo>
                  <a:pt x="18368" y="15329"/>
                </a:lnTo>
                <a:lnTo>
                  <a:pt x="18393" y="15684"/>
                </a:lnTo>
                <a:cubicBezTo>
                  <a:pt x="18406" y="15879"/>
                  <a:pt x="18474" y="16887"/>
                  <a:pt x="18542" y="17924"/>
                </a:cubicBezTo>
                <a:lnTo>
                  <a:pt x="18667" y="19810"/>
                </a:lnTo>
                <a:lnTo>
                  <a:pt x="18813" y="20019"/>
                </a:lnTo>
                <a:lnTo>
                  <a:pt x="18959" y="20228"/>
                </a:lnTo>
                <a:lnTo>
                  <a:pt x="20277" y="20228"/>
                </a:lnTo>
                <a:lnTo>
                  <a:pt x="21596" y="20228"/>
                </a:lnTo>
                <a:lnTo>
                  <a:pt x="21596" y="17797"/>
                </a:lnTo>
                <a:lnTo>
                  <a:pt x="21596" y="15367"/>
                </a:lnTo>
                <a:lnTo>
                  <a:pt x="21499" y="15312"/>
                </a:lnTo>
                <a:cubicBezTo>
                  <a:pt x="21392" y="15251"/>
                  <a:pt x="21407" y="15163"/>
                  <a:pt x="21524" y="15163"/>
                </a:cubicBezTo>
                <a:cubicBezTo>
                  <a:pt x="21598" y="15163"/>
                  <a:pt x="21599" y="15135"/>
                  <a:pt x="21578" y="13281"/>
                </a:cubicBezTo>
                <a:cubicBezTo>
                  <a:pt x="21552" y="10909"/>
                  <a:pt x="21552" y="10711"/>
                  <a:pt x="21578" y="8429"/>
                </a:cubicBezTo>
                <a:lnTo>
                  <a:pt x="21600" y="6547"/>
                </a:lnTo>
                <a:lnTo>
                  <a:pt x="21506" y="6547"/>
                </a:lnTo>
                <a:cubicBezTo>
                  <a:pt x="21363" y="6547"/>
                  <a:pt x="21347" y="6455"/>
                  <a:pt x="21479" y="6393"/>
                </a:cubicBezTo>
                <a:lnTo>
                  <a:pt x="21596" y="6338"/>
                </a:lnTo>
                <a:lnTo>
                  <a:pt x="21596" y="3910"/>
                </a:lnTo>
                <a:lnTo>
                  <a:pt x="21596" y="1483"/>
                </a:lnTo>
                <a:lnTo>
                  <a:pt x="20277" y="1483"/>
                </a:lnTo>
                <a:lnTo>
                  <a:pt x="18959" y="1483"/>
                </a:lnTo>
                <a:lnTo>
                  <a:pt x="18828" y="1675"/>
                </a:lnTo>
                <a:cubicBezTo>
                  <a:pt x="18674" y="1900"/>
                  <a:pt x="18693" y="1749"/>
                  <a:pt x="18538" y="4015"/>
                </a:cubicBezTo>
                <a:cubicBezTo>
                  <a:pt x="18475" y="4927"/>
                  <a:pt x="18412" y="5821"/>
                  <a:pt x="18396" y="6003"/>
                </a:cubicBezTo>
                <a:lnTo>
                  <a:pt x="18368" y="6335"/>
                </a:lnTo>
                <a:lnTo>
                  <a:pt x="18179" y="6335"/>
                </a:lnTo>
                <a:lnTo>
                  <a:pt x="17990" y="6335"/>
                </a:lnTo>
                <a:lnTo>
                  <a:pt x="17980" y="4882"/>
                </a:lnTo>
                <a:lnTo>
                  <a:pt x="17970" y="3429"/>
                </a:lnTo>
                <a:lnTo>
                  <a:pt x="17810" y="3415"/>
                </a:lnTo>
                <a:cubicBezTo>
                  <a:pt x="17657" y="3401"/>
                  <a:pt x="17651" y="3394"/>
                  <a:pt x="17663" y="3258"/>
                </a:cubicBezTo>
                <a:cubicBezTo>
                  <a:pt x="17670" y="3180"/>
                  <a:pt x="17725" y="3051"/>
                  <a:pt x="17786" y="2972"/>
                </a:cubicBezTo>
                <a:lnTo>
                  <a:pt x="17896" y="2828"/>
                </a:lnTo>
                <a:lnTo>
                  <a:pt x="17896" y="1445"/>
                </a:lnTo>
                <a:lnTo>
                  <a:pt x="17896" y="63"/>
                </a:lnTo>
                <a:lnTo>
                  <a:pt x="13787" y="63"/>
                </a:lnTo>
                <a:cubicBezTo>
                  <a:pt x="11527" y="63"/>
                  <a:pt x="8350" y="49"/>
                  <a:pt x="6726" y="32"/>
                </a:cubicBezTo>
                <a:lnTo>
                  <a:pt x="377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4" name="Group"/>
          <p:cNvGrpSpPr/>
          <p:nvPr/>
        </p:nvGrpSpPr>
        <p:grpSpPr>
          <a:xfrm>
            <a:off x="1869321" y="3465334"/>
            <a:ext cx="8994737" cy="348139"/>
            <a:chOff x="0" y="0"/>
            <a:chExt cx="17989472" cy="696276"/>
          </a:xfrm>
        </p:grpSpPr>
        <p:sp>
          <p:nvSpPr>
            <p:cNvPr id="250" name="Shape 233"/>
            <p:cNvSpPr txBox="1"/>
            <p:nvPr/>
          </p:nvSpPr>
          <p:spPr>
            <a:xfrm>
              <a:off x="0" y="0"/>
              <a:ext cx="756234" cy="688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marR="40640" indent="28899" defTabSz="910828">
                <a:spcBef>
                  <a:spcPts val="600"/>
                </a:spcBef>
                <a:defRPr sz="30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00"/>
                <a:t>e</a:t>
              </a:r>
              <a:r>
                <a:rPr sz="1500" baseline="31999"/>
                <a:t>-</a:t>
              </a:r>
            </a:p>
          </p:txBody>
        </p:sp>
        <p:sp>
          <p:nvSpPr>
            <p:cNvPr id="251" name="Shape 234"/>
            <p:cNvSpPr/>
            <p:nvPr/>
          </p:nvSpPr>
          <p:spPr>
            <a:xfrm flipV="1">
              <a:off x="449273" y="354811"/>
              <a:ext cx="1520809" cy="3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252" name="Shape 235"/>
            <p:cNvSpPr txBox="1"/>
            <p:nvPr/>
          </p:nvSpPr>
          <p:spPr>
            <a:xfrm>
              <a:off x="16473023" y="27569"/>
              <a:ext cx="1516450" cy="668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marR="81279" indent="57798" algn="l" defTabSz="1821656">
                <a:lnSpc>
                  <a:spcPct val="100000"/>
                </a:lnSpc>
                <a:spcBef>
                  <a:spcPts val="1200"/>
                </a:spcBef>
                <a:defRPr sz="30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p/A</a:t>
              </a:r>
            </a:p>
          </p:txBody>
        </p:sp>
        <p:sp>
          <p:nvSpPr>
            <p:cNvPr id="253" name="Shape 236"/>
            <p:cNvSpPr/>
            <p:nvPr/>
          </p:nvSpPr>
          <p:spPr>
            <a:xfrm flipV="1">
              <a:off x="14952216" y="354809"/>
              <a:ext cx="1520808" cy="3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</p:grpSp>
      <p:sp>
        <p:nvSpPr>
          <p:cNvPr id="255" name="Shape 235"/>
          <p:cNvSpPr txBox="1"/>
          <p:nvPr/>
        </p:nvSpPr>
        <p:spPr>
          <a:xfrm>
            <a:off x="1327943" y="3460802"/>
            <a:ext cx="446241" cy="33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marR="81279" indent="57798" algn="l" defTabSz="1821656">
              <a:lnSpc>
                <a:spcPct val="100000"/>
              </a:lnSpc>
              <a:spcBef>
                <a:spcPts val="1200"/>
              </a:spcBef>
              <a:defRPr sz="3000" i="1">
                <a:solidFill>
                  <a:srgbClr val="DDE313"/>
                </a:solidFill>
                <a:uFill>
                  <a:solidFill>
                    <a:srgbClr val="E32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00"/>
              <a:t>p/A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4958548" y="3090579"/>
            <a:ext cx="2273628" cy="3801768"/>
            <a:chOff x="0" y="0"/>
            <a:chExt cx="4547255" cy="7603534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3"/>
            <a:srcRect t="5" b="13"/>
            <a:stretch>
              <a:fillRect/>
            </a:stretch>
          </p:blipFill>
          <p:spPr>
            <a:xfrm>
              <a:off x="0" y="0"/>
              <a:ext cx="4547256" cy="2207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2" y="0"/>
                  </a:moveTo>
                  <a:cubicBezTo>
                    <a:pt x="4073" y="3"/>
                    <a:pt x="2125" y="29"/>
                    <a:pt x="2125" y="113"/>
                  </a:cubicBezTo>
                  <a:cubicBezTo>
                    <a:pt x="2125" y="175"/>
                    <a:pt x="2055" y="342"/>
                    <a:pt x="1970" y="481"/>
                  </a:cubicBezTo>
                  <a:lnTo>
                    <a:pt x="1817" y="734"/>
                  </a:lnTo>
                  <a:lnTo>
                    <a:pt x="1631" y="481"/>
                  </a:lnTo>
                  <a:cubicBezTo>
                    <a:pt x="1469" y="262"/>
                    <a:pt x="1392" y="222"/>
                    <a:pt x="1050" y="194"/>
                  </a:cubicBezTo>
                  <a:cubicBezTo>
                    <a:pt x="625" y="159"/>
                    <a:pt x="344" y="304"/>
                    <a:pt x="200" y="633"/>
                  </a:cubicBezTo>
                  <a:cubicBezTo>
                    <a:pt x="121" y="812"/>
                    <a:pt x="127" y="935"/>
                    <a:pt x="268" y="2233"/>
                  </a:cubicBezTo>
                  <a:cubicBezTo>
                    <a:pt x="289" y="2433"/>
                    <a:pt x="349" y="3005"/>
                    <a:pt x="400" y="3502"/>
                  </a:cubicBezTo>
                  <a:cubicBezTo>
                    <a:pt x="450" y="4000"/>
                    <a:pt x="518" y="4450"/>
                    <a:pt x="552" y="4504"/>
                  </a:cubicBezTo>
                  <a:cubicBezTo>
                    <a:pt x="594" y="4570"/>
                    <a:pt x="619" y="4845"/>
                    <a:pt x="630" y="5331"/>
                  </a:cubicBezTo>
                  <a:cubicBezTo>
                    <a:pt x="638" y="5732"/>
                    <a:pt x="732" y="6901"/>
                    <a:pt x="839" y="7929"/>
                  </a:cubicBezTo>
                  <a:cubicBezTo>
                    <a:pt x="946" y="8956"/>
                    <a:pt x="1035" y="9943"/>
                    <a:pt x="1037" y="10119"/>
                  </a:cubicBezTo>
                  <a:lnTo>
                    <a:pt x="1041" y="10437"/>
                  </a:lnTo>
                  <a:lnTo>
                    <a:pt x="520" y="10460"/>
                  </a:lnTo>
                  <a:lnTo>
                    <a:pt x="0" y="10487"/>
                  </a:lnTo>
                  <a:lnTo>
                    <a:pt x="0" y="10802"/>
                  </a:lnTo>
                  <a:lnTo>
                    <a:pt x="0" y="11221"/>
                  </a:lnTo>
                  <a:lnTo>
                    <a:pt x="528" y="11237"/>
                  </a:lnTo>
                  <a:lnTo>
                    <a:pt x="1056" y="11256"/>
                  </a:lnTo>
                  <a:lnTo>
                    <a:pt x="1046" y="11481"/>
                  </a:lnTo>
                  <a:cubicBezTo>
                    <a:pt x="1036" y="11702"/>
                    <a:pt x="957" y="12522"/>
                    <a:pt x="758" y="14467"/>
                  </a:cubicBezTo>
                  <a:cubicBezTo>
                    <a:pt x="705" y="14985"/>
                    <a:pt x="578" y="16238"/>
                    <a:pt x="475" y="17255"/>
                  </a:cubicBezTo>
                  <a:cubicBezTo>
                    <a:pt x="372" y="18272"/>
                    <a:pt x="252" y="19453"/>
                    <a:pt x="207" y="19880"/>
                  </a:cubicBezTo>
                  <a:cubicBezTo>
                    <a:pt x="163" y="20306"/>
                    <a:pt x="126" y="20717"/>
                    <a:pt x="126" y="20792"/>
                  </a:cubicBezTo>
                  <a:cubicBezTo>
                    <a:pt x="126" y="20957"/>
                    <a:pt x="213" y="21134"/>
                    <a:pt x="426" y="21398"/>
                  </a:cubicBezTo>
                  <a:lnTo>
                    <a:pt x="584" y="21592"/>
                  </a:lnTo>
                  <a:lnTo>
                    <a:pt x="714" y="21592"/>
                  </a:lnTo>
                  <a:cubicBezTo>
                    <a:pt x="885" y="21580"/>
                    <a:pt x="1056" y="21538"/>
                    <a:pt x="1205" y="21468"/>
                  </a:cubicBezTo>
                  <a:cubicBezTo>
                    <a:pt x="1205" y="21468"/>
                    <a:pt x="1206" y="21465"/>
                    <a:pt x="1206" y="21464"/>
                  </a:cubicBezTo>
                  <a:cubicBezTo>
                    <a:pt x="1215" y="21460"/>
                    <a:pt x="1222" y="21453"/>
                    <a:pt x="1231" y="21449"/>
                  </a:cubicBezTo>
                  <a:cubicBezTo>
                    <a:pt x="1295" y="21416"/>
                    <a:pt x="1356" y="21381"/>
                    <a:pt x="1410" y="21340"/>
                  </a:cubicBezTo>
                  <a:cubicBezTo>
                    <a:pt x="1411" y="21340"/>
                    <a:pt x="1412" y="21340"/>
                    <a:pt x="1412" y="21340"/>
                  </a:cubicBezTo>
                  <a:cubicBezTo>
                    <a:pt x="1417" y="21336"/>
                    <a:pt x="1422" y="21332"/>
                    <a:pt x="1427" y="21328"/>
                  </a:cubicBezTo>
                  <a:cubicBezTo>
                    <a:pt x="1452" y="21308"/>
                    <a:pt x="1475" y="21288"/>
                    <a:pt x="1497" y="21266"/>
                  </a:cubicBezTo>
                  <a:cubicBezTo>
                    <a:pt x="1524" y="21240"/>
                    <a:pt x="1547" y="21213"/>
                    <a:pt x="1568" y="21185"/>
                  </a:cubicBezTo>
                  <a:cubicBezTo>
                    <a:pt x="1676" y="21039"/>
                    <a:pt x="1750" y="20945"/>
                    <a:pt x="1810" y="20909"/>
                  </a:cubicBezTo>
                  <a:cubicBezTo>
                    <a:pt x="1857" y="20881"/>
                    <a:pt x="1896" y="20890"/>
                    <a:pt x="1938" y="20928"/>
                  </a:cubicBezTo>
                  <a:cubicBezTo>
                    <a:pt x="1985" y="20971"/>
                    <a:pt x="2034" y="21055"/>
                    <a:pt x="2104" y="21185"/>
                  </a:cubicBezTo>
                  <a:cubicBezTo>
                    <a:pt x="2285" y="21522"/>
                    <a:pt x="3351" y="21585"/>
                    <a:pt x="9588" y="21596"/>
                  </a:cubicBezTo>
                  <a:lnTo>
                    <a:pt x="11092" y="21600"/>
                  </a:lnTo>
                  <a:lnTo>
                    <a:pt x="11596" y="21600"/>
                  </a:lnTo>
                  <a:cubicBezTo>
                    <a:pt x="18347" y="21591"/>
                    <a:pt x="19435" y="21531"/>
                    <a:pt x="19621" y="21185"/>
                  </a:cubicBezTo>
                  <a:cubicBezTo>
                    <a:pt x="19829" y="20796"/>
                    <a:pt x="19868" y="20796"/>
                    <a:pt x="20156" y="21185"/>
                  </a:cubicBezTo>
                  <a:cubicBezTo>
                    <a:pt x="20277" y="21348"/>
                    <a:pt x="20509" y="21484"/>
                    <a:pt x="20744" y="21553"/>
                  </a:cubicBezTo>
                  <a:cubicBezTo>
                    <a:pt x="20758" y="21552"/>
                    <a:pt x="20955" y="21551"/>
                    <a:pt x="20955" y="21550"/>
                  </a:cubicBezTo>
                  <a:cubicBezTo>
                    <a:pt x="20972" y="21521"/>
                    <a:pt x="21040" y="21461"/>
                    <a:pt x="21110" y="21414"/>
                  </a:cubicBezTo>
                  <a:cubicBezTo>
                    <a:pt x="21272" y="21303"/>
                    <a:pt x="21536" y="20894"/>
                    <a:pt x="21536" y="20754"/>
                  </a:cubicBezTo>
                  <a:cubicBezTo>
                    <a:pt x="21536" y="20662"/>
                    <a:pt x="21438" y="19657"/>
                    <a:pt x="21313" y="18490"/>
                  </a:cubicBezTo>
                  <a:cubicBezTo>
                    <a:pt x="21296" y="18329"/>
                    <a:pt x="21260" y="17964"/>
                    <a:pt x="21234" y="17678"/>
                  </a:cubicBezTo>
                  <a:cubicBezTo>
                    <a:pt x="21208" y="17393"/>
                    <a:pt x="21174" y="17130"/>
                    <a:pt x="21157" y="17096"/>
                  </a:cubicBezTo>
                  <a:cubicBezTo>
                    <a:pt x="21140" y="17062"/>
                    <a:pt x="21127" y="16929"/>
                    <a:pt x="21127" y="16797"/>
                  </a:cubicBezTo>
                  <a:cubicBezTo>
                    <a:pt x="21127" y="16665"/>
                    <a:pt x="21071" y="16021"/>
                    <a:pt x="21002" y="15368"/>
                  </a:cubicBezTo>
                  <a:cubicBezTo>
                    <a:pt x="20934" y="14715"/>
                    <a:pt x="20884" y="14158"/>
                    <a:pt x="20893" y="14129"/>
                  </a:cubicBezTo>
                  <a:cubicBezTo>
                    <a:pt x="20902" y="14101"/>
                    <a:pt x="20945" y="14079"/>
                    <a:pt x="20987" y="14079"/>
                  </a:cubicBezTo>
                  <a:cubicBezTo>
                    <a:pt x="21030" y="14079"/>
                    <a:pt x="21063" y="14049"/>
                    <a:pt x="21063" y="14013"/>
                  </a:cubicBezTo>
                  <a:cubicBezTo>
                    <a:pt x="21063" y="13977"/>
                    <a:pt x="21021" y="13947"/>
                    <a:pt x="20970" y="13947"/>
                  </a:cubicBezTo>
                  <a:cubicBezTo>
                    <a:pt x="20919" y="13947"/>
                    <a:pt x="20870" y="13920"/>
                    <a:pt x="20861" y="13889"/>
                  </a:cubicBezTo>
                  <a:cubicBezTo>
                    <a:pt x="20827" y="13777"/>
                    <a:pt x="20590" y="11321"/>
                    <a:pt x="20605" y="11241"/>
                  </a:cubicBezTo>
                  <a:cubicBezTo>
                    <a:pt x="20616" y="11179"/>
                    <a:pt x="20743" y="11159"/>
                    <a:pt x="21110" y="11159"/>
                  </a:cubicBezTo>
                  <a:lnTo>
                    <a:pt x="21600" y="11159"/>
                  </a:lnTo>
                  <a:lnTo>
                    <a:pt x="21600" y="10484"/>
                  </a:lnTo>
                  <a:lnTo>
                    <a:pt x="21112" y="10484"/>
                  </a:lnTo>
                  <a:cubicBezTo>
                    <a:pt x="20720" y="10484"/>
                    <a:pt x="20617" y="10453"/>
                    <a:pt x="20597" y="10344"/>
                  </a:cubicBezTo>
                  <a:cubicBezTo>
                    <a:pt x="20583" y="10269"/>
                    <a:pt x="20603" y="9912"/>
                    <a:pt x="20640" y="9548"/>
                  </a:cubicBezTo>
                  <a:cubicBezTo>
                    <a:pt x="20678" y="9184"/>
                    <a:pt x="20716" y="8784"/>
                    <a:pt x="20727" y="8659"/>
                  </a:cubicBezTo>
                  <a:cubicBezTo>
                    <a:pt x="20738" y="8533"/>
                    <a:pt x="20823" y="7693"/>
                    <a:pt x="20914" y="6791"/>
                  </a:cubicBezTo>
                  <a:cubicBezTo>
                    <a:pt x="21005" y="5889"/>
                    <a:pt x="21095" y="4963"/>
                    <a:pt x="21116" y="4737"/>
                  </a:cubicBezTo>
                  <a:cubicBezTo>
                    <a:pt x="21136" y="4511"/>
                    <a:pt x="21234" y="3531"/>
                    <a:pt x="21332" y="2559"/>
                  </a:cubicBezTo>
                  <a:cubicBezTo>
                    <a:pt x="21472" y="1175"/>
                    <a:pt x="21500" y="765"/>
                    <a:pt x="21459" y="664"/>
                  </a:cubicBezTo>
                  <a:cubicBezTo>
                    <a:pt x="21342" y="375"/>
                    <a:pt x="21074" y="182"/>
                    <a:pt x="20786" y="182"/>
                  </a:cubicBezTo>
                  <a:cubicBezTo>
                    <a:pt x="20678" y="182"/>
                    <a:pt x="20579" y="160"/>
                    <a:pt x="20522" y="132"/>
                  </a:cubicBezTo>
                  <a:cubicBezTo>
                    <a:pt x="20372" y="207"/>
                    <a:pt x="20238" y="308"/>
                    <a:pt x="20156" y="419"/>
                  </a:cubicBezTo>
                  <a:cubicBezTo>
                    <a:pt x="19868" y="807"/>
                    <a:pt x="19829" y="807"/>
                    <a:pt x="19621" y="419"/>
                  </a:cubicBezTo>
                  <a:cubicBezTo>
                    <a:pt x="19473" y="144"/>
                    <a:pt x="18902" y="48"/>
                    <a:pt x="15285" y="16"/>
                  </a:cubicBezTo>
                  <a:cubicBezTo>
                    <a:pt x="14147" y="10"/>
                    <a:pt x="13089" y="5"/>
                    <a:pt x="11550" y="4"/>
                  </a:cubicBezTo>
                  <a:cubicBezTo>
                    <a:pt x="11166" y="3"/>
                    <a:pt x="10896" y="0"/>
                    <a:pt x="10472" y="0"/>
                  </a:cubicBezTo>
                  <a:close/>
                  <a:moveTo>
                    <a:pt x="151" y="5382"/>
                  </a:moveTo>
                  <a:cubicBezTo>
                    <a:pt x="147" y="5395"/>
                    <a:pt x="143" y="5408"/>
                    <a:pt x="136" y="5417"/>
                  </a:cubicBezTo>
                  <a:cubicBezTo>
                    <a:pt x="133" y="5421"/>
                    <a:pt x="130" y="5418"/>
                    <a:pt x="126" y="5420"/>
                  </a:cubicBezTo>
                  <a:cubicBezTo>
                    <a:pt x="137" y="5428"/>
                    <a:pt x="147" y="5439"/>
                    <a:pt x="153" y="5459"/>
                  </a:cubicBezTo>
                  <a:cubicBezTo>
                    <a:pt x="167" y="5507"/>
                    <a:pt x="159" y="5570"/>
                    <a:pt x="136" y="5599"/>
                  </a:cubicBezTo>
                  <a:cubicBezTo>
                    <a:pt x="113" y="5628"/>
                    <a:pt x="82" y="5615"/>
                    <a:pt x="68" y="5568"/>
                  </a:cubicBezTo>
                  <a:cubicBezTo>
                    <a:pt x="54" y="5520"/>
                    <a:pt x="62" y="5458"/>
                    <a:pt x="85" y="5428"/>
                  </a:cubicBezTo>
                  <a:cubicBezTo>
                    <a:pt x="88" y="5424"/>
                    <a:pt x="91" y="5427"/>
                    <a:pt x="94" y="5424"/>
                  </a:cubicBezTo>
                  <a:cubicBezTo>
                    <a:pt x="84" y="5417"/>
                    <a:pt x="76" y="5405"/>
                    <a:pt x="70" y="5385"/>
                  </a:cubicBezTo>
                  <a:cubicBezTo>
                    <a:pt x="17" y="5403"/>
                    <a:pt x="0" y="5454"/>
                    <a:pt x="0" y="5560"/>
                  </a:cubicBezTo>
                  <a:cubicBezTo>
                    <a:pt x="0" y="5702"/>
                    <a:pt x="31" y="5743"/>
                    <a:pt x="134" y="5743"/>
                  </a:cubicBezTo>
                  <a:cubicBezTo>
                    <a:pt x="237" y="5743"/>
                    <a:pt x="266" y="5702"/>
                    <a:pt x="266" y="5560"/>
                  </a:cubicBezTo>
                  <a:cubicBezTo>
                    <a:pt x="266" y="5428"/>
                    <a:pt x="238" y="5387"/>
                    <a:pt x="151" y="5382"/>
                  </a:cubicBezTo>
                  <a:close/>
                  <a:moveTo>
                    <a:pt x="21253" y="13947"/>
                  </a:moveTo>
                  <a:cubicBezTo>
                    <a:pt x="21201" y="13947"/>
                    <a:pt x="21157" y="13977"/>
                    <a:pt x="21157" y="14013"/>
                  </a:cubicBezTo>
                  <a:cubicBezTo>
                    <a:pt x="21157" y="14049"/>
                    <a:pt x="21201" y="14079"/>
                    <a:pt x="21253" y="14079"/>
                  </a:cubicBezTo>
                  <a:cubicBezTo>
                    <a:pt x="21305" y="14079"/>
                    <a:pt x="21347" y="14049"/>
                    <a:pt x="21347" y="14013"/>
                  </a:cubicBezTo>
                  <a:cubicBezTo>
                    <a:pt x="21347" y="13977"/>
                    <a:pt x="21305" y="13947"/>
                    <a:pt x="21253" y="13947"/>
                  </a:cubicBezTo>
                  <a:close/>
                  <a:moveTo>
                    <a:pt x="21521" y="13947"/>
                  </a:moveTo>
                  <a:cubicBezTo>
                    <a:pt x="21477" y="13947"/>
                    <a:pt x="21442" y="13977"/>
                    <a:pt x="21442" y="14013"/>
                  </a:cubicBezTo>
                  <a:cubicBezTo>
                    <a:pt x="21442" y="14049"/>
                    <a:pt x="21477" y="14079"/>
                    <a:pt x="21521" y="14079"/>
                  </a:cubicBezTo>
                  <a:cubicBezTo>
                    <a:pt x="21564" y="14079"/>
                    <a:pt x="21600" y="14049"/>
                    <a:pt x="21600" y="14013"/>
                  </a:cubicBezTo>
                  <a:cubicBezTo>
                    <a:pt x="21600" y="13977"/>
                    <a:pt x="21564" y="13947"/>
                    <a:pt x="21521" y="1394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259" name="Group"/>
            <p:cNvGrpSpPr/>
            <p:nvPr/>
          </p:nvGrpSpPr>
          <p:grpSpPr>
            <a:xfrm>
              <a:off x="2167176" y="985533"/>
              <a:ext cx="1270001" cy="6618002"/>
              <a:chOff x="1949805" y="0"/>
              <a:chExt cx="1270000" cy="6618001"/>
            </a:xfrm>
          </p:grpSpPr>
          <p:sp>
            <p:nvSpPr>
              <p:cNvPr id="257" name="Star"/>
              <p:cNvSpPr/>
              <p:nvPr/>
            </p:nvSpPr>
            <p:spPr>
              <a:xfrm>
                <a:off x="1949805" y="0"/>
                <a:ext cx="213041" cy="203933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01FF0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258" name="pp/AA vertex at +180cm nominal LHC beam setup"/>
              <p:cNvSpPr/>
              <p:nvPr/>
            </p:nvSpPr>
            <p:spPr>
              <a:xfrm>
                <a:off x="1949805" y="534800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>
                    <a:solidFill>
                      <a:srgbClr val="009908"/>
                    </a:solidFill>
                    <a:latin typeface="Canela Text Bold"/>
                    <a:ea typeface="Canela Text Bold"/>
                    <a:cs typeface="Canela Text Bold"/>
                    <a:sym typeface="Canela Text Bold"/>
                  </a:defRPr>
                </a:pPr>
                <a:r>
                  <a:rPr sz="900"/>
                  <a:t>pp/AA vertex</a:t>
                </a:r>
                <a:br>
                  <a:rPr sz="900"/>
                </a:br>
                <a:r>
                  <a:rPr sz="900"/>
                  <a:t>at +180cm</a:t>
                </a:r>
                <a:br>
                  <a:rPr sz="900"/>
                </a:br>
                <a:r>
                  <a:rPr sz="900"/>
                  <a:t>nominal LHC beam setup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575487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0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"/>
          <p:cNvGrpSpPr/>
          <p:nvPr/>
        </p:nvGrpSpPr>
        <p:grpSpPr>
          <a:xfrm>
            <a:off x="745044" y="-62299"/>
            <a:ext cx="10868149" cy="6942514"/>
            <a:chOff x="0" y="0"/>
            <a:chExt cx="21736296" cy="13885026"/>
          </a:xfrm>
        </p:grpSpPr>
        <p:pic>
          <p:nvPicPr>
            <p:cNvPr id="151" name="A3-LHeC-Side-View3d.png" descr="A3-LHeC-Side-View3d.png"/>
            <p:cNvPicPr>
              <a:picLocks noChangeAspect="1"/>
            </p:cNvPicPr>
            <p:nvPr/>
          </p:nvPicPr>
          <p:blipFill>
            <a:blip r:embed="rId2"/>
            <a:srcRect l="9631" t="6974" r="20101"/>
            <a:stretch>
              <a:fillRect/>
            </a:stretch>
          </p:blipFill>
          <p:spPr>
            <a:xfrm>
              <a:off x="1830688" y="696177"/>
              <a:ext cx="17677210" cy="131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10922" y="3"/>
                  </a:moveTo>
                  <a:cubicBezTo>
                    <a:pt x="7643" y="-4"/>
                    <a:pt x="4364" y="2"/>
                    <a:pt x="4346" y="28"/>
                  </a:cubicBezTo>
                  <a:cubicBezTo>
                    <a:pt x="4329" y="53"/>
                    <a:pt x="4259" y="518"/>
                    <a:pt x="4190" y="1062"/>
                  </a:cubicBezTo>
                  <a:cubicBezTo>
                    <a:pt x="4121" y="1606"/>
                    <a:pt x="4054" y="2066"/>
                    <a:pt x="4040" y="2086"/>
                  </a:cubicBezTo>
                  <a:cubicBezTo>
                    <a:pt x="4026" y="2105"/>
                    <a:pt x="3875" y="1970"/>
                    <a:pt x="3704" y="1787"/>
                  </a:cubicBezTo>
                  <a:lnTo>
                    <a:pt x="3393" y="1453"/>
                  </a:lnTo>
                  <a:lnTo>
                    <a:pt x="2164" y="1453"/>
                  </a:lnTo>
                  <a:lnTo>
                    <a:pt x="934" y="1452"/>
                  </a:lnTo>
                  <a:lnTo>
                    <a:pt x="849" y="1933"/>
                  </a:lnTo>
                  <a:cubicBezTo>
                    <a:pt x="593" y="3362"/>
                    <a:pt x="481" y="3994"/>
                    <a:pt x="271" y="5200"/>
                  </a:cubicBezTo>
                  <a:lnTo>
                    <a:pt x="40" y="6527"/>
                  </a:lnTo>
                  <a:lnTo>
                    <a:pt x="20" y="10691"/>
                  </a:lnTo>
                  <a:lnTo>
                    <a:pt x="0" y="14855"/>
                  </a:lnTo>
                  <a:lnTo>
                    <a:pt x="113" y="15532"/>
                  </a:lnTo>
                  <a:cubicBezTo>
                    <a:pt x="176" y="15904"/>
                    <a:pt x="373" y="17063"/>
                    <a:pt x="550" y="18108"/>
                  </a:cubicBezTo>
                  <a:lnTo>
                    <a:pt x="872" y="20008"/>
                  </a:lnTo>
                  <a:lnTo>
                    <a:pt x="2088" y="20022"/>
                  </a:lnTo>
                  <a:lnTo>
                    <a:pt x="3304" y="20036"/>
                  </a:lnTo>
                  <a:lnTo>
                    <a:pt x="3633" y="19710"/>
                  </a:lnTo>
                  <a:cubicBezTo>
                    <a:pt x="3814" y="19531"/>
                    <a:pt x="3973" y="19389"/>
                    <a:pt x="3987" y="19395"/>
                  </a:cubicBezTo>
                  <a:cubicBezTo>
                    <a:pt x="4001" y="19401"/>
                    <a:pt x="4061" y="19799"/>
                    <a:pt x="4120" y="20279"/>
                  </a:cubicBezTo>
                  <a:cubicBezTo>
                    <a:pt x="4178" y="20760"/>
                    <a:pt x="4236" y="21229"/>
                    <a:pt x="4249" y="21322"/>
                  </a:cubicBezTo>
                  <a:lnTo>
                    <a:pt x="4271" y="21492"/>
                  </a:lnTo>
                  <a:lnTo>
                    <a:pt x="8600" y="21492"/>
                  </a:lnTo>
                  <a:cubicBezTo>
                    <a:pt x="11444" y="21492"/>
                    <a:pt x="12938" y="21510"/>
                    <a:pt x="12953" y="21544"/>
                  </a:cubicBezTo>
                  <a:cubicBezTo>
                    <a:pt x="12969" y="21578"/>
                    <a:pt x="13770" y="21596"/>
                    <a:pt x="15228" y="21596"/>
                  </a:cubicBezTo>
                  <a:lnTo>
                    <a:pt x="17479" y="21596"/>
                  </a:lnTo>
                  <a:lnTo>
                    <a:pt x="17498" y="21479"/>
                  </a:lnTo>
                  <a:cubicBezTo>
                    <a:pt x="17509" y="21415"/>
                    <a:pt x="17544" y="20999"/>
                    <a:pt x="17577" y="20555"/>
                  </a:cubicBezTo>
                  <a:cubicBezTo>
                    <a:pt x="17611" y="20111"/>
                    <a:pt x="17656" y="19514"/>
                    <a:pt x="17679" y="19227"/>
                  </a:cubicBezTo>
                  <a:cubicBezTo>
                    <a:pt x="17702" y="18941"/>
                    <a:pt x="17732" y="18555"/>
                    <a:pt x="17746" y="18369"/>
                  </a:cubicBezTo>
                  <a:cubicBezTo>
                    <a:pt x="17760" y="18183"/>
                    <a:pt x="17790" y="18036"/>
                    <a:pt x="17811" y="18042"/>
                  </a:cubicBezTo>
                  <a:cubicBezTo>
                    <a:pt x="17832" y="18048"/>
                    <a:pt x="17870" y="18322"/>
                    <a:pt x="17895" y="18652"/>
                  </a:cubicBezTo>
                  <a:lnTo>
                    <a:pt x="17941" y="19250"/>
                  </a:lnTo>
                  <a:lnTo>
                    <a:pt x="18206" y="19664"/>
                  </a:lnTo>
                  <a:lnTo>
                    <a:pt x="18472" y="20078"/>
                  </a:lnTo>
                  <a:lnTo>
                    <a:pt x="19705" y="20082"/>
                  </a:lnTo>
                  <a:cubicBezTo>
                    <a:pt x="20533" y="20085"/>
                    <a:pt x="20940" y="20069"/>
                    <a:pt x="20940" y="20032"/>
                  </a:cubicBezTo>
                  <a:cubicBezTo>
                    <a:pt x="20940" y="20003"/>
                    <a:pt x="20984" y="19634"/>
                    <a:pt x="21038" y="19213"/>
                  </a:cubicBezTo>
                  <a:cubicBezTo>
                    <a:pt x="21092" y="18792"/>
                    <a:pt x="21189" y="18037"/>
                    <a:pt x="21253" y="17536"/>
                  </a:cubicBezTo>
                  <a:cubicBezTo>
                    <a:pt x="21317" y="17035"/>
                    <a:pt x="21422" y="16224"/>
                    <a:pt x="21485" y="15734"/>
                  </a:cubicBezTo>
                  <a:lnTo>
                    <a:pt x="21600" y="14843"/>
                  </a:lnTo>
                  <a:lnTo>
                    <a:pt x="21600" y="10763"/>
                  </a:lnTo>
                  <a:lnTo>
                    <a:pt x="21600" y="6683"/>
                  </a:lnTo>
                  <a:lnTo>
                    <a:pt x="21466" y="5642"/>
                  </a:lnTo>
                  <a:cubicBezTo>
                    <a:pt x="21392" y="5070"/>
                    <a:pt x="21252" y="3969"/>
                    <a:pt x="21155" y="3196"/>
                  </a:cubicBezTo>
                  <a:cubicBezTo>
                    <a:pt x="21057" y="2423"/>
                    <a:pt x="20968" y="1726"/>
                    <a:pt x="20956" y="1648"/>
                  </a:cubicBezTo>
                  <a:lnTo>
                    <a:pt x="20933" y="1504"/>
                  </a:lnTo>
                  <a:lnTo>
                    <a:pt x="19715" y="1504"/>
                  </a:lnTo>
                  <a:lnTo>
                    <a:pt x="18498" y="1504"/>
                  </a:lnTo>
                  <a:lnTo>
                    <a:pt x="18226" y="1906"/>
                  </a:lnTo>
                  <a:lnTo>
                    <a:pt x="17955" y="2306"/>
                  </a:lnTo>
                  <a:lnTo>
                    <a:pt x="17928" y="2751"/>
                  </a:lnTo>
                  <a:cubicBezTo>
                    <a:pt x="17882" y="3493"/>
                    <a:pt x="17780" y="3586"/>
                    <a:pt x="17739" y="2924"/>
                  </a:cubicBezTo>
                  <a:cubicBezTo>
                    <a:pt x="17726" y="2702"/>
                    <a:pt x="17697" y="2296"/>
                    <a:pt x="17674" y="2024"/>
                  </a:cubicBezTo>
                  <a:cubicBezTo>
                    <a:pt x="17652" y="1752"/>
                    <a:pt x="17610" y="1206"/>
                    <a:pt x="17580" y="810"/>
                  </a:cubicBezTo>
                  <a:cubicBezTo>
                    <a:pt x="17550" y="414"/>
                    <a:pt x="17514" y="74"/>
                    <a:pt x="17500" y="55"/>
                  </a:cubicBezTo>
                  <a:cubicBezTo>
                    <a:pt x="17480" y="29"/>
                    <a:pt x="14201" y="9"/>
                    <a:pt x="10922" y="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2" name="Shape 262"/>
            <p:cNvSpPr txBox="1"/>
            <p:nvPr/>
          </p:nvSpPr>
          <p:spPr>
            <a:xfrm>
              <a:off x="18789547" y="0"/>
              <a:ext cx="2610651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defTabSz="821531">
                <a:lnSpc>
                  <a:spcPct val="100000"/>
                </a:lnSpc>
                <a:defRPr sz="2200">
                  <a:solidFill>
                    <a:srgbClr val="0C06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All Numbers [cm]</a:t>
              </a:r>
            </a:p>
          </p:txBody>
        </p:sp>
        <p:sp>
          <p:nvSpPr>
            <p:cNvPr id="153" name="Shape 275"/>
            <p:cNvSpPr txBox="1"/>
            <p:nvPr/>
          </p:nvSpPr>
          <p:spPr>
            <a:xfrm>
              <a:off x="10144603" y="340687"/>
              <a:ext cx="827004" cy="38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1315</a:t>
              </a:r>
            </a:p>
          </p:txBody>
        </p:sp>
        <p:grpSp>
          <p:nvGrpSpPr>
            <p:cNvPr id="158" name="Group"/>
            <p:cNvGrpSpPr/>
            <p:nvPr/>
          </p:nvGrpSpPr>
          <p:grpSpPr>
            <a:xfrm>
              <a:off x="0" y="6947059"/>
              <a:ext cx="21736297" cy="692030"/>
              <a:chOff x="0" y="0"/>
              <a:chExt cx="21736296" cy="692029"/>
            </a:xfrm>
          </p:grpSpPr>
          <p:sp>
            <p:nvSpPr>
              <p:cNvPr id="154" name="Shape 233"/>
              <p:cNvSpPr txBox="1"/>
              <p:nvPr/>
            </p:nvSpPr>
            <p:spPr>
              <a:xfrm>
                <a:off x="0" y="3577"/>
                <a:ext cx="828030" cy="6884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t">
                <a:noAutofit/>
              </a:bodyPr>
              <a:lstStyle/>
              <a:p>
                <a:pPr marR="40640" indent="28899" defTabSz="910828">
                  <a:spcBef>
                    <a:spcPts val="600"/>
                  </a:spcBef>
                  <a:defRPr sz="30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500"/>
                  <a:t>e</a:t>
                </a:r>
                <a:r>
                  <a:rPr sz="1500" baseline="31999"/>
                  <a:t>-</a:t>
                </a:r>
              </a:p>
            </p:txBody>
          </p:sp>
          <p:sp>
            <p:nvSpPr>
              <p:cNvPr id="155" name="Shape 234"/>
              <p:cNvSpPr/>
              <p:nvPr/>
            </p:nvSpPr>
            <p:spPr>
              <a:xfrm flipV="1">
                <a:off x="491927" y="358388"/>
                <a:ext cx="1665194" cy="3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10766">
                  <a:defRPr sz="4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00"/>
              </a:p>
            </p:txBody>
          </p:sp>
          <p:sp>
            <p:nvSpPr>
              <p:cNvPr id="156" name="Shape 235"/>
              <p:cNvSpPr txBox="1"/>
              <p:nvPr/>
            </p:nvSpPr>
            <p:spPr>
              <a:xfrm>
                <a:off x="20843816" y="0"/>
                <a:ext cx="892481" cy="668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t">
                <a:noAutofit/>
              </a:bodyPr>
              <a:lstStyle>
                <a:lvl1pPr marR="81279" indent="57798" algn="l" defTabSz="1821656">
                  <a:lnSpc>
                    <a:spcPct val="100000"/>
                  </a:lnSpc>
                  <a:spcBef>
                    <a:spcPts val="1200"/>
                  </a:spcBef>
                  <a:defRPr sz="30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500"/>
                  <a:t>p/A</a:t>
                </a:r>
              </a:p>
            </p:txBody>
          </p:sp>
          <p:sp>
            <p:nvSpPr>
              <p:cNvPr id="157" name="Shape 236"/>
              <p:cNvSpPr/>
              <p:nvPr/>
            </p:nvSpPr>
            <p:spPr>
              <a:xfrm flipV="1">
                <a:off x="19108970" y="347801"/>
                <a:ext cx="1665193" cy="3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10766">
                  <a:defRPr sz="4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00"/>
              </a:p>
            </p:txBody>
          </p:sp>
        </p:grpSp>
        <p:sp>
          <p:nvSpPr>
            <p:cNvPr id="159" name="Shape 237"/>
            <p:cNvSpPr txBox="1"/>
            <p:nvPr/>
          </p:nvSpPr>
          <p:spPr>
            <a:xfrm>
              <a:off x="9042890" y="1014814"/>
              <a:ext cx="3030430" cy="497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Muon Detector</a:t>
              </a:r>
            </a:p>
          </p:txBody>
        </p:sp>
        <p:sp>
          <p:nvSpPr>
            <p:cNvPr id="160" name="Shape 238"/>
            <p:cNvSpPr txBox="1"/>
            <p:nvPr/>
          </p:nvSpPr>
          <p:spPr>
            <a:xfrm>
              <a:off x="9587317" y="3252236"/>
              <a:ext cx="2047651" cy="46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HCAL-Barrel</a:t>
              </a:r>
            </a:p>
          </p:txBody>
        </p:sp>
        <p:sp>
          <p:nvSpPr>
            <p:cNvPr id="161" name="Shape 239"/>
            <p:cNvSpPr txBox="1"/>
            <p:nvPr/>
          </p:nvSpPr>
          <p:spPr>
            <a:xfrm>
              <a:off x="4888415" y="7302965"/>
              <a:ext cx="2047651" cy="48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FHC-Plug-Fwd</a:t>
              </a:r>
            </a:p>
          </p:txBody>
        </p:sp>
        <p:sp>
          <p:nvSpPr>
            <p:cNvPr id="162" name="Shape 240"/>
            <p:cNvSpPr txBox="1"/>
            <p:nvPr/>
          </p:nvSpPr>
          <p:spPr>
            <a:xfrm>
              <a:off x="14566617" y="7395851"/>
              <a:ext cx="2178063" cy="420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BHC-Plug -Bwd</a:t>
              </a:r>
            </a:p>
          </p:txBody>
        </p:sp>
        <p:sp>
          <p:nvSpPr>
            <p:cNvPr id="163" name="Shape 241"/>
            <p:cNvSpPr txBox="1"/>
            <p:nvPr/>
          </p:nvSpPr>
          <p:spPr>
            <a:xfrm>
              <a:off x="9883191" y="5412351"/>
              <a:ext cx="1969916" cy="601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EMC-Barrel</a:t>
              </a:r>
            </a:p>
          </p:txBody>
        </p:sp>
        <p:sp>
          <p:nvSpPr>
            <p:cNvPr id="164" name="Shape 242"/>
            <p:cNvSpPr txBox="1"/>
            <p:nvPr/>
          </p:nvSpPr>
          <p:spPr>
            <a:xfrm>
              <a:off x="5513675" y="3035363"/>
              <a:ext cx="2238638" cy="769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HCAL-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Endcap-Fwd</a:t>
              </a:r>
            </a:p>
          </p:txBody>
        </p:sp>
        <p:sp>
          <p:nvSpPr>
            <p:cNvPr id="165" name="Shape 243"/>
            <p:cNvSpPr txBox="1"/>
            <p:nvPr/>
          </p:nvSpPr>
          <p:spPr>
            <a:xfrm>
              <a:off x="14482534" y="2983637"/>
              <a:ext cx="2055833" cy="828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HCAL-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Endcap-Bwd</a:t>
              </a:r>
            </a:p>
          </p:txBody>
        </p:sp>
        <p:sp>
          <p:nvSpPr>
            <p:cNvPr id="166" name="Shape 244"/>
            <p:cNvSpPr txBox="1"/>
            <p:nvPr/>
          </p:nvSpPr>
          <p:spPr>
            <a:xfrm>
              <a:off x="10030585" y="4991796"/>
              <a:ext cx="1351657" cy="38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Solenoid</a:t>
              </a:r>
            </a:p>
          </p:txBody>
        </p:sp>
        <p:sp>
          <p:nvSpPr>
            <p:cNvPr id="167" name="Shape 249"/>
            <p:cNvSpPr/>
            <p:nvPr/>
          </p:nvSpPr>
          <p:spPr>
            <a:xfrm>
              <a:off x="14636326" y="7902146"/>
              <a:ext cx="1834328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68" name="Shape 250"/>
            <p:cNvSpPr/>
            <p:nvPr/>
          </p:nvSpPr>
          <p:spPr>
            <a:xfrm>
              <a:off x="4913127" y="7902144"/>
              <a:ext cx="2269192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69" name="Shape 251"/>
            <p:cNvSpPr/>
            <p:nvPr/>
          </p:nvSpPr>
          <p:spPr>
            <a:xfrm>
              <a:off x="7279261" y="2800570"/>
              <a:ext cx="729971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0" name="Shape 261"/>
            <p:cNvSpPr txBox="1"/>
            <p:nvPr/>
          </p:nvSpPr>
          <p:spPr>
            <a:xfrm>
              <a:off x="10239199" y="2861988"/>
              <a:ext cx="743887" cy="35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EFFF9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619</a:t>
              </a:r>
            </a:p>
          </p:txBody>
        </p:sp>
        <p:sp>
          <p:nvSpPr>
            <p:cNvPr id="171" name="Shape 263"/>
            <p:cNvSpPr txBox="1"/>
            <p:nvPr/>
          </p:nvSpPr>
          <p:spPr>
            <a:xfrm>
              <a:off x="15275980" y="7880111"/>
              <a:ext cx="645843" cy="441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154</a:t>
              </a:r>
            </a:p>
          </p:txBody>
        </p:sp>
        <p:sp>
          <p:nvSpPr>
            <p:cNvPr id="172" name="Shape 264"/>
            <p:cNvSpPr txBox="1"/>
            <p:nvPr/>
          </p:nvSpPr>
          <p:spPr>
            <a:xfrm>
              <a:off x="5557374" y="778892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186</a:t>
              </a:r>
            </a:p>
          </p:txBody>
        </p:sp>
        <p:sp>
          <p:nvSpPr>
            <p:cNvPr id="173" name="Shape 265"/>
            <p:cNvSpPr txBox="1"/>
            <p:nvPr/>
          </p:nvSpPr>
          <p:spPr>
            <a:xfrm>
              <a:off x="14272784" y="8100703"/>
              <a:ext cx="890365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C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</a:t>
              </a:r>
            </a:p>
          </p:txBody>
        </p:sp>
        <p:sp>
          <p:nvSpPr>
            <p:cNvPr id="174" name="Shape 266"/>
            <p:cNvSpPr/>
            <p:nvPr/>
          </p:nvSpPr>
          <p:spPr>
            <a:xfrm>
              <a:off x="14272784" y="8228389"/>
              <a:ext cx="41523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5" name="Shape 267"/>
            <p:cNvSpPr txBox="1"/>
            <p:nvPr/>
          </p:nvSpPr>
          <p:spPr>
            <a:xfrm>
              <a:off x="7226489" y="8009520"/>
              <a:ext cx="890364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C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</a:t>
              </a:r>
            </a:p>
          </p:txBody>
        </p:sp>
        <p:sp>
          <p:nvSpPr>
            <p:cNvPr id="176" name="Shape 268"/>
            <p:cNvSpPr/>
            <p:nvPr/>
          </p:nvSpPr>
          <p:spPr>
            <a:xfrm>
              <a:off x="7226489" y="8169078"/>
              <a:ext cx="485432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7" name="Shape 269"/>
            <p:cNvSpPr txBox="1"/>
            <p:nvPr/>
          </p:nvSpPr>
          <p:spPr>
            <a:xfrm>
              <a:off x="14349183" y="5408229"/>
              <a:ext cx="616270" cy="46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5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40</a:t>
              </a:r>
            </a:p>
          </p:txBody>
        </p:sp>
        <p:sp>
          <p:nvSpPr>
            <p:cNvPr id="178" name="Shape 271"/>
            <p:cNvSpPr txBox="1"/>
            <p:nvPr/>
          </p:nvSpPr>
          <p:spPr>
            <a:xfrm>
              <a:off x="13801346" y="3486065"/>
              <a:ext cx="1168428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9FFF8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148</a:t>
              </a:r>
            </a:p>
          </p:txBody>
        </p:sp>
        <p:sp>
          <p:nvSpPr>
            <p:cNvPr id="179" name="Shape 276"/>
            <p:cNvSpPr/>
            <p:nvPr/>
          </p:nvSpPr>
          <p:spPr>
            <a:xfrm>
              <a:off x="1746344" y="682445"/>
              <a:ext cx="17623521" cy="1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0" name="Shape 279"/>
            <p:cNvSpPr txBox="1"/>
            <p:nvPr/>
          </p:nvSpPr>
          <p:spPr>
            <a:xfrm>
              <a:off x="8330876" y="8661806"/>
              <a:ext cx="2700274" cy="476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FEC-Plug-Fwd</a:t>
              </a:r>
            </a:p>
          </p:txBody>
        </p:sp>
        <p:sp>
          <p:nvSpPr>
            <p:cNvPr id="181" name="Shape 280"/>
            <p:cNvSpPr txBox="1"/>
            <p:nvPr/>
          </p:nvSpPr>
          <p:spPr>
            <a:xfrm>
              <a:off x="11853106" y="8661806"/>
              <a:ext cx="2128197" cy="482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BEC.-Plug-Bwd</a:t>
              </a:r>
            </a:p>
          </p:txBody>
        </p:sp>
        <p:sp>
          <p:nvSpPr>
            <p:cNvPr id="182" name="Shape 281"/>
            <p:cNvSpPr/>
            <p:nvPr/>
          </p:nvSpPr>
          <p:spPr>
            <a:xfrm flipH="1" flipV="1">
              <a:off x="7441149" y="7986909"/>
              <a:ext cx="1395358" cy="61568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3" name="Shape 282"/>
            <p:cNvSpPr/>
            <p:nvPr/>
          </p:nvSpPr>
          <p:spPr>
            <a:xfrm flipV="1">
              <a:off x="12634378" y="8009520"/>
              <a:ext cx="1810033" cy="58268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4" name="Shape 272"/>
            <p:cNvSpPr txBox="1"/>
            <p:nvPr/>
          </p:nvSpPr>
          <p:spPr>
            <a:xfrm>
              <a:off x="20862425" y="623135"/>
              <a:ext cx="550474" cy="326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548</a:t>
              </a:r>
            </a:p>
          </p:txBody>
        </p:sp>
        <p:sp>
          <p:nvSpPr>
            <p:cNvPr id="185" name="Shape 192"/>
            <p:cNvSpPr/>
            <p:nvPr/>
          </p:nvSpPr>
          <p:spPr>
            <a:xfrm flipV="1">
              <a:off x="20241787" y="732330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6" name="Shape 258"/>
            <p:cNvSpPr txBox="1"/>
            <p:nvPr/>
          </p:nvSpPr>
          <p:spPr>
            <a:xfrm>
              <a:off x="20908128" y="2532898"/>
              <a:ext cx="504770" cy="326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380</a:t>
              </a:r>
            </a:p>
          </p:txBody>
        </p:sp>
        <p:sp>
          <p:nvSpPr>
            <p:cNvPr id="187" name="Shape 192"/>
            <p:cNvSpPr/>
            <p:nvPr/>
          </p:nvSpPr>
          <p:spPr>
            <a:xfrm flipV="1">
              <a:off x="20241787" y="2707451"/>
              <a:ext cx="344151" cy="2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8" name="Shape 255"/>
            <p:cNvSpPr txBox="1"/>
            <p:nvPr/>
          </p:nvSpPr>
          <p:spPr>
            <a:xfrm>
              <a:off x="20910125" y="4519131"/>
              <a:ext cx="502774" cy="334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230</a:t>
              </a:r>
            </a:p>
          </p:txBody>
        </p:sp>
        <p:sp>
          <p:nvSpPr>
            <p:cNvPr id="189" name="Shape 192"/>
            <p:cNvSpPr/>
            <p:nvPr/>
          </p:nvSpPr>
          <p:spPr>
            <a:xfrm flipV="1">
              <a:off x="20241787" y="4686284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0" name="Shape 252"/>
            <p:cNvSpPr txBox="1"/>
            <p:nvPr/>
          </p:nvSpPr>
          <p:spPr>
            <a:xfrm>
              <a:off x="20796629" y="5005363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170</a:t>
              </a:r>
            </a:p>
          </p:txBody>
        </p:sp>
        <p:sp>
          <p:nvSpPr>
            <p:cNvPr id="191" name="Shape 192"/>
            <p:cNvSpPr/>
            <p:nvPr/>
          </p:nvSpPr>
          <p:spPr>
            <a:xfrm flipV="1">
              <a:off x="20241787" y="5176615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2" name="Shape 248"/>
            <p:cNvSpPr/>
            <p:nvPr/>
          </p:nvSpPr>
          <p:spPr>
            <a:xfrm flipV="1">
              <a:off x="14416285" y="5313674"/>
              <a:ext cx="1" cy="44118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3" name="Shape 264"/>
            <p:cNvSpPr txBox="1"/>
            <p:nvPr/>
          </p:nvSpPr>
          <p:spPr>
            <a:xfrm>
              <a:off x="5894816" y="380505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172</a:t>
              </a:r>
            </a:p>
          </p:txBody>
        </p:sp>
        <p:sp>
          <p:nvSpPr>
            <p:cNvPr id="194" name="Shape 250"/>
            <p:cNvSpPr/>
            <p:nvPr/>
          </p:nvSpPr>
          <p:spPr>
            <a:xfrm>
              <a:off x="14508227" y="3779023"/>
              <a:ext cx="1801145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5" name="Shape 264"/>
            <p:cNvSpPr txBox="1"/>
            <p:nvPr/>
          </p:nvSpPr>
          <p:spPr>
            <a:xfrm>
              <a:off x="15169213" y="366580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148</a:t>
              </a:r>
            </a:p>
          </p:txBody>
        </p:sp>
        <p:sp>
          <p:nvSpPr>
            <p:cNvPr id="196" name="Shape 270"/>
            <p:cNvSpPr/>
            <p:nvPr/>
          </p:nvSpPr>
          <p:spPr>
            <a:xfrm flipV="1">
              <a:off x="14527352" y="2800207"/>
              <a:ext cx="1" cy="205323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7" name="Shape 250"/>
            <p:cNvSpPr/>
            <p:nvPr/>
          </p:nvSpPr>
          <p:spPr>
            <a:xfrm>
              <a:off x="5283256" y="3918273"/>
              <a:ext cx="213192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grpSp>
          <p:nvGrpSpPr>
            <p:cNvPr id="202" name="Group"/>
            <p:cNvGrpSpPr/>
            <p:nvPr/>
          </p:nvGrpSpPr>
          <p:grpSpPr>
            <a:xfrm>
              <a:off x="3950260" y="4763725"/>
              <a:ext cx="12879136" cy="390562"/>
              <a:chOff x="0" y="0"/>
              <a:chExt cx="12879135" cy="390561"/>
            </a:xfrm>
          </p:grpSpPr>
          <p:sp>
            <p:nvSpPr>
              <p:cNvPr id="198" name="Shape 277"/>
              <p:cNvSpPr txBox="1"/>
              <p:nvPr/>
            </p:nvSpPr>
            <p:spPr>
              <a:xfrm>
                <a:off x="938817" y="7472"/>
                <a:ext cx="1004641" cy="3801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indent="38100" algn="l" defTabSz="1285875">
                  <a:lnSpc>
                    <a:spcPct val="100000"/>
                  </a:lnSpc>
                  <a:defRPr sz="2200">
                    <a:solidFill>
                      <a:srgbClr val="02FFF9"/>
                    </a:solidFill>
                    <a:uFill>
                      <a:solidFill>
                        <a:srgbClr val="000000"/>
                      </a:solidFill>
                    </a:u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sz="1100"/>
                  <a:t>Dipole</a:t>
                </a:r>
              </a:p>
            </p:txBody>
          </p:sp>
          <p:sp>
            <p:nvSpPr>
              <p:cNvPr id="199" name="Shape 278"/>
              <p:cNvSpPr txBox="1"/>
              <p:nvPr/>
            </p:nvSpPr>
            <p:spPr>
              <a:xfrm>
                <a:off x="11214514" y="0"/>
                <a:ext cx="1037324" cy="390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indent="38100" algn="l" defTabSz="1285875">
                  <a:lnSpc>
                    <a:spcPct val="100000"/>
                  </a:lnSpc>
                  <a:defRPr sz="2200">
                    <a:solidFill>
                      <a:srgbClr val="02FFF9"/>
                    </a:solidFill>
                    <a:uFill>
                      <a:solidFill>
                        <a:srgbClr val="000000"/>
                      </a:solidFill>
                    </a:u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sz="1100"/>
                  <a:t>Dipole</a:t>
                </a:r>
              </a:p>
            </p:txBody>
          </p:sp>
          <p:sp>
            <p:nvSpPr>
              <p:cNvPr id="200" name="Line"/>
              <p:cNvSpPr/>
              <p:nvPr/>
            </p:nvSpPr>
            <p:spPr>
              <a:xfrm flipH="1" flipV="1">
                <a:off x="-1" y="52891"/>
                <a:ext cx="7636509" cy="1"/>
              </a:xfrm>
              <a:prstGeom prst="line">
                <a:avLst/>
              </a:prstGeom>
              <a:noFill/>
              <a:ln w="63500" cap="flat">
                <a:solidFill>
                  <a:srgbClr val="00D5D7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7765454" y="47721"/>
                <a:ext cx="5113681" cy="1"/>
              </a:xfrm>
              <a:prstGeom prst="line">
                <a:avLst/>
              </a:prstGeom>
              <a:noFill/>
              <a:ln w="63500" cap="flat">
                <a:solidFill>
                  <a:srgbClr val="00D5D7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</p:grpSp>
        <p:sp>
          <p:nvSpPr>
            <p:cNvPr id="203" name="Shape 241"/>
            <p:cNvSpPr txBox="1"/>
            <p:nvPr/>
          </p:nvSpPr>
          <p:spPr>
            <a:xfrm>
              <a:off x="11092812" y="6315153"/>
              <a:ext cx="1277717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Tracker</a:t>
              </a:r>
            </a:p>
          </p:txBody>
        </p:sp>
        <p:sp>
          <p:nvSpPr>
            <p:cNvPr id="204" name="Shape 241"/>
            <p:cNvSpPr txBox="1"/>
            <p:nvPr/>
          </p:nvSpPr>
          <p:spPr>
            <a:xfrm>
              <a:off x="7898414" y="6457987"/>
              <a:ext cx="1834328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Tracker Fwd</a:t>
              </a:r>
            </a:p>
          </p:txBody>
        </p:sp>
        <p:sp>
          <p:nvSpPr>
            <p:cNvPr id="205" name="Shape 241"/>
            <p:cNvSpPr txBox="1"/>
            <p:nvPr/>
          </p:nvSpPr>
          <p:spPr>
            <a:xfrm>
              <a:off x="13284879" y="6383850"/>
              <a:ext cx="1381395" cy="819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Tracker 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Bwd</a:t>
              </a:r>
            </a:p>
          </p:txBody>
        </p:sp>
        <p:sp>
          <p:nvSpPr>
            <p:cNvPr id="206" name="Shape 252"/>
            <p:cNvSpPr txBox="1"/>
            <p:nvPr/>
          </p:nvSpPr>
          <p:spPr>
            <a:xfrm>
              <a:off x="20796629" y="5412351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130</a:t>
              </a:r>
            </a:p>
          </p:txBody>
        </p:sp>
        <p:sp>
          <p:nvSpPr>
            <p:cNvPr id="207" name="Shape 192"/>
            <p:cNvSpPr/>
            <p:nvPr/>
          </p:nvSpPr>
          <p:spPr>
            <a:xfrm flipV="1">
              <a:off x="20241787" y="5583603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208" name="Shape 235"/>
            <p:cNvSpPr txBox="1"/>
            <p:nvPr/>
          </p:nvSpPr>
          <p:spPr>
            <a:xfrm>
              <a:off x="508692" y="6727144"/>
              <a:ext cx="892482" cy="668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marR="81279" indent="57798" algn="l" defTabSz="1821656">
                <a:lnSpc>
                  <a:spcPct val="100000"/>
                </a:lnSpc>
                <a:spcBef>
                  <a:spcPts val="1200"/>
                </a:spcBef>
                <a:defRPr sz="3000" i="1">
                  <a:solidFill>
                    <a:srgbClr val="DDE313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p/A</a:t>
              </a:r>
            </a:p>
          </p:txBody>
        </p:sp>
        <p:sp>
          <p:nvSpPr>
            <p:cNvPr id="209" name="Shape 252"/>
            <p:cNvSpPr txBox="1"/>
            <p:nvPr/>
          </p:nvSpPr>
          <p:spPr>
            <a:xfrm>
              <a:off x="20796629" y="5921065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100</a:t>
              </a:r>
            </a:p>
          </p:txBody>
        </p:sp>
        <p:sp>
          <p:nvSpPr>
            <p:cNvPr id="210" name="Shape 192"/>
            <p:cNvSpPr/>
            <p:nvPr/>
          </p:nvSpPr>
          <p:spPr>
            <a:xfrm flipV="1">
              <a:off x="20241787" y="6092317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</p:grpSp>
      <p:sp>
        <p:nvSpPr>
          <p:cNvPr id="212" name="Star"/>
          <p:cNvSpPr/>
          <p:nvPr/>
        </p:nvSpPr>
        <p:spPr>
          <a:xfrm>
            <a:off x="6676528" y="3511981"/>
            <a:ext cx="106520" cy="10196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00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0B7C8-5E56-794C-A8BD-1B5A731036D4}"/>
              </a:ext>
            </a:extLst>
          </p:cNvPr>
          <p:cNvSpPr txBox="1"/>
          <p:nvPr/>
        </p:nvSpPr>
        <p:spPr>
          <a:xfrm>
            <a:off x="49096" y="4500961"/>
            <a:ext cx="21854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</a:t>
            </a:r>
            <a:r>
              <a:rPr lang="en-DE" sz="1400" dirty="0"/>
              <a:t>ncrease of</a:t>
            </a:r>
          </a:p>
          <a:p>
            <a:r>
              <a:rPr lang="en-GB" sz="1400" dirty="0"/>
              <a:t>r</a:t>
            </a:r>
            <a:r>
              <a:rPr lang="en-DE" sz="1400" dirty="0"/>
              <a:t>adii, tracker to 1m,</a:t>
            </a:r>
          </a:p>
          <a:p>
            <a:r>
              <a:rPr lang="en-GB" sz="1400" dirty="0"/>
              <a:t>m</a:t>
            </a:r>
            <a:r>
              <a:rPr lang="en-DE" sz="1400" dirty="0"/>
              <a:t>ay reduce B to 1.3T</a:t>
            </a:r>
          </a:p>
          <a:p>
            <a:r>
              <a:rPr lang="en-GB" sz="1400" dirty="0"/>
              <a:t>for same resolution</a:t>
            </a:r>
          </a:p>
          <a:p>
            <a:endParaRPr lang="en-GB" sz="1400" dirty="0"/>
          </a:p>
          <a:p>
            <a:r>
              <a:rPr lang="en-GB" sz="1400" dirty="0"/>
              <a:t>Overall detector just</a:t>
            </a:r>
          </a:p>
          <a:p>
            <a:r>
              <a:rPr lang="en-GB" sz="1400" dirty="0"/>
              <a:t>fits in L3 support</a:t>
            </a:r>
          </a:p>
          <a:p>
            <a:r>
              <a:rPr lang="en-GB" sz="1400" dirty="0" err="1"/>
              <a:t>R</a:t>
            </a:r>
            <a:r>
              <a:rPr lang="en-GB" sz="1400" baseline="-25000" dirty="0" err="1"/>
              <a:t>free</a:t>
            </a:r>
            <a:r>
              <a:rPr lang="en-GB" sz="1400" dirty="0"/>
              <a:t>(L3)=560 cm</a:t>
            </a:r>
          </a:p>
          <a:p>
            <a:endParaRPr lang="en-GB" sz="1400" dirty="0"/>
          </a:p>
          <a:p>
            <a:r>
              <a:rPr lang="en-GB" sz="1400" dirty="0"/>
              <a:t>Vertex positions: see below</a:t>
            </a:r>
            <a:endParaRPr lang="en-D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FD0DF-D787-0F49-8E59-F2A131DE9EC6}"/>
              </a:ext>
            </a:extLst>
          </p:cNvPr>
          <p:cNvSpPr txBox="1"/>
          <p:nvPr/>
        </p:nvSpPr>
        <p:spPr>
          <a:xfrm>
            <a:off x="40609" y="362001"/>
            <a:ext cx="1982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/>
              <a:t>LHeC detector</a:t>
            </a:r>
          </a:p>
          <a:p>
            <a:r>
              <a:rPr lang="en-GB" sz="2400" dirty="0"/>
              <a:t>w</a:t>
            </a:r>
            <a:r>
              <a:rPr lang="en-DE" sz="2400" dirty="0"/>
              <a:t>ith 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i</a:t>
            </a:r>
            <a:r>
              <a:rPr lang="en-DE" sz="2400" b="1" dirty="0">
                <a:solidFill>
                  <a:srgbClr val="002060"/>
                </a:solidFill>
              </a:rPr>
              <a:t>ntegrated A3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F8509-8D9D-2541-B95A-2EC880DC470A}"/>
              </a:ext>
            </a:extLst>
          </p:cNvPr>
          <p:cNvSpPr txBox="1"/>
          <p:nvPr/>
        </p:nvSpPr>
        <p:spPr>
          <a:xfrm>
            <a:off x="10540605" y="6283204"/>
            <a:ext cx="132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P.Kostka et 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A5AE3-554D-0541-BB55-89873B77F4C1}"/>
              </a:ext>
            </a:extLst>
          </p:cNvPr>
          <p:cNvSpPr txBox="1"/>
          <p:nvPr/>
        </p:nvSpPr>
        <p:spPr>
          <a:xfrm>
            <a:off x="10531612" y="4834601"/>
            <a:ext cx="15935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Backward calos</a:t>
            </a:r>
          </a:p>
          <a:p>
            <a:r>
              <a:rPr lang="en-GB" sz="1600" dirty="0"/>
              <a:t>t</a:t>
            </a:r>
            <a:r>
              <a:rPr lang="en-DE" sz="1600" dirty="0"/>
              <a:t>hen symmetric</a:t>
            </a:r>
          </a:p>
          <a:p>
            <a:r>
              <a:rPr lang="en-DE" sz="1600" dirty="0"/>
              <a:t>with fwd calos</a:t>
            </a:r>
          </a:p>
          <a:p>
            <a:endParaRPr lang="en-DE" sz="1600" dirty="0"/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73066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A3-LHeC-Tracker-View3d_cut2.png" descr="A3-LHeC-Tracker-View3d_cu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454" y="28112"/>
            <a:ext cx="1171683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Possible Arrangement for a combined ALICE - LHeC Tracker NOT OPTIMISED"/>
          <p:cNvSpPr txBox="1"/>
          <p:nvPr/>
        </p:nvSpPr>
        <p:spPr>
          <a:xfrm>
            <a:off x="3742178" y="484158"/>
            <a:ext cx="7758920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57200">
              <a:defRPr sz="4400" b="1">
                <a:latin typeface="Arial"/>
                <a:ea typeface="Arial"/>
                <a:cs typeface="Arial"/>
                <a:sym typeface="Arial"/>
              </a:defRPr>
            </a:pP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Possible Arrangement for a combined A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sz="2200" dirty="0" err="1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 Tracker</a:t>
            </a:r>
            <a:br>
              <a:rPr sz="2200" dirty="0">
                <a:solidFill>
                  <a:schemeClr val="bg1">
                    <a:lumMod val="50000"/>
                  </a:schemeClr>
                </a:solidFill>
              </a:rPr>
            </a:b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NOT OPTIMISED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7392978" y="1693687"/>
            <a:ext cx="766921" cy="1986421"/>
            <a:chOff x="0" y="0"/>
            <a:chExt cx="1533840" cy="3972840"/>
          </a:xfrm>
        </p:grpSpPr>
        <p:sp>
          <p:nvSpPr>
            <p:cNvPr id="273" name="macro pixel - 4layers"/>
            <p:cNvSpPr txBox="1"/>
            <p:nvPr/>
          </p:nvSpPr>
          <p:spPr>
            <a:xfrm>
              <a:off x="0" y="1227780"/>
              <a:ext cx="1533841" cy="1517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/>
                <a:t>macro</a:t>
              </a:r>
              <a:br>
                <a:rPr sz="1050"/>
              </a:br>
              <a:r>
                <a:rPr sz="1050"/>
                <a:t>pixel - 4layers </a:t>
              </a:r>
            </a:p>
          </p:txBody>
        </p:sp>
        <p:sp>
          <p:nvSpPr>
            <p:cNvPr id="274" name="strip- 4layers"/>
            <p:cNvSpPr txBox="1"/>
            <p:nvPr/>
          </p:nvSpPr>
          <p:spPr>
            <a:xfrm>
              <a:off x="129725" y="0"/>
              <a:ext cx="1274391" cy="891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solidFill>
                    <a:srgbClr val="0C0EE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/>
                <a:t>strip-</a:t>
              </a:r>
              <a:br>
                <a:rPr sz="1050"/>
              </a:br>
              <a:r>
                <a:rPr sz="1050"/>
                <a:t>4layers </a:t>
              </a:r>
            </a:p>
          </p:txBody>
        </p:sp>
        <p:sp>
          <p:nvSpPr>
            <p:cNvPr id="275" name="pixel - 2layers"/>
            <p:cNvSpPr txBox="1"/>
            <p:nvPr/>
          </p:nvSpPr>
          <p:spPr>
            <a:xfrm>
              <a:off x="100621" y="3080861"/>
              <a:ext cx="1332599" cy="891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>
                  <a:solidFill>
                    <a:srgbClr val="FF1422"/>
                  </a:solidFill>
                </a:rPr>
                <a:t>pixel - 2layers</a:t>
              </a:r>
              <a:r>
                <a:rPr sz="1050"/>
                <a:t> </a:t>
              </a:r>
            </a:p>
          </p:txBody>
        </p:sp>
      </p:grpSp>
      <p:pic>
        <p:nvPicPr>
          <p:cNvPr id="277" name="A3-LHeC-Central-Tracker.png" descr="A3-LHeC-Central-Tracker.png"/>
          <p:cNvPicPr>
            <a:picLocks noChangeAspect="1"/>
          </p:cNvPicPr>
          <p:nvPr/>
        </p:nvPicPr>
        <p:blipFill>
          <a:blip r:embed="rId3"/>
          <a:srcRect l="16839" t="4672" r="22101" b="3160"/>
          <a:stretch>
            <a:fillRect/>
          </a:stretch>
        </p:blipFill>
        <p:spPr>
          <a:xfrm>
            <a:off x="8159897" y="1693687"/>
            <a:ext cx="3640801" cy="323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81" extrusionOk="0">
                <a:moveTo>
                  <a:pt x="8485" y="1"/>
                </a:moveTo>
                <a:cubicBezTo>
                  <a:pt x="7864" y="-1"/>
                  <a:pt x="7192" y="4"/>
                  <a:pt x="6823" y="15"/>
                </a:cubicBezTo>
                <a:cubicBezTo>
                  <a:pt x="6622" y="22"/>
                  <a:pt x="6462" y="58"/>
                  <a:pt x="6435" y="105"/>
                </a:cubicBezTo>
                <a:cubicBezTo>
                  <a:pt x="6407" y="154"/>
                  <a:pt x="6263" y="186"/>
                  <a:pt x="6063" y="186"/>
                </a:cubicBezTo>
                <a:cubicBezTo>
                  <a:pt x="5884" y="186"/>
                  <a:pt x="5710" y="215"/>
                  <a:pt x="5679" y="249"/>
                </a:cubicBezTo>
                <a:cubicBezTo>
                  <a:pt x="5648" y="284"/>
                  <a:pt x="5496" y="332"/>
                  <a:pt x="5340" y="355"/>
                </a:cubicBezTo>
                <a:cubicBezTo>
                  <a:pt x="5185" y="379"/>
                  <a:pt x="5033" y="437"/>
                  <a:pt x="5002" y="482"/>
                </a:cubicBezTo>
                <a:cubicBezTo>
                  <a:pt x="4971" y="528"/>
                  <a:pt x="4817" y="601"/>
                  <a:pt x="4661" y="646"/>
                </a:cubicBezTo>
                <a:cubicBezTo>
                  <a:pt x="4504" y="691"/>
                  <a:pt x="4350" y="761"/>
                  <a:pt x="4319" y="801"/>
                </a:cubicBezTo>
                <a:cubicBezTo>
                  <a:pt x="4287" y="841"/>
                  <a:pt x="4141" y="924"/>
                  <a:pt x="3992" y="986"/>
                </a:cubicBezTo>
                <a:cubicBezTo>
                  <a:pt x="3843" y="1048"/>
                  <a:pt x="3722" y="1123"/>
                  <a:pt x="3722" y="1153"/>
                </a:cubicBezTo>
                <a:cubicBezTo>
                  <a:pt x="3722" y="1183"/>
                  <a:pt x="3587" y="1283"/>
                  <a:pt x="3423" y="1376"/>
                </a:cubicBezTo>
                <a:cubicBezTo>
                  <a:pt x="3259" y="1469"/>
                  <a:pt x="3105" y="1584"/>
                  <a:pt x="3080" y="1633"/>
                </a:cubicBezTo>
                <a:cubicBezTo>
                  <a:pt x="3055" y="1681"/>
                  <a:pt x="2958" y="1765"/>
                  <a:pt x="2866" y="1819"/>
                </a:cubicBezTo>
                <a:cubicBezTo>
                  <a:pt x="2684" y="1925"/>
                  <a:pt x="1561" y="3183"/>
                  <a:pt x="1561" y="3281"/>
                </a:cubicBezTo>
                <a:cubicBezTo>
                  <a:pt x="1561" y="3313"/>
                  <a:pt x="1465" y="3470"/>
                  <a:pt x="1349" y="3630"/>
                </a:cubicBezTo>
                <a:cubicBezTo>
                  <a:pt x="1233" y="3789"/>
                  <a:pt x="1133" y="3958"/>
                  <a:pt x="1127" y="4004"/>
                </a:cubicBezTo>
                <a:cubicBezTo>
                  <a:pt x="1121" y="4050"/>
                  <a:pt x="1033" y="4204"/>
                  <a:pt x="933" y="4346"/>
                </a:cubicBezTo>
                <a:cubicBezTo>
                  <a:pt x="832" y="4489"/>
                  <a:pt x="764" y="4622"/>
                  <a:pt x="782" y="4643"/>
                </a:cubicBezTo>
                <a:cubicBezTo>
                  <a:pt x="800" y="4663"/>
                  <a:pt x="747" y="4827"/>
                  <a:pt x="664" y="5008"/>
                </a:cubicBezTo>
                <a:cubicBezTo>
                  <a:pt x="580" y="5188"/>
                  <a:pt x="508" y="5379"/>
                  <a:pt x="504" y="5432"/>
                </a:cubicBezTo>
                <a:cubicBezTo>
                  <a:pt x="500" y="5485"/>
                  <a:pt x="439" y="5654"/>
                  <a:pt x="370" y="5806"/>
                </a:cubicBezTo>
                <a:cubicBezTo>
                  <a:pt x="300" y="5959"/>
                  <a:pt x="259" y="6125"/>
                  <a:pt x="276" y="6175"/>
                </a:cubicBezTo>
                <a:cubicBezTo>
                  <a:pt x="293" y="6226"/>
                  <a:pt x="254" y="6424"/>
                  <a:pt x="190" y="6616"/>
                </a:cubicBezTo>
                <a:cubicBezTo>
                  <a:pt x="126" y="6808"/>
                  <a:pt x="90" y="6994"/>
                  <a:pt x="109" y="7028"/>
                </a:cubicBezTo>
                <a:cubicBezTo>
                  <a:pt x="128" y="7063"/>
                  <a:pt x="103" y="7243"/>
                  <a:pt x="55" y="7427"/>
                </a:cubicBezTo>
                <a:cubicBezTo>
                  <a:pt x="6" y="7610"/>
                  <a:pt x="-12" y="7784"/>
                  <a:pt x="15" y="7814"/>
                </a:cubicBezTo>
                <a:cubicBezTo>
                  <a:pt x="41" y="7844"/>
                  <a:pt x="46" y="7988"/>
                  <a:pt x="26" y="8137"/>
                </a:cubicBezTo>
                <a:cubicBezTo>
                  <a:pt x="-25" y="8524"/>
                  <a:pt x="3" y="9336"/>
                  <a:pt x="76" y="9546"/>
                </a:cubicBezTo>
                <a:cubicBezTo>
                  <a:pt x="110" y="9646"/>
                  <a:pt x="138" y="9853"/>
                  <a:pt x="138" y="10007"/>
                </a:cubicBezTo>
                <a:cubicBezTo>
                  <a:pt x="138" y="10161"/>
                  <a:pt x="163" y="10305"/>
                  <a:pt x="195" y="10327"/>
                </a:cubicBezTo>
                <a:cubicBezTo>
                  <a:pt x="226" y="10348"/>
                  <a:pt x="252" y="10490"/>
                  <a:pt x="252" y="10641"/>
                </a:cubicBezTo>
                <a:cubicBezTo>
                  <a:pt x="252" y="10812"/>
                  <a:pt x="293" y="10974"/>
                  <a:pt x="358" y="11069"/>
                </a:cubicBezTo>
                <a:cubicBezTo>
                  <a:pt x="416" y="11153"/>
                  <a:pt x="482" y="11337"/>
                  <a:pt x="505" y="11477"/>
                </a:cubicBezTo>
                <a:cubicBezTo>
                  <a:pt x="528" y="11618"/>
                  <a:pt x="579" y="11776"/>
                  <a:pt x="619" y="11829"/>
                </a:cubicBezTo>
                <a:cubicBezTo>
                  <a:pt x="659" y="11882"/>
                  <a:pt x="736" y="12074"/>
                  <a:pt x="788" y="12256"/>
                </a:cubicBezTo>
                <a:cubicBezTo>
                  <a:pt x="841" y="12438"/>
                  <a:pt x="923" y="12624"/>
                  <a:pt x="971" y="12669"/>
                </a:cubicBezTo>
                <a:cubicBezTo>
                  <a:pt x="1018" y="12713"/>
                  <a:pt x="1121" y="12881"/>
                  <a:pt x="1199" y="13042"/>
                </a:cubicBezTo>
                <a:cubicBezTo>
                  <a:pt x="1499" y="13663"/>
                  <a:pt x="1741" y="13985"/>
                  <a:pt x="3408" y="15990"/>
                </a:cubicBezTo>
                <a:cubicBezTo>
                  <a:pt x="3628" y="16254"/>
                  <a:pt x="4089" y="16815"/>
                  <a:pt x="4433" y="17237"/>
                </a:cubicBezTo>
                <a:cubicBezTo>
                  <a:pt x="5282" y="18277"/>
                  <a:pt x="6240" y="19320"/>
                  <a:pt x="6317" y="19288"/>
                </a:cubicBezTo>
                <a:cubicBezTo>
                  <a:pt x="6352" y="19273"/>
                  <a:pt x="6505" y="19404"/>
                  <a:pt x="6657" y="19577"/>
                </a:cubicBezTo>
                <a:cubicBezTo>
                  <a:pt x="6809" y="19751"/>
                  <a:pt x="6965" y="19880"/>
                  <a:pt x="7004" y="19863"/>
                </a:cubicBezTo>
                <a:cubicBezTo>
                  <a:pt x="7043" y="19846"/>
                  <a:pt x="7224" y="19973"/>
                  <a:pt x="7408" y="20146"/>
                </a:cubicBezTo>
                <a:cubicBezTo>
                  <a:pt x="7613" y="20338"/>
                  <a:pt x="7763" y="20437"/>
                  <a:pt x="7795" y="20401"/>
                </a:cubicBezTo>
                <a:cubicBezTo>
                  <a:pt x="7827" y="20365"/>
                  <a:pt x="7988" y="20443"/>
                  <a:pt x="8207" y="20598"/>
                </a:cubicBezTo>
                <a:cubicBezTo>
                  <a:pt x="8404" y="20739"/>
                  <a:pt x="8589" y="20835"/>
                  <a:pt x="8619" y="20814"/>
                </a:cubicBezTo>
                <a:cubicBezTo>
                  <a:pt x="8649" y="20793"/>
                  <a:pt x="8818" y="20867"/>
                  <a:pt x="8992" y="20978"/>
                </a:cubicBezTo>
                <a:cubicBezTo>
                  <a:pt x="9166" y="21089"/>
                  <a:pt x="9345" y="21163"/>
                  <a:pt x="9388" y="21145"/>
                </a:cubicBezTo>
                <a:cubicBezTo>
                  <a:pt x="9432" y="21126"/>
                  <a:pt x="9646" y="21178"/>
                  <a:pt x="9863" y="21261"/>
                </a:cubicBezTo>
                <a:cubicBezTo>
                  <a:pt x="10081" y="21344"/>
                  <a:pt x="10269" y="21399"/>
                  <a:pt x="10283" y="21384"/>
                </a:cubicBezTo>
                <a:cubicBezTo>
                  <a:pt x="10296" y="21369"/>
                  <a:pt x="10470" y="21397"/>
                  <a:pt x="10670" y="21446"/>
                </a:cubicBezTo>
                <a:cubicBezTo>
                  <a:pt x="10869" y="21496"/>
                  <a:pt x="11223" y="21541"/>
                  <a:pt x="11456" y="21548"/>
                </a:cubicBezTo>
                <a:cubicBezTo>
                  <a:pt x="11690" y="21555"/>
                  <a:pt x="11886" y="21566"/>
                  <a:pt x="11892" y="21573"/>
                </a:cubicBezTo>
                <a:cubicBezTo>
                  <a:pt x="11915" y="21599"/>
                  <a:pt x="12855" y="21562"/>
                  <a:pt x="12937" y="21532"/>
                </a:cubicBezTo>
                <a:cubicBezTo>
                  <a:pt x="12984" y="21515"/>
                  <a:pt x="13164" y="21483"/>
                  <a:pt x="13336" y="21462"/>
                </a:cubicBezTo>
                <a:cubicBezTo>
                  <a:pt x="14581" y="21307"/>
                  <a:pt x="16104" y="20656"/>
                  <a:pt x="17273" y="19780"/>
                </a:cubicBezTo>
                <a:cubicBezTo>
                  <a:pt x="20071" y="17684"/>
                  <a:pt x="21563" y="14219"/>
                  <a:pt x="21570" y="10718"/>
                </a:cubicBezTo>
                <a:cubicBezTo>
                  <a:pt x="21575" y="8323"/>
                  <a:pt x="20885" y="5911"/>
                  <a:pt x="19440" y="3910"/>
                </a:cubicBezTo>
                <a:cubicBezTo>
                  <a:pt x="19305" y="3724"/>
                  <a:pt x="19195" y="3544"/>
                  <a:pt x="19195" y="3511"/>
                </a:cubicBezTo>
                <a:cubicBezTo>
                  <a:pt x="19195" y="3477"/>
                  <a:pt x="19166" y="3449"/>
                  <a:pt x="19131" y="3449"/>
                </a:cubicBezTo>
                <a:cubicBezTo>
                  <a:pt x="19073" y="3449"/>
                  <a:pt x="18775" y="3147"/>
                  <a:pt x="18108" y="2409"/>
                </a:cubicBezTo>
                <a:cubicBezTo>
                  <a:pt x="17988" y="2277"/>
                  <a:pt x="17863" y="2170"/>
                  <a:pt x="17828" y="2170"/>
                </a:cubicBezTo>
                <a:cubicBezTo>
                  <a:pt x="17750" y="2170"/>
                  <a:pt x="17310" y="1832"/>
                  <a:pt x="17209" y="1695"/>
                </a:cubicBezTo>
                <a:cubicBezTo>
                  <a:pt x="17167" y="1639"/>
                  <a:pt x="17091" y="1593"/>
                  <a:pt x="17040" y="1593"/>
                </a:cubicBezTo>
                <a:cubicBezTo>
                  <a:pt x="16989" y="1593"/>
                  <a:pt x="16825" y="1496"/>
                  <a:pt x="16676" y="1376"/>
                </a:cubicBezTo>
                <a:cubicBezTo>
                  <a:pt x="16527" y="1257"/>
                  <a:pt x="16309" y="1139"/>
                  <a:pt x="16193" y="1116"/>
                </a:cubicBezTo>
                <a:cubicBezTo>
                  <a:pt x="16076" y="1092"/>
                  <a:pt x="15885" y="1003"/>
                  <a:pt x="15768" y="917"/>
                </a:cubicBezTo>
                <a:cubicBezTo>
                  <a:pt x="15652" y="832"/>
                  <a:pt x="15491" y="761"/>
                  <a:pt x="15411" y="761"/>
                </a:cubicBezTo>
                <a:cubicBezTo>
                  <a:pt x="15331" y="761"/>
                  <a:pt x="15157" y="699"/>
                  <a:pt x="15025" y="621"/>
                </a:cubicBezTo>
                <a:cubicBezTo>
                  <a:pt x="14894" y="544"/>
                  <a:pt x="14632" y="461"/>
                  <a:pt x="14445" y="437"/>
                </a:cubicBezTo>
                <a:cubicBezTo>
                  <a:pt x="14257" y="414"/>
                  <a:pt x="13963" y="362"/>
                  <a:pt x="13791" y="324"/>
                </a:cubicBezTo>
                <a:cubicBezTo>
                  <a:pt x="13163" y="183"/>
                  <a:pt x="12542" y="124"/>
                  <a:pt x="11373" y="88"/>
                </a:cubicBezTo>
                <a:cubicBezTo>
                  <a:pt x="10716" y="68"/>
                  <a:pt x="10025" y="40"/>
                  <a:pt x="9837" y="25"/>
                </a:cubicBezTo>
                <a:cubicBezTo>
                  <a:pt x="9676" y="12"/>
                  <a:pt x="9106" y="3"/>
                  <a:pt x="8485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8" name="Line"/>
          <p:cNvSpPr/>
          <p:nvPr/>
        </p:nvSpPr>
        <p:spPr>
          <a:xfrm flipV="1">
            <a:off x="8036278" y="3181694"/>
            <a:ext cx="1805172" cy="3418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79" name="Line"/>
          <p:cNvSpPr/>
          <p:nvPr/>
        </p:nvSpPr>
        <p:spPr>
          <a:xfrm>
            <a:off x="8037268" y="2561664"/>
            <a:ext cx="1651212" cy="5001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80" name="Line"/>
          <p:cNvSpPr/>
          <p:nvPr/>
        </p:nvSpPr>
        <p:spPr>
          <a:xfrm>
            <a:off x="8036937" y="1935021"/>
            <a:ext cx="1297534" cy="4998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283" name="Group"/>
          <p:cNvGrpSpPr/>
          <p:nvPr/>
        </p:nvGrpSpPr>
        <p:grpSpPr>
          <a:xfrm>
            <a:off x="7186910" y="4247809"/>
            <a:ext cx="1687386" cy="1158902"/>
            <a:chOff x="0" y="303485"/>
            <a:chExt cx="3374770" cy="2317802"/>
          </a:xfrm>
        </p:grpSpPr>
        <p:sp>
          <p:nvSpPr>
            <p:cNvPr id="281" name="Line"/>
            <p:cNvSpPr/>
            <p:nvPr/>
          </p:nvSpPr>
          <p:spPr>
            <a:xfrm flipV="1">
              <a:off x="-1" y="303485"/>
              <a:ext cx="1403048" cy="231780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82" name="radius…"/>
            <p:cNvSpPr/>
            <p:nvPr/>
          </p:nvSpPr>
          <p:spPr>
            <a:xfrm>
              <a:off x="2104770" y="384132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radius</a:t>
              </a:r>
            </a:p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100 cm</a:t>
              </a:r>
            </a:p>
          </p:txBody>
        </p:sp>
      </p:grpSp>
      <p:sp>
        <p:nvSpPr>
          <p:cNvPr id="284" name="Line"/>
          <p:cNvSpPr/>
          <p:nvPr/>
        </p:nvSpPr>
        <p:spPr>
          <a:xfrm>
            <a:off x="4311164" y="1929096"/>
            <a:ext cx="3465274" cy="207690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85" name="length…"/>
          <p:cNvSpPr txBox="1"/>
          <p:nvPr/>
        </p:nvSpPr>
        <p:spPr>
          <a:xfrm>
            <a:off x="6043801" y="2596206"/>
            <a:ext cx="442429" cy="3282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900"/>
              <a:t>length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900"/>
              <a:t>294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3CC21-29B9-4C4C-899C-E09A641F8C4E}"/>
              </a:ext>
            </a:extLst>
          </p:cNvPr>
          <p:cNvSpPr txBox="1"/>
          <p:nvPr/>
        </p:nvSpPr>
        <p:spPr>
          <a:xfrm>
            <a:off x="25864" y="4006002"/>
            <a:ext cx="40321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Various Questions:</a:t>
            </a:r>
          </a:p>
          <a:p>
            <a:endParaRPr lang="en-GB" dirty="0"/>
          </a:p>
          <a:p>
            <a:r>
              <a:rPr lang="en-GB" dirty="0"/>
              <a:t>- Low or HV CMOS</a:t>
            </a:r>
          </a:p>
          <a:p>
            <a:r>
              <a:rPr lang="en-GB" dirty="0"/>
              <a:t>- Thickness, radiation hardness</a:t>
            </a:r>
          </a:p>
          <a:p>
            <a:r>
              <a:rPr lang="en-GB" dirty="0"/>
              <a:t>   (note ep: below 10</a:t>
            </a:r>
            <a:r>
              <a:rPr lang="en-GB" baseline="30000" dirty="0"/>
              <a:t>15</a:t>
            </a:r>
            <a:r>
              <a:rPr lang="en-GB" dirty="0"/>
              <a:t>cm</a:t>
            </a:r>
            <a:r>
              <a:rPr lang="en-GB" baseline="30000" dirty="0"/>
              <a:t>2</a:t>
            </a:r>
            <a:r>
              <a:rPr lang="en-GB" dirty="0"/>
              <a:t>n eq.</a:t>
            </a:r>
          </a:p>
          <a:p>
            <a:r>
              <a:rPr lang="en-GB" dirty="0"/>
              <a:t>    no pile-up in ep, .. </a:t>
            </a:r>
            <a:r>
              <a:rPr lang="en-GB" sz="1400" dirty="0">
                <a:sym typeface="Wingdings" pitchFamily="2" charset="2"/>
              </a:rPr>
              <a:t></a:t>
            </a:r>
            <a:r>
              <a:rPr lang="en-GB" dirty="0">
                <a:sym typeface="Wingdings" pitchFamily="2" charset="2"/>
              </a:rPr>
              <a:t> maybe low)</a:t>
            </a:r>
            <a:endParaRPr lang="en-GB" dirty="0"/>
          </a:p>
          <a:p>
            <a:r>
              <a:rPr lang="en-GB" dirty="0"/>
              <a:t>- Detectors in Vacuum? Elliptic ep pipe </a:t>
            </a:r>
            <a:r>
              <a:rPr lang="en-GB" dirty="0">
                <a:sym typeface="Wingdings" pitchFamily="2" charset="2"/>
              </a:rPr>
              <a:t></a:t>
            </a:r>
            <a:endParaRPr lang="en-GB" dirty="0"/>
          </a:p>
          <a:p>
            <a:r>
              <a:rPr lang="en-DE" dirty="0"/>
              <a:t>- Bent wafers?</a:t>
            </a:r>
          </a:p>
          <a:p>
            <a:r>
              <a:rPr lang="en-GB" dirty="0"/>
              <a:t>- S</a:t>
            </a:r>
            <a:r>
              <a:rPr lang="en-DE" dirty="0"/>
              <a:t>ame vertex or 1.87 apart? Cost</a:t>
            </a:r>
          </a:p>
          <a:p>
            <a:r>
              <a:rPr lang="en-DE" dirty="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568075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07997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Questions and Tentative Comments on Merger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2B019F-3399-E741-B2AB-55D6D304D90E}"/>
              </a:ext>
            </a:extLst>
          </p:cNvPr>
          <p:cNvSpPr/>
          <p:nvPr/>
        </p:nvSpPr>
        <p:spPr>
          <a:xfrm>
            <a:off x="536714" y="1584066"/>
            <a:ext cx="11072190" cy="45243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DE" dirty="0"/>
              <a:t>First derived questions:</a:t>
            </a:r>
          </a:p>
          <a:p>
            <a:endParaRPr lang="en-DE" dirty="0"/>
          </a:p>
          <a:p>
            <a:pPr marL="285750" indent="-285750">
              <a:buFontTx/>
              <a:buChar char="-"/>
            </a:pPr>
            <a:r>
              <a:rPr lang="en-GB" dirty="0"/>
              <a:t>C</a:t>
            </a:r>
            <a:r>
              <a:rPr lang="en-DE" dirty="0"/>
              <a:t>an we generate luminosity at 0 and +1.8m for pp/AA and ep/eA, respectively?              </a:t>
            </a:r>
            <a:r>
              <a:rPr lang="en-GB" dirty="0">
                <a:solidFill>
                  <a:srgbClr val="C00000"/>
                </a:solidFill>
              </a:rPr>
              <a:t>y</a:t>
            </a:r>
            <a:r>
              <a:rPr lang="en-DE" dirty="0">
                <a:solidFill>
                  <a:srgbClr val="C00000"/>
                </a:solidFill>
              </a:rPr>
              <a:t>es, time needed sharing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does LHeC detector change if we integrate A3 into LHeC         </a:t>
            </a:r>
            <a:r>
              <a:rPr lang="en-DE" dirty="0">
                <a:solidFill>
                  <a:srgbClr val="C00000"/>
                </a:solidFill>
              </a:rPr>
              <a:t>extension in radius, B reduced, low V CMOS, .. 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would A3 detector change? Would it profit from t</a:t>
            </a:r>
            <a:r>
              <a:rPr lang="en-GB" dirty="0"/>
              <a:t>he</a:t>
            </a:r>
            <a:r>
              <a:rPr lang="en-DE" dirty="0"/>
              <a:t> ep detector environment? </a:t>
            </a:r>
          </a:p>
          <a:p>
            <a:r>
              <a:rPr lang="en-DE" dirty="0"/>
              <a:t>      Muons, calorimetry?      </a:t>
            </a:r>
            <a:r>
              <a:rPr lang="en-GB" dirty="0">
                <a:solidFill>
                  <a:srgbClr val="C00000"/>
                </a:solidFill>
              </a:rPr>
              <a:t>B</a:t>
            </a:r>
            <a:r>
              <a:rPr lang="en-DE" dirty="0">
                <a:solidFill>
                  <a:srgbClr val="C00000"/>
                </a:solidFill>
              </a:rPr>
              <a:t>etter answered with A3 insight, one would expect this leads to a hard scale program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does the physics potential change?    </a:t>
            </a:r>
            <a:r>
              <a:rPr lang="en-DE" dirty="0">
                <a:solidFill>
                  <a:srgbClr val="C00000"/>
                </a:solidFill>
              </a:rPr>
              <a:t>eA programme at TeV scales. LHeC is most powerful EIC one can build </a:t>
            </a:r>
          </a:p>
          <a:p>
            <a:endParaRPr lang="en-DE" dirty="0"/>
          </a:p>
          <a:p>
            <a:r>
              <a:rPr lang="en-DE" dirty="0"/>
              <a:t>Detailed Questions</a:t>
            </a:r>
          </a:p>
          <a:p>
            <a:endParaRPr lang="en-DE" dirty="0"/>
          </a:p>
          <a:p>
            <a:r>
              <a:rPr lang="en-DE" dirty="0"/>
              <a:t>-    Magnetic fields: solenoid: if we go to half our value, and enlarge the radius by 2, we gain factor 2 resolution </a:t>
            </a:r>
            <a:r>
              <a:rPr lang="en-DE" dirty="0">
                <a:solidFill>
                  <a:srgbClr val="C00000"/>
                </a:solidFill>
              </a:rPr>
              <a:t>ok</a:t>
            </a:r>
          </a:p>
          <a:p>
            <a:r>
              <a:rPr lang="en-DE" dirty="0"/>
              <a:t>      Dipole: the dipole (and solenoid) would move further out, any problem?   </a:t>
            </a:r>
            <a:r>
              <a:rPr lang="en-GB" dirty="0">
                <a:solidFill>
                  <a:srgbClr val="C00000"/>
                </a:solidFill>
              </a:rPr>
              <a:t>Rather not. Note low material magnets</a:t>
            </a:r>
            <a:endParaRPr lang="en-DE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/>
              <a:t>Choice of Silicon technology for IT, are we compatible with them? </a:t>
            </a:r>
            <a:r>
              <a:rPr lang="en-GB" dirty="0"/>
              <a:t>P</a:t>
            </a:r>
            <a:r>
              <a:rPr lang="en-DE" dirty="0"/>
              <a:t>robably yes.  </a:t>
            </a:r>
            <a:r>
              <a:rPr lang="en-DE" dirty="0">
                <a:solidFill>
                  <a:srgbClr val="C00000"/>
                </a:solidFill>
              </a:rPr>
              <a:t>low V CMOS probably ok for LHeC</a:t>
            </a:r>
          </a:p>
          <a:p>
            <a:pPr marL="285750" indent="-285750">
              <a:buFontTx/>
              <a:buChar char="-"/>
            </a:pPr>
            <a:r>
              <a:rPr lang="en-DE" dirty="0"/>
              <a:t>Readout and Trigger: speed, data volume, 2 trigger and r/o branches or 1 etc</a:t>
            </a:r>
            <a:r>
              <a:rPr lang="en-DE" dirty="0">
                <a:solidFill>
                  <a:srgbClr val="C00000"/>
                </a:solidFill>
              </a:rPr>
              <a:t>.                                       </a:t>
            </a:r>
            <a:r>
              <a:rPr lang="en-GB" dirty="0">
                <a:solidFill>
                  <a:srgbClr val="C00000"/>
                </a:solidFill>
              </a:rPr>
              <a:t>T</a:t>
            </a:r>
            <a:r>
              <a:rPr lang="en-DE" dirty="0">
                <a:solidFill>
                  <a:srgbClr val="C00000"/>
                </a:solidFill>
              </a:rPr>
              <a:t>o be studied</a:t>
            </a:r>
          </a:p>
          <a:p>
            <a:pPr marL="285750" indent="-285750">
              <a:buFontTx/>
              <a:buChar char="-"/>
            </a:pPr>
            <a:r>
              <a:rPr lang="en-DE" dirty="0"/>
              <a:t>For their design the extended ep beam pipe is a nuisance (as it is for ours) --&gt; place Si inside pipe???  </a:t>
            </a:r>
            <a:r>
              <a:rPr lang="en-DE" dirty="0">
                <a:solidFill>
                  <a:srgbClr val="C00000"/>
                </a:solidFill>
              </a:rPr>
              <a:t>challenging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T</a:t>
            </a:r>
            <a:r>
              <a:rPr lang="en-DE" dirty="0"/>
              <a:t>here are many more..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7365C-7734-C343-A7FC-D769ED1B5D27}"/>
              </a:ext>
            </a:extLst>
          </p:cNvPr>
          <p:cNvSpPr txBox="1"/>
          <p:nvPr/>
        </p:nvSpPr>
        <p:spPr>
          <a:xfrm>
            <a:off x="685801" y="924340"/>
            <a:ext cx="1094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Initial thoughts and questions: </a:t>
            </a:r>
            <a:r>
              <a:rPr lang="en-DE" dirty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HeC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Meeting 29.10.                                                        </a:t>
            </a:r>
            <a:r>
              <a:rPr lang="en-GB" dirty="0">
                <a:solidFill>
                  <a:srgbClr val="C00000"/>
                </a:solidFill>
              </a:rPr>
              <a:t>and tentative answers </a:t>
            </a:r>
            <a:r>
              <a:rPr lang="en-GB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23.11.20</a:t>
            </a:r>
            <a:endParaRPr lang="en-DE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36712-C3F3-C84A-A976-730BA0AB3DC4}"/>
              </a:ext>
            </a:extLst>
          </p:cNvPr>
          <p:cNvSpPr txBox="1"/>
          <p:nvPr/>
        </p:nvSpPr>
        <p:spPr>
          <a:xfrm>
            <a:off x="685801" y="6380671"/>
            <a:ext cx="1037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I</a:t>
            </a:r>
            <a:r>
              <a:rPr lang="en-DE" dirty="0"/>
              <a:t>t indeed seems feasible to combine the two detectors and IR concepts (further machine studies ongoing) </a:t>
            </a:r>
          </a:p>
        </p:txBody>
      </p:sp>
    </p:spTree>
    <p:extLst>
      <p:ext uri="{BB962C8B-B14F-4D97-AF65-F5344CB8AC3E}">
        <p14:creationId xmlns:p14="http://schemas.microsoft.com/office/powerpoint/2010/main" val="3324427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04" y="306551"/>
            <a:ext cx="3638206" cy="597107"/>
          </a:xfrm>
        </p:spPr>
        <p:txBody>
          <a:bodyPr>
            <a:normAutofit fontScale="90000"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1D970-E237-BF4B-9225-588CAF92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7" y="1127518"/>
            <a:ext cx="4285426" cy="2114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00271-CB1C-A749-B333-4715850B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3920836"/>
            <a:ext cx="4016207" cy="233799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AB78F-CEEC-8A49-96D7-0FC4D376C3A0}"/>
              </a:ext>
            </a:extLst>
          </p:cNvPr>
          <p:cNvSpPr txBox="1"/>
          <p:nvPr/>
        </p:nvSpPr>
        <p:spPr>
          <a:xfrm>
            <a:off x="4768427" y="306551"/>
            <a:ext cx="7143687" cy="6186309"/>
          </a:xfrm>
          <a:prstGeom prst="rect">
            <a:avLst/>
          </a:prstGeom>
          <a:noFill/>
          <a:ln w="38100">
            <a:solidFill>
              <a:srgbClr val="E2CB66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This is indeed </a:t>
            </a:r>
            <a:r>
              <a:rPr lang="en-DE" b="1" dirty="0">
                <a:solidFill>
                  <a:srgbClr val="C00000"/>
                </a:solidFill>
              </a:rPr>
              <a:t>affordable</a:t>
            </a:r>
            <a:r>
              <a:rPr lang="en-DE" b="1" dirty="0">
                <a:solidFill>
                  <a:srgbClr val="002060"/>
                </a:solidFill>
              </a:rPr>
              <a:t> - O(1) billion CHF for another TeV collider 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002060"/>
                </a:solidFill>
              </a:rPr>
              <a:t>It </a:t>
            </a:r>
            <a:r>
              <a:rPr lang="en-DE" b="1" dirty="0">
                <a:solidFill>
                  <a:srgbClr val="C00000"/>
                </a:solidFill>
              </a:rPr>
              <a:t>sustains the HL-LHC </a:t>
            </a:r>
            <a:r>
              <a:rPr lang="en-DE" b="1" dirty="0">
                <a:solidFill>
                  <a:srgbClr val="002060"/>
                </a:solidFill>
              </a:rPr>
              <a:t>and exploits this massive O(5) BCHF  investment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Physics: Unique</a:t>
            </a:r>
            <a:r>
              <a:rPr lang="en-DE" b="1" dirty="0">
                <a:solidFill>
                  <a:srgbClr val="002060"/>
                </a:solidFill>
              </a:rPr>
              <a:t>: Microscope of substructure (not resolved!), empowers</a:t>
            </a:r>
          </a:p>
          <a:p>
            <a:r>
              <a:rPr lang="en-DE" b="1" dirty="0">
                <a:solidFill>
                  <a:srgbClr val="002060"/>
                </a:solidFill>
              </a:rPr>
              <a:t>LHC searches and Higgs measurements challenging e</a:t>
            </a:r>
            <a:r>
              <a:rPr lang="en-DE" b="1" baseline="30000" dirty="0">
                <a:solidFill>
                  <a:srgbClr val="002060"/>
                </a:solidFill>
              </a:rPr>
              <a:t>+</a:t>
            </a:r>
            <a:r>
              <a:rPr lang="en-DE" b="1" dirty="0">
                <a:solidFill>
                  <a:srgbClr val="002060"/>
                </a:solidFill>
              </a:rPr>
              <a:t>e</a:t>
            </a:r>
            <a:r>
              <a:rPr lang="en-DE" b="1" baseline="30000" dirty="0">
                <a:solidFill>
                  <a:srgbClr val="002060"/>
                </a:solidFill>
              </a:rPr>
              <a:t>-</a:t>
            </a:r>
            <a:r>
              <a:rPr lang="en-DE" b="1" dirty="0">
                <a:solidFill>
                  <a:srgbClr val="002060"/>
                </a:solidFill>
              </a:rPr>
              <a:t>, Discovery</a:t>
            </a:r>
          </a:p>
          <a:p>
            <a:r>
              <a:rPr lang="en-GB" b="1" dirty="0">
                <a:solidFill>
                  <a:srgbClr val="002060"/>
                </a:solidFill>
              </a:rPr>
              <a:t>i</a:t>
            </a:r>
            <a:r>
              <a:rPr lang="en-DE" b="1" dirty="0">
                <a:solidFill>
                  <a:srgbClr val="002060"/>
                </a:solidFill>
              </a:rPr>
              <a:t>n electroweak and strong i.a. sector, Revolution of HI physics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Technology</a:t>
            </a:r>
            <a:r>
              <a:rPr lang="en-DE" b="1" dirty="0">
                <a:solidFill>
                  <a:srgbClr val="002060"/>
                </a:solidFill>
              </a:rPr>
              <a:t>: Accelerator: highest energy ERL application - green.</a:t>
            </a:r>
          </a:p>
          <a:p>
            <a:r>
              <a:rPr lang="en-DE" b="1" dirty="0">
                <a:solidFill>
                  <a:srgbClr val="002060"/>
                </a:solidFill>
              </a:rPr>
              <a:t>Detector: exciting place for new technology (CMOS, timing,</a:t>
            </a:r>
          </a:p>
          <a:p>
            <a:r>
              <a:rPr lang="en-GB" b="1" dirty="0">
                <a:solidFill>
                  <a:srgbClr val="002060"/>
                </a:solidFill>
              </a:rPr>
              <a:t>t</a:t>
            </a:r>
            <a:r>
              <a:rPr lang="en-DE" b="1" dirty="0">
                <a:solidFill>
                  <a:srgbClr val="002060"/>
                </a:solidFill>
              </a:rPr>
              <a:t>hin calo.. </a:t>
            </a:r>
            <a:r>
              <a:rPr lang="en-GB" b="1" dirty="0">
                <a:solidFill>
                  <a:srgbClr val="002060"/>
                </a:solidFill>
              </a:rPr>
              <a:t>e</a:t>
            </a:r>
            <a:r>
              <a:rPr lang="en-DE" b="1" dirty="0">
                <a:solidFill>
                  <a:srgbClr val="002060"/>
                </a:solidFill>
              </a:rPr>
              <a:t>tc) in classic DIS, low radiation environment, no pileup.</a:t>
            </a:r>
          </a:p>
          <a:p>
            <a:r>
              <a:rPr lang="en-DE" b="1" dirty="0">
                <a:solidFill>
                  <a:srgbClr val="002060"/>
                </a:solidFill>
              </a:rPr>
              <a:t>Exciting place also for known technology to reappear and work.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Merging L</a:t>
            </a:r>
            <a:r>
              <a:rPr lang="en-GB" b="1" dirty="0" err="1">
                <a:solidFill>
                  <a:srgbClr val="C00000"/>
                </a:solidFill>
              </a:rPr>
              <a:t>HeC</a:t>
            </a:r>
            <a:r>
              <a:rPr lang="en-GB" b="1" dirty="0">
                <a:solidFill>
                  <a:srgbClr val="C00000"/>
                </a:solidFill>
              </a:rPr>
              <a:t> with A3 </a:t>
            </a:r>
            <a:r>
              <a:rPr lang="en-GB" b="1" dirty="0">
                <a:solidFill>
                  <a:srgbClr val="002060"/>
                </a:solidFill>
              </a:rPr>
              <a:t>resolves conceptual conflict on IP2 and</a:t>
            </a:r>
          </a:p>
          <a:p>
            <a:r>
              <a:rPr lang="en-GB" b="1" dirty="0">
                <a:solidFill>
                  <a:srgbClr val="002060"/>
                </a:solidFill>
              </a:rPr>
              <a:t>promises to lead to new chapter of HI and accelerator physics </a:t>
            </a:r>
            <a:r>
              <a:rPr lang="en-GB" dirty="0">
                <a:solidFill>
                  <a:srgbClr val="002060"/>
                </a:solidFill>
              </a:rPr>
              <a:t>(tentative)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Next steps</a:t>
            </a:r>
            <a:r>
              <a:rPr lang="en-GB" b="1" dirty="0">
                <a:solidFill>
                  <a:srgbClr val="002060"/>
                </a:solidFill>
              </a:rPr>
              <a:t>: PERLE facility at Orsay, considerations for a detector</a:t>
            </a:r>
          </a:p>
          <a:p>
            <a:r>
              <a:rPr lang="en-GB" b="1" dirty="0">
                <a:solidFill>
                  <a:srgbClr val="002060"/>
                </a:solidFill>
              </a:rPr>
              <a:t>proposal to LHCC, embedded and subject to CERN’s future,</a:t>
            </a:r>
          </a:p>
          <a:p>
            <a:r>
              <a:rPr lang="en-GB" b="1" dirty="0">
                <a:solidFill>
                  <a:srgbClr val="002060"/>
                </a:solidFill>
              </a:rPr>
              <a:t>which is also related to that of the CEPC. 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The </a:t>
            </a:r>
            <a:r>
              <a:rPr lang="en-GB" b="1" dirty="0" err="1">
                <a:solidFill>
                  <a:srgbClr val="002060"/>
                </a:solidFill>
              </a:rPr>
              <a:t>LHeC</a:t>
            </a:r>
            <a:r>
              <a:rPr lang="en-GB" b="1" dirty="0">
                <a:solidFill>
                  <a:srgbClr val="002060"/>
                </a:solidFill>
              </a:rPr>
              <a:t> group believes that </a:t>
            </a:r>
            <a:r>
              <a:rPr lang="en-GB" b="1" dirty="0">
                <a:solidFill>
                  <a:srgbClr val="C00000"/>
                </a:solidFill>
              </a:rPr>
              <a:t>diversity</a:t>
            </a:r>
            <a:r>
              <a:rPr lang="en-GB" b="1" dirty="0">
                <a:solidFill>
                  <a:srgbClr val="002060"/>
                </a:solidFill>
              </a:rPr>
              <a:t> (at the energy frontier too) </a:t>
            </a:r>
            <a:r>
              <a:rPr lang="en-GB" b="1" dirty="0">
                <a:solidFill>
                  <a:srgbClr val="C00000"/>
                </a:solidFill>
              </a:rPr>
              <a:t>is</a:t>
            </a:r>
          </a:p>
          <a:p>
            <a:r>
              <a:rPr lang="en-GB" b="1" dirty="0">
                <a:solidFill>
                  <a:srgbClr val="C00000"/>
                </a:solidFill>
              </a:rPr>
              <a:t>key</a:t>
            </a:r>
            <a:r>
              <a:rPr lang="en-GB" b="1" dirty="0">
                <a:solidFill>
                  <a:srgbClr val="002060"/>
                </a:solidFill>
              </a:rPr>
              <a:t> to help particle physics theory to restore its predictive power.. </a:t>
            </a:r>
            <a:r>
              <a:rPr lang="en-DE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727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7618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72" y="143737"/>
            <a:ext cx="4827103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The ERL in more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381B-DBA5-9944-8B3E-4524D40A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3" y="834887"/>
            <a:ext cx="5896148" cy="4840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C72C-4221-F442-9E39-11DED78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70" y="711026"/>
            <a:ext cx="4996077" cy="3445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51890-7968-E54E-8789-C8B6DAB73F4A}"/>
              </a:ext>
            </a:extLst>
          </p:cNvPr>
          <p:cNvSpPr txBox="1"/>
          <p:nvPr/>
        </p:nvSpPr>
        <p:spPr>
          <a:xfrm>
            <a:off x="6588987" y="4153334"/>
            <a:ext cx="4976362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LHeC</a:t>
            </a:r>
            <a:r>
              <a:rPr lang="en-US" dirty="0"/>
              <a:t> Configuration reduced from 60 to 50 GeV.</a:t>
            </a:r>
          </a:p>
          <a:p>
            <a:r>
              <a:rPr lang="en-US" dirty="0"/>
              <a:t>- LINAC: 112 cryomodules with 4 cavities each</a:t>
            </a:r>
          </a:p>
          <a:p>
            <a:r>
              <a:rPr lang="en-US" sz="1400" dirty="0">
                <a:sym typeface="Wingdings" pitchFamily="2" charset="2"/>
              </a:rPr>
              <a:t>  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Total number of cavities: 896 [ILC: O(10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)]</a:t>
            </a:r>
          </a:p>
          <a:p>
            <a:r>
              <a:rPr lang="en-US" dirty="0">
                <a:sym typeface="Wingdings" pitchFamily="2" charset="2"/>
              </a:rPr>
              <a:t>- Configuration may be staged with less RF</a:t>
            </a:r>
          </a:p>
          <a:p>
            <a:r>
              <a:rPr lang="en-US" dirty="0">
                <a:sym typeface="Wingdings" pitchFamily="2" charset="2"/>
              </a:rPr>
              <a:t>- Tunnel is small part of cost and better not </a:t>
            </a:r>
          </a:p>
          <a:p>
            <a:r>
              <a:rPr lang="en-US" dirty="0">
                <a:sym typeface="Wingdings" pitchFamily="2" charset="2"/>
              </a:rPr>
              <a:t>   reduced further, synchrotron loss, upgrades.. </a:t>
            </a:r>
          </a:p>
          <a:p>
            <a:r>
              <a:rPr lang="en-US" dirty="0">
                <a:sym typeface="Wingdings" pitchFamily="2" charset="2"/>
              </a:rPr>
              <a:t>-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ERL reduces power to &lt;&lt; GW and dumps at &lt; GeV</a:t>
            </a:r>
          </a:p>
          <a:p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    </a:t>
            </a:r>
            <a:r>
              <a:rPr lang="en-US" sz="12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novel, “green” accelerator technology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D3707-58CE-C949-B2C0-5E76817732D0}"/>
              </a:ext>
            </a:extLst>
          </p:cNvPr>
          <p:cNvSpPr txBox="1"/>
          <p:nvPr/>
        </p:nvSpPr>
        <p:spPr>
          <a:xfrm>
            <a:off x="708772" y="5662004"/>
            <a:ext cx="5260630" cy="8617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Positrons: </a:t>
            </a:r>
            <a:r>
              <a:rPr lang="en-US" sz="1600" dirty="0"/>
              <a:t>500pC is 3 10</a:t>
            </a:r>
            <a:r>
              <a:rPr lang="en-US" sz="1600" baseline="30000" dirty="0"/>
              <a:t>9</a:t>
            </a:r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/bunch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20mA and 1.2 10</a:t>
            </a:r>
            <a:r>
              <a:rPr lang="en-US" sz="1600" baseline="30000" dirty="0">
                <a:sym typeface="Wingdings" pitchFamily="2" charset="2"/>
              </a:rPr>
              <a:t>17</a:t>
            </a:r>
            <a:r>
              <a:rPr lang="en-US" sz="1600" dirty="0">
                <a:sym typeface="Wingdings" pitchFamily="2" charset="2"/>
              </a:rPr>
              <a:t> 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US" sz="1600" dirty="0">
                <a:sym typeface="Wingdings" pitchFamily="2" charset="2"/>
              </a:rPr>
              <a:t>/s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LHeC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needs e</a:t>
            </a:r>
            <a:r>
              <a:rPr lang="en-US" sz="1600" baseline="30000" dirty="0"/>
              <a:t>-</a:t>
            </a:r>
            <a:r>
              <a:rPr lang="en-US" sz="1600" dirty="0"/>
              <a:t>p predominantly (Higgs) and only </a:t>
            </a:r>
          </a:p>
          <a:p>
            <a:r>
              <a:rPr lang="en-US" sz="1600" dirty="0"/>
              <a:t>smaller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p</a:t>
            </a:r>
            <a:r>
              <a:rPr lang="en-US" sz="1600" dirty="0"/>
              <a:t> sample, </a:t>
            </a:r>
            <a:r>
              <a:rPr lang="en-US" sz="1400" dirty="0"/>
              <a:t>~</a:t>
            </a:r>
            <a:r>
              <a:rPr lang="en-US" sz="1600" dirty="0"/>
              <a:t>fb</a:t>
            </a:r>
            <a:r>
              <a:rPr lang="en-US" sz="1600" baseline="30000" dirty="0"/>
              <a:t>-1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O(10</a:t>
            </a:r>
            <a:r>
              <a:rPr lang="en-US" sz="1600" baseline="30000" dirty="0">
                <a:sym typeface="Wingdings" pitchFamily="2" charset="2"/>
              </a:rPr>
              <a:t>15</a:t>
            </a:r>
            <a:r>
              <a:rPr lang="en-US" sz="1600" dirty="0">
                <a:sym typeface="Wingdings" pitchFamily="2" charset="2"/>
              </a:rPr>
              <a:t>) 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/s, still demanding!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CEFBF-0091-AD44-9541-CAE658365F9F}"/>
              </a:ext>
            </a:extLst>
          </p:cNvPr>
          <p:cNvSpPr txBox="1"/>
          <p:nvPr/>
        </p:nvSpPr>
        <p:spPr>
          <a:xfrm>
            <a:off x="5774635" y="276307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ym typeface="Wingdings" pitchFamily="2" charset="2"/>
              </a:rPr>
              <a:t>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55427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Machine Parameters and Operation - 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A8C5-356B-8348-AEDA-46444278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5" y="1058793"/>
            <a:ext cx="10019241" cy="4099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98B78-CD7C-294D-AEC0-257ED669A8F9}"/>
              </a:ext>
            </a:extLst>
          </p:cNvPr>
          <p:cNvSpPr txBox="1"/>
          <p:nvPr/>
        </p:nvSpPr>
        <p:spPr>
          <a:xfrm>
            <a:off x="1033410" y="5243167"/>
            <a:ext cx="9768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comparison, HERA I operated at 10</a:t>
            </a:r>
            <a:r>
              <a:rPr lang="en-US" baseline="30000" dirty="0">
                <a:solidFill>
                  <a:srgbClr val="002060"/>
                </a:solidFill>
              </a:rPr>
              <a:t>31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, and was upgraded by a factor of up to 4 for HERA II</a:t>
            </a:r>
          </a:p>
          <a:p>
            <a:r>
              <a:rPr lang="en-US" dirty="0">
                <a:solidFill>
                  <a:srgbClr val="002060"/>
                </a:solidFill>
              </a:rPr>
              <a:t>The total luminosity delivered was 1 fb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over a running period of 15 years, including shutdowns.</a:t>
            </a:r>
          </a:p>
          <a:p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 may operate at 20 x 1000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and ”repeat” all of HERA in a short running period.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initial CDR considers a Ring-Ring ep collider as a back-up solution. May be revived for HE-LHC.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0A95A-F640-A847-B034-6AB5B6A6F873}"/>
              </a:ext>
            </a:extLst>
          </p:cNvPr>
          <p:cNvSpPr/>
          <p:nvPr/>
        </p:nvSpPr>
        <p:spPr>
          <a:xfrm>
            <a:off x="5754756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59102-4DF5-E04B-9664-BBC9435A5E07}"/>
              </a:ext>
            </a:extLst>
          </p:cNvPr>
          <p:cNvSpPr/>
          <p:nvPr/>
        </p:nvSpPr>
        <p:spPr>
          <a:xfrm>
            <a:off x="9496059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4357-8535-AB44-8263-6792FC619D54}"/>
              </a:ext>
            </a:extLst>
          </p:cNvPr>
          <p:cNvSpPr txBox="1"/>
          <p:nvPr/>
        </p:nvSpPr>
        <p:spPr>
          <a:xfrm>
            <a:off x="10875386" y="46467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pileup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D1FFF-F8C3-5240-8285-6F08F4915C2F}"/>
              </a:ext>
            </a:extLst>
          </p:cNvPr>
          <p:cNvSpPr txBox="1"/>
          <p:nvPr/>
        </p:nvSpPr>
        <p:spPr>
          <a:xfrm>
            <a:off x="9409920" y="751016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3346730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Machine Parameters - </a:t>
            </a:r>
            <a:r>
              <a:rPr lang="en-US" sz="3600" b="1" dirty="0" err="1"/>
              <a:t>eA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C7D1C-F7E7-054D-95F4-B1ED38C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4" y="940074"/>
            <a:ext cx="8417794" cy="47252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4BB76-7262-F242-8E1B-5E9D47F4C023}"/>
              </a:ext>
            </a:extLst>
          </p:cNvPr>
          <p:cNvSpPr txBox="1"/>
          <p:nvPr/>
        </p:nvSpPr>
        <p:spPr>
          <a:xfrm>
            <a:off x="1033100" y="5973416"/>
            <a:ext cx="982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LHeC</a:t>
            </a:r>
            <a:r>
              <a:rPr lang="en-US" dirty="0"/>
              <a:t> and FCC-eh are the highest energy, most powerful electron-ion colliders the world may build.</a:t>
            </a:r>
          </a:p>
          <a:p>
            <a:r>
              <a:rPr lang="en-US" dirty="0"/>
              <a:t>Saturation, Parton Dynamics and Structure in Nuclei, </a:t>
            </a:r>
            <a:r>
              <a:rPr lang="en-US" dirty="0" err="1"/>
              <a:t>Quarkonia</a:t>
            </a:r>
            <a:r>
              <a:rPr lang="en-US" dirty="0"/>
              <a:t>, Jets, Tomography of p and Nuclei, ..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965E7-F300-7849-991A-FAE932B8A6E4}"/>
              </a:ext>
            </a:extLst>
          </p:cNvPr>
          <p:cNvSpPr/>
          <p:nvPr/>
        </p:nvSpPr>
        <p:spPr>
          <a:xfrm>
            <a:off x="6096000" y="1808922"/>
            <a:ext cx="2869096" cy="894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47DAB-660E-784C-9AC1-FAD541550B9B}"/>
              </a:ext>
            </a:extLst>
          </p:cNvPr>
          <p:cNvSpPr/>
          <p:nvPr/>
        </p:nvSpPr>
        <p:spPr>
          <a:xfrm>
            <a:off x="6172200" y="4144617"/>
            <a:ext cx="2792896" cy="288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4B455-9C6C-2B4E-A3C5-6D1E28810CCA}"/>
              </a:ext>
            </a:extLst>
          </p:cNvPr>
          <p:cNvSpPr txBox="1"/>
          <p:nvPr/>
        </p:nvSpPr>
        <p:spPr>
          <a:xfrm>
            <a:off x="8605342" y="5665304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3587879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195" y="66435"/>
            <a:ext cx="3912468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FF0000"/>
                </a:solidFill>
              </a:rPr>
              <a:t>Optics for IP2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1B951-9589-B541-B31E-F597EA2E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6" y="229838"/>
            <a:ext cx="3709479" cy="3001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8B9E1-7DFB-8F4C-97BB-65B1D5CDCB68}"/>
              </a:ext>
            </a:extLst>
          </p:cNvPr>
          <p:cNvSpPr txBox="1"/>
          <p:nvPr/>
        </p:nvSpPr>
        <p:spPr>
          <a:xfrm>
            <a:off x="1081182" y="3059668"/>
            <a:ext cx="256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LHC Optics – beta vs path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83BE8-2091-A240-A7F8-007A46FECD65}"/>
              </a:ext>
            </a:extLst>
          </p:cNvPr>
          <p:cNvSpPr txBox="1"/>
          <p:nvPr/>
        </p:nvSpPr>
        <p:spPr>
          <a:xfrm>
            <a:off x="258417" y="289228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FF0000"/>
                </a:solidFill>
              </a:rPr>
              <a:t>ALICE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AA75BF-9102-B04D-8793-EAB910789B89}"/>
              </a:ext>
            </a:extLst>
          </p:cNvPr>
          <p:cNvCxnSpPr/>
          <p:nvPr/>
        </p:nvCxnSpPr>
        <p:spPr>
          <a:xfrm flipV="1">
            <a:off x="854765" y="2723322"/>
            <a:ext cx="586409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B16487-B591-F649-A8FF-907E2587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6" y="3536746"/>
            <a:ext cx="3273002" cy="2729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B3C4E-FB5F-2A49-914A-36C4968B119E}"/>
              </a:ext>
            </a:extLst>
          </p:cNvPr>
          <p:cNvSpPr txBox="1"/>
          <p:nvPr/>
        </p:nvSpPr>
        <p:spPr>
          <a:xfrm>
            <a:off x="915187" y="6122505"/>
            <a:ext cx="23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L</a:t>
            </a:r>
            <a:r>
              <a:rPr lang="en-GB" sz="1600" dirty="0"/>
              <a:t>u</a:t>
            </a:r>
            <a:r>
              <a:rPr lang="en-DE" sz="1600" dirty="0"/>
              <a:t>minosity Optics</a:t>
            </a:r>
            <a:r>
              <a:rPr lang="en-DE" dirty="0"/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178D7-41B8-D14D-9325-84C69E14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8" y="6210836"/>
            <a:ext cx="145332" cy="222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C02A93-42E9-A549-926B-7FE6D63D5DC0}"/>
              </a:ext>
            </a:extLst>
          </p:cNvPr>
          <p:cNvSpPr txBox="1"/>
          <p:nvPr/>
        </p:nvSpPr>
        <p:spPr>
          <a:xfrm>
            <a:off x="3186708" y="6157365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aseline="30000" dirty="0"/>
              <a:t>*</a:t>
            </a:r>
            <a:r>
              <a:rPr lang="en-DE" sz="1600" dirty="0"/>
              <a:t>=10m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1505B6-2EBA-3D43-95A2-232A30B40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774" y="3465471"/>
            <a:ext cx="3165673" cy="2622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B0E9F7-C99C-3946-A0E6-97D0399673A4}"/>
              </a:ext>
            </a:extLst>
          </p:cNvPr>
          <p:cNvSpPr txBox="1"/>
          <p:nvPr/>
        </p:nvSpPr>
        <p:spPr>
          <a:xfrm>
            <a:off x="4654992" y="6122506"/>
            <a:ext cx="3316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L</a:t>
            </a:r>
            <a:r>
              <a:rPr lang="en-GB" sz="1600" dirty="0"/>
              <a:t>u</a:t>
            </a:r>
            <a:r>
              <a:rPr lang="en-DE" sz="1600" dirty="0"/>
              <a:t>minosity Optics: IP2b=1.87m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67E0C1-2190-5843-9004-B36ACDEC9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323" y="751367"/>
            <a:ext cx="3273002" cy="2853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92B78-93BF-C947-AC7A-CF0B754C06C9}"/>
              </a:ext>
            </a:extLst>
          </p:cNvPr>
          <p:cNvSpPr txBox="1"/>
          <p:nvPr/>
        </p:nvSpPr>
        <p:spPr>
          <a:xfrm>
            <a:off x="5963478" y="2484783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Dispersion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9D4F58-77A6-9C40-B5E7-CC464994D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136" y="381283"/>
            <a:ext cx="3273003" cy="2719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5F598-B98E-234E-AF66-2E3AC8E60863}"/>
              </a:ext>
            </a:extLst>
          </p:cNvPr>
          <p:cNvSpPr txBox="1"/>
          <p:nvPr/>
        </p:nvSpPr>
        <p:spPr>
          <a:xfrm>
            <a:off x="8587102" y="3062362"/>
            <a:ext cx="331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DE" sz="1600" dirty="0"/>
              <a:t>eparation bump (std LHC procedure)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9E38EF-107A-9441-B7C5-2B1A28809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6672" y="3540901"/>
            <a:ext cx="3135210" cy="22569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DC9D41-CA7B-9346-B13C-422844057267}"/>
              </a:ext>
            </a:extLst>
          </p:cNvPr>
          <p:cNvSpPr txBox="1"/>
          <p:nvPr/>
        </p:nvSpPr>
        <p:spPr>
          <a:xfrm>
            <a:off x="8626672" y="5797808"/>
            <a:ext cx="3389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DE" sz="1600" dirty="0"/>
              <a:t>hift in time and vertical xing 140mrad</a:t>
            </a:r>
          </a:p>
          <a:p>
            <a:r>
              <a:rPr lang="en-DE" sz="1600" dirty="0"/>
              <a:t> </a:t>
            </a:r>
          </a:p>
          <a:p>
            <a:r>
              <a:rPr lang="en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DE" sz="1600" b="1" dirty="0">
                <a:solidFill>
                  <a:srgbClr val="FF0000"/>
                </a:solidFill>
                <a:sym typeface="Wingdings" pitchFamily="2" charset="2"/>
              </a:rPr>
              <a:t>o showstopper for ep and AA</a:t>
            </a:r>
            <a:endParaRPr lang="en-DE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6527F1-1C5C-E445-B6ED-406216CDA5FC}"/>
              </a:ext>
            </a:extLst>
          </p:cNvPr>
          <p:cNvSpPr txBox="1"/>
          <p:nvPr/>
        </p:nvSpPr>
        <p:spPr>
          <a:xfrm>
            <a:off x="153588" y="6491837"/>
            <a:ext cx="2305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B Holzer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63711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45" y="56434"/>
            <a:ext cx="456133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>
                <a:solidFill>
                  <a:srgbClr val="C00000"/>
                </a:solidFill>
              </a:rPr>
              <a:t>Published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0" y="621093"/>
            <a:ext cx="4045076" cy="524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834271" y="5226478"/>
            <a:ext cx="369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arXiv:2007:14491 </a:t>
            </a:r>
            <a:r>
              <a:rPr lang="en-DE" sz="1400" dirty="0">
                <a:solidFill>
                  <a:srgbClr val="002060"/>
                </a:solidFill>
              </a:rPr>
              <a:t>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12231-07D2-BD48-B219-6F4D0AA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74" y="117218"/>
            <a:ext cx="4806959" cy="6304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E7FF0-6F05-C044-8C0E-05B06B4570AD}"/>
              </a:ext>
            </a:extLst>
          </p:cNvPr>
          <p:cNvSpPr txBox="1"/>
          <p:nvPr/>
        </p:nvSpPr>
        <p:spPr>
          <a:xfrm>
            <a:off x="388064" y="6052241"/>
            <a:ext cx="495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5 page summary: ECFA Newsletter Nr 5., August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10CA8-2833-1247-B402-D6E07BB7B3B8}"/>
              </a:ext>
            </a:extLst>
          </p:cNvPr>
          <p:cNvSpPr txBox="1"/>
          <p:nvPr/>
        </p:nvSpPr>
        <p:spPr>
          <a:xfrm>
            <a:off x="8357653" y="6451597"/>
            <a:ext cx="248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156 Institutions involved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F0776-3840-784C-9732-9F2222017E44}"/>
              </a:ext>
            </a:extLst>
          </p:cNvPr>
          <p:cNvSpPr/>
          <p:nvPr/>
        </p:nvSpPr>
        <p:spPr>
          <a:xfrm>
            <a:off x="27872" y="6406417"/>
            <a:ext cx="6743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hlinkClick r:id="rId4"/>
              </a:rPr>
              <a:t>https://cds.cern.ch/record/2729018/files/ECFA-Newsletter-5-Summer2020.pdf</a:t>
            </a:r>
            <a:endParaRPr lang="en-DE" sz="1400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07466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284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Aperture Staggered Quadrupoles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0CA9D-048C-DD42-AABC-58670909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8" y="854766"/>
            <a:ext cx="9896273" cy="5770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7A7DF-24A3-134C-8A3C-389C9548B2EE}"/>
              </a:ext>
            </a:extLst>
          </p:cNvPr>
          <p:cNvSpPr txBox="1"/>
          <p:nvPr/>
        </p:nvSpPr>
        <p:spPr>
          <a:xfrm>
            <a:off x="3747053" y="182879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27A01-437C-2D42-83FE-E58DD1A97872}"/>
              </a:ext>
            </a:extLst>
          </p:cNvPr>
          <p:cNvSpPr txBox="1"/>
          <p:nvPr/>
        </p:nvSpPr>
        <p:spPr>
          <a:xfrm>
            <a:off x="8040755" y="17592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81BA6-226C-E742-A0E1-807BB3FF7665}"/>
              </a:ext>
            </a:extLst>
          </p:cNvPr>
          <p:cNvSpPr txBox="1"/>
          <p:nvPr/>
        </p:nvSpPr>
        <p:spPr>
          <a:xfrm>
            <a:off x="5365511" y="1943889"/>
            <a:ext cx="146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  N</a:t>
            </a:r>
            <a:r>
              <a:rPr lang="en-DE" sz="1200" dirty="0">
                <a:solidFill>
                  <a:srgbClr val="FF0000"/>
                </a:solidFill>
              </a:rPr>
              <a:t>on-colliding beam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F8FE63-D01B-604D-AC06-0DBC63C686D2}"/>
              </a:ext>
            </a:extLst>
          </p:cNvPr>
          <p:cNvCxnSpPr/>
          <p:nvPr/>
        </p:nvCxnSpPr>
        <p:spPr>
          <a:xfrm>
            <a:off x="6999261" y="2059629"/>
            <a:ext cx="953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AA6E62-DE90-D74D-8CC8-61EF450FDD97}"/>
              </a:ext>
            </a:extLst>
          </p:cNvPr>
          <p:cNvCxnSpPr/>
          <p:nvPr/>
        </p:nvCxnSpPr>
        <p:spPr>
          <a:xfrm flipH="1">
            <a:off x="4239496" y="2082388"/>
            <a:ext cx="11260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28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28450"/>
            <a:ext cx="6218584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Aperture Half-Quadrupole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C872B-A485-7A44-BE69-5D44E9143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3" y="1654480"/>
            <a:ext cx="7192617" cy="35605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26B42-6D90-6D47-9B4B-16811114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31" y="396184"/>
            <a:ext cx="3162692" cy="3281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4E934-4C98-9A4A-87D5-CA976C97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44" y="3756992"/>
            <a:ext cx="3954416" cy="2504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619B2-EC77-C242-83B7-27B085C38148}"/>
              </a:ext>
            </a:extLst>
          </p:cNvPr>
          <p:cNvSpPr txBox="1"/>
          <p:nvPr/>
        </p:nvSpPr>
        <p:spPr>
          <a:xfrm>
            <a:off x="5516217" y="20872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90724-EC8E-6E43-BF1C-893244BFC962}"/>
              </a:ext>
            </a:extLst>
          </p:cNvPr>
          <p:cNvSpPr txBox="1"/>
          <p:nvPr/>
        </p:nvSpPr>
        <p:spPr>
          <a:xfrm>
            <a:off x="9674086" y="185569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♟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099158-7071-B948-89C2-D7447BC22E8D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762439" y="1180143"/>
            <a:ext cx="757632" cy="90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73ED4C-0BAE-9E4B-ACC9-640F97520182}"/>
              </a:ext>
            </a:extLst>
          </p:cNvPr>
          <p:cNvSpPr txBox="1"/>
          <p:nvPr/>
        </p:nvSpPr>
        <p:spPr>
          <a:xfrm>
            <a:off x="5999994" y="921934"/>
            <a:ext cx="146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  N</a:t>
            </a:r>
            <a:r>
              <a:rPr lang="en-DE" sz="1200" dirty="0">
                <a:solidFill>
                  <a:srgbClr val="FF0000"/>
                </a:solidFill>
              </a:rPr>
              <a:t>on-colliding beam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447293-712E-8D42-9779-93D777D34921}"/>
              </a:ext>
            </a:extLst>
          </p:cNvPr>
          <p:cNvCxnSpPr>
            <a:cxnSpLocks/>
          </p:cNvCxnSpPr>
          <p:nvPr/>
        </p:nvCxnSpPr>
        <p:spPr>
          <a:xfrm>
            <a:off x="7364895" y="1137332"/>
            <a:ext cx="2388703" cy="84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018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5612296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Q1 and further Quadrupoles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346CA-EFAF-FF4D-83F4-AACB5B65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3" y="1324839"/>
            <a:ext cx="6858606" cy="246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5E91C-8A30-1241-825C-14DACA3B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85" y="357050"/>
            <a:ext cx="3198942" cy="2841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C7BFD-D890-F445-8EB4-C08A0E40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284" y="3198261"/>
            <a:ext cx="3326009" cy="3065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5815D-FFCB-2E4F-8F26-11B880E67E1F}"/>
              </a:ext>
            </a:extLst>
          </p:cNvPr>
          <p:cNvSpPr txBox="1"/>
          <p:nvPr/>
        </p:nvSpPr>
        <p:spPr>
          <a:xfrm>
            <a:off x="808707" y="4581939"/>
            <a:ext cx="7221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Q2, Q3 desirably NOT Nb</a:t>
            </a:r>
            <a:r>
              <a:rPr lang="en-DE" baseline="-25000" dirty="0"/>
              <a:t>3</a:t>
            </a:r>
            <a:r>
              <a:rPr lang="en-DE" dirty="0"/>
              <a:t>Sn but Nb-Ti as suggested by current experience  </a:t>
            </a:r>
          </a:p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B Holzer, S Russenschuck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20556-35E5-2947-9C3E-DCDD26730A3F}"/>
              </a:ext>
            </a:extLst>
          </p:cNvPr>
          <p:cNvSpPr txBox="1"/>
          <p:nvPr/>
        </p:nvSpPr>
        <p:spPr>
          <a:xfrm>
            <a:off x="808707" y="5348495"/>
            <a:ext cx="723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Aperture of Q1A needs study, when non-colliding p beam is kept in vacuum</a:t>
            </a:r>
          </a:p>
        </p:txBody>
      </p:sp>
    </p:spTree>
    <p:extLst>
      <p:ext uri="{BB962C8B-B14F-4D97-AF65-F5344CB8AC3E}">
        <p14:creationId xmlns:p14="http://schemas.microsoft.com/office/powerpoint/2010/main" val="2021800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390"/>
            <a:ext cx="6192272" cy="547411"/>
          </a:xfrm>
        </p:spPr>
        <p:txBody>
          <a:bodyPr>
            <a:normAutofit/>
          </a:bodyPr>
          <a:lstStyle/>
          <a:p>
            <a:r>
              <a:rPr lang="en-DE" sz="2800" b="1" dirty="0">
                <a:solidFill>
                  <a:srgbClr val="002060"/>
                </a:solidFill>
              </a:rPr>
              <a:t>Energy Recovery and Synergies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3B788-A876-2946-979A-10CD9AC1710C}"/>
              </a:ext>
            </a:extLst>
          </p:cNvPr>
          <p:cNvSpPr txBox="1"/>
          <p:nvPr/>
        </p:nvSpPr>
        <p:spPr>
          <a:xfrm>
            <a:off x="447258" y="964096"/>
            <a:ext cx="511697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LHeC/FCC-eh: high luminosity, high energy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H</a:t>
            </a:r>
            <a:r>
              <a:rPr lang="en-DE" dirty="0">
                <a:sym typeface="Wingdings" pitchFamily="2" charset="2"/>
              </a:rPr>
              <a:t>igh ERL power facility P=I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dirty="0">
                <a:sym typeface="Wingdings" pitchFamily="2" charset="2"/>
              </a:rPr>
              <a:t> E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baseline="-25000" dirty="0"/>
              <a:t> </a:t>
            </a:r>
            <a:r>
              <a:rPr lang="en-DE" dirty="0"/>
              <a:t> </a:t>
            </a:r>
          </a:p>
          <a:p>
            <a:endParaRPr lang="en-DE" dirty="0"/>
          </a:p>
          <a:p>
            <a:r>
              <a:rPr lang="en-GB" b="1" dirty="0">
                <a:solidFill>
                  <a:srgbClr val="C00000"/>
                </a:solidFill>
              </a:rPr>
              <a:t>This is a programme for high quality SRF (Q</a:t>
            </a:r>
            <a:r>
              <a:rPr lang="en-GB" b="1" baseline="-25000" dirty="0">
                <a:solidFill>
                  <a:srgbClr val="C00000"/>
                </a:solidFill>
              </a:rPr>
              <a:t>0</a:t>
            </a:r>
            <a:r>
              <a:rPr lang="en-GB" b="1" dirty="0">
                <a:solidFill>
                  <a:srgbClr val="C00000"/>
                </a:solidFill>
              </a:rPr>
              <a:t> &gt; 10</a:t>
            </a:r>
            <a:r>
              <a:rPr lang="en-GB" b="1" baseline="30000" dirty="0">
                <a:solidFill>
                  <a:srgbClr val="C00000"/>
                </a:solidFill>
              </a:rPr>
              <a:t>10</a:t>
            </a:r>
            <a:r>
              <a:rPr lang="en-GB" b="1" dirty="0">
                <a:solidFill>
                  <a:srgbClr val="C00000"/>
                </a:solidFill>
              </a:rPr>
              <a:t>),</a:t>
            </a:r>
          </a:p>
          <a:p>
            <a:r>
              <a:rPr lang="en-GB" b="1" dirty="0">
                <a:solidFill>
                  <a:srgbClr val="C00000"/>
                </a:solidFill>
              </a:rPr>
              <a:t>high current sources, and multiturn to reach high </a:t>
            </a:r>
            <a:r>
              <a:rPr lang="en-GB" b="1" dirty="0" err="1">
                <a:solidFill>
                  <a:srgbClr val="C00000"/>
                </a:solidFill>
              </a:rPr>
              <a:t>E</a:t>
            </a:r>
            <a:r>
              <a:rPr lang="en-GB" b="1" baseline="-25000" dirty="0" err="1">
                <a:solidFill>
                  <a:srgbClr val="C00000"/>
                </a:solidFill>
              </a:rPr>
              <a:t>e</a:t>
            </a:r>
            <a:endParaRPr lang="en-DE" b="1" baseline="-25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862CE-81DA-0345-A539-E0F7E7AC653A}"/>
              </a:ext>
            </a:extLst>
          </p:cNvPr>
          <p:cNvSpPr txBox="1"/>
          <p:nvPr/>
        </p:nvSpPr>
        <p:spPr>
          <a:xfrm>
            <a:off x="219598" y="2759476"/>
            <a:ext cx="5555037" cy="36317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Future/current ERL developments:  </a:t>
            </a:r>
            <a:r>
              <a:rPr lang="en-DE" sz="1400" b="1" dirty="0">
                <a:solidFill>
                  <a:srgbClr val="C00000"/>
                </a:solidFill>
              </a:rPr>
              <a:t>distribution of emphasis</a:t>
            </a:r>
          </a:p>
          <a:p>
            <a:endParaRPr lang="en-DE" sz="1400" dirty="0"/>
          </a:p>
          <a:p>
            <a:r>
              <a:rPr lang="en-DE" dirty="0"/>
              <a:t>- CBETA: high current, single turn - for e cooler (EIC)</a:t>
            </a:r>
          </a:p>
          <a:p>
            <a:r>
              <a:rPr lang="en-DE" dirty="0"/>
              <a:t>- MESA: polarised beam - for new PV asymmetry exp.</a:t>
            </a:r>
          </a:p>
          <a:p>
            <a:r>
              <a:rPr lang="en-DE" dirty="0"/>
              <a:t>- CEBAF: few GeV energy - for study of syn. </a:t>
            </a:r>
            <a:r>
              <a:rPr lang="en-GB" dirty="0"/>
              <a:t>r</a:t>
            </a:r>
            <a:r>
              <a:rPr lang="en-DE" dirty="0"/>
              <a:t>adiation</a:t>
            </a:r>
          </a:p>
          <a:p>
            <a:r>
              <a:rPr lang="en-DE" dirty="0"/>
              <a:t>- PERLE: high current, multiturn - for exp’s and future</a:t>
            </a:r>
          </a:p>
          <a:p>
            <a:r>
              <a:rPr lang="en-DE" dirty="0"/>
              <a:t>  </a:t>
            </a:r>
          </a:p>
          <a:p>
            <a:r>
              <a:rPr lang="en-GB" dirty="0"/>
              <a:t>P</a:t>
            </a:r>
            <a:r>
              <a:rPr lang="en-DE" dirty="0"/>
              <a:t>lans: Daresbury, Darmstadt, Berlin. Revival of KEK ERL</a:t>
            </a:r>
          </a:p>
          <a:p>
            <a:r>
              <a:rPr lang="en-DE" dirty="0"/>
              <a:t>            normal conducting ERL machine at BINP</a:t>
            </a:r>
          </a:p>
          <a:p>
            <a:endParaRPr lang="en-DE" dirty="0"/>
          </a:p>
          <a:p>
            <a:r>
              <a:rPr lang="en-DE" dirty="0"/>
              <a:t>Coordination: Lab Director Group (A Stocchi </a:t>
            </a:r>
            <a:r>
              <a:rPr lang="en-DE" sz="1400" dirty="0"/>
              <a:t>IJClab </a:t>
            </a:r>
            <a:r>
              <a:rPr lang="en-DE" dirty="0"/>
              <a:t>for ERL)</a:t>
            </a:r>
          </a:p>
          <a:p>
            <a:r>
              <a:rPr lang="en-DE" dirty="0"/>
              <a:t>European Accelerator R+D Roadmap:  CERN council 9/21</a:t>
            </a:r>
          </a:p>
          <a:p>
            <a:r>
              <a:rPr lang="en-DE" dirty="0"/>
              <a:t>ERL Network. ERL workshop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CD75A-11C2-C549-AF10-F9BCF6ABCD3C}"/>
              </a:ext>
            </a:extLst>
          </p:cNvPr>
          <p:cNvSpPr txBox="1"/>
          <p:nvPr/>
        </p:nvSpPr>
        <p:spPr>
          <a:xfrm>
            <a:off x="6111823" y="214111"/>
            <a:ext cx="5860579" cy="64633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     Technical Synergies of LHeC with other applications</a:t>
            </a:r>
          </a:p>
          <a:p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SAPPHIRE: a yy  collider : Higgs, eweak and QCD machine 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F. Zimmermann et al, arXiv:1208.2827 </a:t>
            </a:r>
          </a:p>
          <a:p>
            <a:pPr marL="285750" indent="-285750">
              <a:buFontTx/>
              <a:buChar char="-"/>
            </a:pPr>
            <a:r>
              <a:rPr lang="en-DE" dirty="0"/>
              <a:t>Racetrack as an injector into FCC-ee [direct into Z]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O. Bruening, Y. </a:t>
            </a:r>
            <a:r>
              <a:rPr lang="en-GB" sz="1600" dirty="0" err="1">
                <a:solidFill>
                  <a:srgbClr val="002060"/>
                </a:solidFill>
              </a:rPr>
              <a:t>Papaphilippou</a:t>
            </a:r>
            <a:endParaRPr lang="en-DE" sz="16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/>
              <a:t>LHeC-FEL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F. Zimmermann et al, work in progress</a:t>
            </a:r>
          </a:p>
          <a:p>
            <a:pPr marL="285750" indent="-285750">
              <a:buFontTx/>
              <a:buChar char="-"/>
            </a:pPr>
            <a:r>
              <a:rPr lang="en-DE" dirty="0"/>
              <a:t>Injector into FCC-hh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R. Calaga</a:t>
            </a:r>
          </a:p>
          <a:p>
            <a:pPr marL="285750" indent="-285750">
              <a:buFontTx/>
              <a:buChar char="-"/>
            </a:pPr>
            <a:r>
              <a:rPr lang="en-DE" dirty="0"/>
              <a:t>Proposal of ERL Version of FCC-ee for high Lumi at high E</a:t>
            </a:r>
            <a:r>
              <a:rPr lang="en-DE" baseline="-25000" dirty="0"/>
              <a:t>e</a:t>
            </a:r>
          </a:p>
          <a:p>
            <a:r>
              <a:rPr lang="en-DE" dirty="0">
                <a:solidFill>
                  <a:srgbClr val="002060"/>
                </a:solidFill>
              </a:rPr>
              <a:t>        </a:t>
            </a:r>
            <a:r>
              <a:rPr lang="en-DE" sz="1600" dirty="0">
                <a:solidFill>
                  <a:srgbClr val="002060"/>
                </a:solidFill>
              </a:rPr>
              <a:t>V Litvinenko, T Roser, M Chamizo-Llatas arXiv: 1909.04437</a:t>
            </a:r>
          </a:p>
          <a:p>
            <a:pPr marL="285750" indent="-285750">
              <a:buFontTx/>
              <a:buChar char="-"/>
            </a:pPr>
            <a:r>
              <a:rPr lang="en-DE" dirty="0"/>
              <a:t>802 MHz technology: PERLE, FCC-ee, eSPS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Marhauser,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704 MHz SPL C</a:t>
            </a:r>
            <a:r>
              <a:rPr lang="en-GB" dirty="0"/>
              <a:t>r</a:t>
            </a:r>
            <a:r>
              <a:rPr lang="en-DE" dirty="0"/>
              <a:t>yomodule (CERN) modified for PERLE 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 Gerigk, E Jensen et al.</a:t>
            </a:r>
          </a:p>
          <a:p>
            <a:pPr marL="285750" indent="-285750">
              <a:buFontTx/>
              <a:buChar char="-"/>
            </a:pPr>
            <a:r>
              <a:rPr lang="en-DE" dirty="0"/>
              <a:t>ALICE (Daresbury) Gun delivered to Orsay for PERLE</a:t>
            </a:r>
          </a:p>
          <a:p>
            <a:r>
              <a:rPr lang="en-DE" dirty="0"/>
              <a:t>   </a:t>
            </a:r>
            <a:r>
              <a:rPr lang="en-DE" sz="1600" dirty="0">
                <a:solidFill>
                  <a:srgbClr val="002060"/>
                </a:solidFill>
              </a:rPr>
              <a:t>     D Angal-Kalinin, B Militsyn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JLEIC Booster (Jlab) likely to be used in PERLE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Hannon,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Forward Calorimetry: FCC-hh and ee colliders 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 CALICE..</a:t>
            </a:r>
          </a:p>
          <a:p>
            <a:pPr marL="285750" indent="-285750">
              <a:buFontTx/>
              <a:buChar char="-"/>
            </a:pPr>
            <a:r>
              <a:rPr lang="en-DE" dirty="0"/>
              <a:t>Inner Tracker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/CMOS</a:t>
            </a:r>
            <a:r>
              <a:rPr lang="en-DE" dirty="0"/>
              <a:t>: ee colliders, new HI detector at IP2</a:t>
            </a:r>
          </a:p>
          <a:p>
            <a:r>
              <a:rPr lang="en-DE" dirty="0"/>
              <a:t>-    ….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8B32A-0EB3-044A-93D8-338B84E2DA16}"/>
              </a:ext>
            </a:extLst>
          </p:cNvPr>
          <p:cNvSpPr txBox="1"/>
          <p:nvPr/>
        </p:nvSpPr>
        <p:spPr>
          <a:xfrm>
            <a:off x="219598" y="6523530"/>
            <a:ext cx="211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MK: S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lide from October 20</a:t>
            </a:r>
          </a:p>
        </p:txBody>
      </p:sp>
    </p:spTree>
    <p:extLst>
      <p:ext uri="{BB962C8B-B14F-4D97-AF65-F5344CB8AC3E}">
        <p14:creationId xmlns:p14="http://schemas.microsoft.com/office/powerpoint/2010/main" val="738117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Physics at </a:t>
            </a:r>
            <a:r>
              <a:rPr lang="en-US" sz="3200" dirty="0" err="1"/>
              <a:t>LHeC</a:t>
            </a:r>
            <a:r>
              <a:rPr lang="en-US" sz="3200" dirty="0"/>
              <a:t> as an EIC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50" y="83742"/>
            <a:ext cx="8909048" cy="6719282"/>
          </a:xfrm>
          <a:prstGeom prst="rect">
            <a:avLst/>
          </a:prstGeom>
          <a:ln>
            <a:solidFill>
              <a:schemeClr val="accent6">
                <a:lumMod val="50000"/>
                <a:alpha val="71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036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5531"/>
            <a:ext cx="7772400" cy="6664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Heavy </a:t>
            </a:r>
            <a:r>
              <a:rPr lang="en-US" sz="3200" dirty="0" err="1">
                <a:solidFill>
                  <a:srgbClr val="0000FF"/>
                </a:solidFill>
              </a:rPr>
              <a:t>Flavour</a:t>
            </a:r>
            <a:r>
              <a:rPr lang="en-US" sz="3200" dirty="0">
                <a:solidFill>
                  <a:srgbClr val="0000FF"/>
                </a:solidFill>
              </a:rPr>
              <a:t> – Strange in </a:t>
            </a:r>
            <a:r>
              <a:rPr lang="en-US" sz="3200" dirty="0" err="1">
                <a:solidFill>
                  <a:srgbClr val="0000FF"/>
                </a:solidFill>
              </a:rPr>
              <a:t>ePb</a:t>
            </a:r>
            <a:r>
              <a:rPr lang="en-US" sz="3200" dirty="0">
                <a:solidFill>
                  <a:srgbClr val="0000FF"/>
                </a:solidFill>
              </a:rPr>
              <a:t> -  from CC</a:t>
            </a:r>
          </a:p>
        </p:txBody>
      </p:sp>
      <p:pic>
        <p:nvPicPr>
          <p:cNvPr id="3" name="Picture 2" descr="f2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4284" y="-501030"/>
            <a:ext cx="5956533" cy="8596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763" y="6567640"/>
            <a:ext cx="3537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Max Klein </a:t>
            </a:r>
            <a:r>
              <a:rPr lang="en-US" sz="1200" dirty="0" err="1"/>
              <a:t>nPDFs</a:t>
            </a:r>
            <a:r>
              <a:rPr lang="en-US" sz="1200" dirty="0"/>
              <a:t> with </a:t>
            </a:r>
            <a:r>
              <a:rPr lang="en-US" sz="1200" dirty="0" err="1"/>
              <a:t>LHeC</a:t>
            </a:r>
            <a:r>
              <a:rPr lang="en-US" sz="1200" dirty="0"/>
              <a:t> 10.9.2015 POETIC a PARIS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9238" y="5433246"/>
            <a:ext cx="80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1995" y="1331230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x=0.00005</a:t>
            </a:r>
          </a:p>
        </p:txBody>
      </p:sp>
    </p:spTree>
    <p:extLst>
      <p:ext uri="{BB962C8B-B14F-4D97-AF65-F5344CB8AC3E}">
        <p14:creationId xmlns:p14="http://schemas.microsoft.com/office/powerpoint/2010/main" val="1656153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Physics at </a:t>
            </a:r>
            <a:r>
              <a:rPr lang="en-US" sz="3200" dirty="0" err="1"/>
              <a:t>LHeC</a:t>
            </a:r>
            <a:r>
              <a:rPr lang="en-US" sz="3200" dirty="0"/>
              <a:t> as an EIC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76" y="55828"/>
            <a:ext cx="8989895" cy="676257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943452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336"/>
            <a:ext cx="7772400" cy="68150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Kinematic Ranges of </a:t>
            </a:r>
            <a:r>
              <a:rPr lang="en-US" sz="3200" dirty="0" err="1">
                <a:solidFill>
                  <a:srgbClr val="000090"/>
                </a:solidFill>
              </a:rPr>
              <a:t>lA</a:t>
            </a:r>
            <a:r>
              <a:rPr lang="en-US" sz="3200" dirty="0">
                <a:solidFill>
                  <a:srgbClr val="000090"/>
                </a:solidFill>
              </a:rPr>
              <a:t> DIS </a:t>
            </a:r>
            <a:r>
              <a:rPr lang="mr-IN" sz="3200" dirty="0">
                <a:solidFill>
                  <a:srgbClr val="000090"/>
                </a:solidFill>
              </a:rPr>
              <a:t>–</a:t>
            </a:r>
            <a:r>
              <a:rPr lang="en-US" sz="3200" dirty="0">
                <a:solidFill>
                  <a:srgbClr val="000090"/>
                </a:solidFill>
              </a:rPr>
              <a:t> Past and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38" y="697839"/>
            <a:ext cx="5816761" cy="5360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888" y="4812440"/>
            <a:ext cx="2515385" cy="1075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023" y="1088627"/>
            <a:ext cx="2143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HERA missed the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electron-ion phase.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deuterons either.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HERA3 in 2001..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641" y="2620642"/>
            <a:ext cx="2441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</a:t>
            </a:r>
            <a:r>
              <a:rPr lang="en-US" b="1" dirty="0" err="1"/>
              <a:t>LHeC</a:t>
            </a:r>
            <a:r>
              <a:rPr lang="en-US" b="1" dirty="0"/>
              <a:t> may be</a:t>
            </a:r>
          </a:p>
          <a:p>
            <a:r>
              <a:rPr lang="en-US" b="1" dirty="0"/>
              <a:t>tuned to low energies</a:t>
            </a:r>
          </a:p>
          <a:p>
            <a:r>
              <a:rPr lang="en-US" dirty="0"/>
              <a:t>√s ≈ 100 </a:t>
            </a:r>
            <a:r>
              <a:rPr lang="en-US" dirty="0" err="1"/>
              <a:t>GeV</a:t>
            </a:r>
            <a:r>
              <a:rPr lang="en-US" dirty="0"/>
              <a:t> instead of</a:t>
            </a:r>
          </a:p>
          <a:p>
            <a:r>
              <a:rPr lang="en-US" dirty="0"/>
              <a:t>1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direct overlap</a:t>
            </a:r>
          </a:p>
          <a:p>
            <a:r>
              <a:rPr lang="en-US" dirty="0"/>
              <a:t>EICs and HERA.</a:t>
            </a:r>
          </a:p>
          <a:p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FCC-eh: highest  Q</a:t>
            </a:r>
            <a:r>
              <a:rPr lang="en-US" b="1" baseline="30000" dirty="0">
                <a:solidFill>
                  <a:srgbClr val="008000"/>
                </a:solidFill>
              </a:rPr>
              <a:t>2</a:t>
            </a:r>
            <a:r>
              <a:rPr lang="en-US" b="1" dirty="0">
                <a:solidFill>
                  <a:srgbClr val="008000"/>
                </a:solidFill>
              </a:rPr>
              <a:t>, 1/x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3427" y="6086122"/>
            <a:ext cx="912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Luminosity</a:t>
            </a:r>
            <a:r>
              <a:rPr lang="en-US" dirty="0">
                <a:solidFill>
                  <a:srgbClr val="FF0000"/>
                </a:solidFill>
              </a:rPr>
              <a:t>: crucial for efficient operation, to access rare channels and high x, and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15 years of HERA luminosity collection may shrink to a few days (ATLAS now up to 1fb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/day) </a:t>
            </a:r>
          </a:p>
        </p:txBody>
      </p:sp>
    </p:spTree>
    <p:extLst>
      <p:ext uri="{BB962C8B-B14F-4D97-AF65-F5344CB8AC3E}">
        <p14:creationId xmlns:p14="http://schemas.microsoft.com/office/powerpoint/2010/main" val="136274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3635" y="1468817"/>
            <a:ext cx="3098728" cy="433965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Empowering the LHC/FCC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Search </a:t>
            </a:r>
            <a:r>
              <a:rPr lang="en-US" sz="1600" dirty="0" err="1">
                <a:solidFill>
                  <a:srgbClr val="000090"/>
                </a:solidFill>
              </a:rPr>
              <a:t>Programme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Transformation of LHC/</a:t>
            </a:r>
            <a:r>
              <a:rPr lang="en-US" sz="1600" dirty="0" err="1">
                <a:solidFill>
                  <a:srgbClr val="000090"/>
                </a:solidFill>
              </a:rPr>
              <a:t>FCChh</a:t>
            </a:r>
            <a:r>
              <a:rPr lang="en-US" sz="1600" dirty="0">
                <a:solidFill>
                  <a:srgbClr val="000090"/>
                </a:solidFill>
              </a:rPr>
              <a:t> into</a:t>
            </a:r>
          </a:p>
          <a:p>
            <a:r>
              <a:rPr lang="en-US" sz="1600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Discovery (top, H, heavy </a:t>
            </a:r>
            <a:r>
              <a:rPr lang="en-US" sz="1600" dirty="0" err="1">
                <a:solidFill>
                  <a:srgbClr val="000090"/>
                </a:solidFill>
              </a:rPr>
              <a:t>ν’s</a:t>
            </a:r>
            <a:r>
              <a:rPr lang="en-US" sz="1600" dirty="0">
                <a:solidFill>
                  <a:srgbClr val="000090"/>
                </a:solidFill>
              </a:rPr>
              <a:t>..)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287829"/>
            <a:ext cx="6954089" cy="4323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5670719"/>
            <a:ext cx="6449352" cy="59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A5528-3D56-584E-8234-FD9B61C3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39" y="1417915"/>
            <a:ext cx="4526860" cy="48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6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292" y="105005"/>
            <a:ext cx="9144000" cy="696498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Kinematics</a:t>
            </a:r>
            <a:r>
              <a:rPr lang="en-DE" sz="3600" dirty="0"/>
              <a:t>: </a:t>
            </a:r>
            <a:r>
              <a:rPr lang="en-DE" sz="2200" b="1" dirty="0">
                <a:solidFill>
                  <a:srgbClr val="002060"/>
                </a:solidFill>
              </a:rPr>
              <a:t>fwd</a:t>
            </a:r>
            <a:r>
              <a:rPr lang="en-DE" sz="2200" dirty="0">
                <a:solidFill>
                  <a:srgbClr val="002060"/>
                </a:solidFill>
              </a:rPr>
              <a:t>: in p beam direction,</a:t>
            </a:r>
            <a:r>
              <a:rPr lang="en-DE" sz="2200" b="1" dirty="0">
                <a:solidFill>
                  <a:srgbClr val="002060"/>
                </a:solidFill>
              </a:rPr>
              <a:t> </a:t>
            </a:r>
            <a:r>
              <a:rPr lang="en-DE" sz="2200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r>
              <a:rPr lang="en-DE" sz="2200" dirty="0">
                <a:solidFill>
                  <a:schemeClr val="accent4">
                    <a:lumMod val="50000"/>
                  </a:schemeClr>
                </a:solidFill>
              </a:rPr>
              <a:t>: e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C3B14-075B-0648-9B11-72D04E90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15" y="953429"/>
            <a:ext cx="5145286" cy="464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F82DB-4848-494F-8753-9268BB59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923067"/>
            <a:ext cx="5170781" cy="46464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F50154-3345-D94E-973D-02CB6B3294E4}"/>
              </a:ext>
            </a:extLst>
          </p:cNvPr>
          <p:cNvCxnSpPr/>
          <p:nvPr/>
        </p:nvCxnSpPr>
        <p:spPr>
          <a:xfrm>
            <a:off x="3603241" y="2508739"/>
            <a:ext cx="23328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540B67-3334-0D44-B1B5-F9F000C740B5}"/>
              </a:ext>
            </a:extLst>
          </p:cNvPr>
          <p:cNvSpPr txBox="1"/>
          <p:nvPr/>
        </p:nvSpPr>
        <p:spPr>
          <a:xfrm>
            <a:off x="3003012" y="2907323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086DB-F7EA-D944-8EC2-8B4A25A5A0A5}"/>
              </a:ext>
            </a:extLst>
          </p:cNvPr>
          <p:cNvSpPr txBox="1"/>
          <p:nvPr/>
        </p:nvSpPr>
        <p:spPr>
          <a:xfrm>
            <a:off x="4185138" y="1863969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F57E8-507E-D14D-A4FB-CDF3BF337253}"/>
              </a:ext>
            </a:extLst>
          </p:cNvPr>
          <p:cNvCxnSpPr>
            <a:cxnSpLocks/>
          </p:cNvCxnSpPr>
          <p:nvPr/>
        </p:nvCxnSpPr>
        <p:spPr>
          <a:xfrm flipV="1">
            <a:off x="8733693" y="1987118"/>
            <a:ext cx="1927599" cy="3315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23A05A-C411-FE48-9ED7-885C79A31DD8}"/>
              </a:ext>
            </a:extLst>
          </p:cNvPr>
          <p:cNvSpPr txBox="1"/>
          <p:nvPr/>
        </p:nvSpPr>
        <p:spPr>
          <a:xfrm>
            <a:off x="10385062" y="3380990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2ED9F-87CD-2A49-AE12-87B291D776F0}"/>
              </a:ext>
            </a:extLst>
          </p:cNvPr>
          <p:cNvSpPr txBox="1"/>
          <p:nvPr/>
        </p:nvSpPr>
        <p:spPr>
          <a:xfrm>
            <a:off x="8634229" y="3934931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6E1E5-A098-1241-8261-E1FA8704C9C0}"/>
              </a:ext>
            </a:extLst>
          </p:cNvPr>
          <p:cNvSpPr txBox="1"/>
          <p:nvPr/>
        </p:nvSpPr>
        <p:spPr>
          <a:xfrm>
            <a:off x="537299" y="5459152"/>
            <a:ext cx="524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</a:t>
            </a:r>
            <a:r>
              <a:rPr lang="en-DE" sz="1600" b="1" dirty="0"/>
              <a:t>lectrons </a:t>
            </a:r>
            <a:r>
              <a:rPr lang="en-DE" sz="1600" dirty="0"/>
              <a:t>in bwd direction have low energy (E’</a:t>
            </a:r>
            <a:r>
              <a:rPr lang="en-DE" sz="1600" baseline="-25000" dirty="0"/>
              <a:t>e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beam)</a:t>
            </a:r>
          </a:p>
          <a:p>
            <a:r>
              <a:rPr lang="en-DE" sz="1600" dirty="0"/>
              <a:t>in fwd direction high energy up to Ep, </a:t>
            </a:r>
            <a:r>
              <a:rPr lang="en-DE" sz="1400" dirty="0"/>
              <a:t>Rutherford backscattering</a:t>
            </a:r>
          </a:p>
          <a:p>
            <a:r>
              <a:rPr lang="en-DE" sz="1600" dirty="0"/>
              <a:t>Q</a:t>
            </a:r>
            <a:r>
              <a:rPr lang="en-DE" sz="1600" baseline="30000" dirty="0"/>
              <a:t>2</a:t>
            </a:r>
            <a:r>
              <a:rPr lang="en-DE" sz="1600" dirty="0"/>
              <a:t>=1 GeV</a:t>
            </a:r>
            <a:r>
              <a:rPr lang="en-DE" sz="1600" baseline="30000" dirty="0"/>
              <a:t>2</a:t>
            </a:r>
            <a:r>
              <a:rPr lang="en-DE" sz="1600" dirty="0"/>
              <a:t> is 179</a:t>
            </a:r>
            <a:r>
              <a:rPr lang="en-DE" sz="1600" baseline="30000" dirty="0"/>
              <a:t>o</a:t>
            </a:r>
            <a:r>
              <a:rPr lang="en-DE" sz="1600" dirty="0"/>
              <a:t>, or eta =4.74 = ln tan theta/2, ~ E</a:t>
            </a:r>
            <a:r>
              <a:rPr lang="en-DE" sz="1600" baseline="-25000" dirty="0"/>
              <a:t>e</a:t>
            </a:r>
            <a:r>
              <a:rPr lang="en-DE" sz="1600" baseline="30000" dirty="0"/>
              <a:t>2</a:t>
            </a:r>
            <a:r>
              <a:rPr lang="en-DE" sz="1600" dirty="0"/>
              <a:t>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B72BD-5A63-A049-BD66-EA39AFF1A49B}"/>
              </a:ext>
            </a:extLst>
          </p:cNvPr>
          <p:cNvSpPr txBox="1"/>
          <p:nvPr/>
        </p:nvSpPr>
        <p:spPr>
          <a:xfrm>
            <a:off x="7036788" y="5565767"/>
            <a:ext cx="4786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Hadrons in bwd direction have low energy E</a:t>
            </a:r>
            <a:r>
              <a:rPr lang="en-DE" sz="1600" baseline="-25000" dirty="0"/>
              <a:t>h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</a:t>
            </a:r>
          </a:p>
          <a:p>
            <a:r>
              <a:rPr lang="en-GB" sz="1600" dirty="0"/>
              <a:t>i</a:t>
            </a:r>
            <a:r>
              <a:rPr lang="en-DE" sz="1600" dirty="0"/>
              <a:t>n fwd direction hadrons carry energy up to E</a:t>
            </a:r>
            <a:r>
              <a:rPr lang="en-DE" sz="1600" baseline="-25000" dirty="0"/>
              <a:t>p</a:t>
            </a:r>
            <a:r>
              <a:rPr lang="en-DE" sz="1600" dirty="0"/>
              <a:t>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CB2BB-6C1E-6543-9C61-1C49B8C204DF}"/>
              </a:ext>
            </a:extLst>
          </p:cNvPr>
          <p:cNvSpPr txBox="1"/>
          <p:nvPr/>
        </p:nvSpPr>
        <p:spPr>
          <a:xfrm>
            <a:off x="2525395" y="6313360"/>
            <a:ext cx="828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A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symmetric energy coverage of LHeC detector.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F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wd region: resembles hh conditions</a:t>
            </a:r>
          </a:p>
        </p:txBody>
      </p:sp>
    </p:spTree>
    <p:extLst>
      <p:ext uri="{BB962C8B-B14F-4D97-AF65-F5344CB8AC3E}">
        <p14:creationId xmlns:p14="http://schemas.microsoft.com/office/powerpoint/2010/main" val="363505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AEECB-65DC-F14E-AD55-D7BF018B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45" y="0"/>
            <a:ext cx="9851698" cy="573506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E99B3-291F-554D-B0F5-2C192DACB65D}"/>
              </a:ext>
            </a:extLst>
          </p:cNvPr>
          <p:cNvSpPr txBox="1"/>
          <p:nvPr/>
        </p:nvSpPr>
        <p:spPr>
          <a:xfrm>
            <a:off x="9283148" y="6371943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arXiv:1206.2913+2007.14491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6BC97-7AD5-414F-A737-39676D9B71F8}"/>
              </a:ext>
            </a:extLst>
          </p:cNvPr>
          <p:cNvSpPr txBox="1"/>
          <p:nvPr/>
        </p:nvSpPr>
        <p:spPr>
          <a:xfrm>
            <a:off x="278004" y="5844395"/>
            <a:ext cx="11348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o pile up, low radiation wrt pp; high precision through overconstrained kinematics: e-h;  modular for rapid installation</a:t>
            </a:r>
          </a:p>
          <a:p>
            <a:r>
              <a:rPr lang="en-DE" dirty="0"/>
              <a:t>Tracker radius 40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60cm</a:t>
            </a:r>
            <a:r>
              <a:rPr lang="en-DE" dirty="0"/>
              <a:t>, B 3.5T; </a:t>
            </a:r>
            <a:r>
              <a:rPr lang="en-US" dirty="0" err="1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LxD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=13 x 9m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[CMS 21 x 15m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, ATLAS 45 x 25 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]..</a:t>
            </a:r>
          </a:p>
          <a:p>
            <a:endParaRPr lang="en-DE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9A535-A042-7340-8F60-6F2DA6861E91}"/>
              </a:ext>
            </a:extLst>
          </p:cNvPr>
          <p:cNvSpPr txBox="1"/>
          <p:nvPr/>
        </p:nvSpPr>
        <p:spPr>
          <a:xfrm>
            <a:off x="1028125" y="0"/>
            <a:ext cx="295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LHeC Detector Design 7/2020</a:t>
            </a:r>
          </a:p>
        </p:txBody>
      </p:sp>
    </p:spTree>
    <p:extLst>
      <p:ext uri="{BB962C8B-B14F-4D97-AF65-F5344CB8AC3E}">
        <p14:creationId xmlns:p14="http://schemas.microsoft.com/office/powerpoint/2010/main" val="121369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4468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744" y="0"/>
            <a:ext cx="4648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89" y="270479"/>
            <a:ext cx="4490783" cy="3058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738" y="3522242"/>
            <a:ext cx="2668025" cy="2686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8659" y="6346278"/>
            <a:ext cx="380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LHeC</a:t>
            </a:r>
            <a:r>
              <a:rPr lang="en-US" b="1" dirty="0">
                <a:solidFill>
                  <a:srgbClr val="000090"/>
                </a:solidFill>
              </a:rPr>
              <a:t> Detector in the CDR (1206.2913)</a:t>
            </a:r>
          </a:p>
        </p:txBody>
      </p:sp>
    </p:spTree>
    <p:extLst>
      <p:ext uri="{BB962C8B-B14F-4D97-AF65-F5344CB8AC3E}">
        <p14:creationId xmlns:p14="http://schemas.microsoft.com/office/powerpoint/2010/main" val="111405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5" y="2756215"/>
            <a:ext cx="6245224" cy="4021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957" y="81459"/>
            <a:ext cx="786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Bethe </a:t>
            </a:r>
            <a:r>
              <a:rPr lang="en-US" sz="2800" dirty="0" err="1"/>
              <a:t>Heitler</a:t>
            </a:r>
            <a:r>
              <a:rPr lang="en-US" sz="2800" dirty="0"/>
              <a:t> - Luminosity measurement at the </a:t>
            </a:r>
            <a:r>
              <a:rPr lang="en-US" sz="2800" dirty="0" err="1"/>
              <a:t>LHeC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1738" y="562262"/>
            <a:ext cx="1261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CDR</a:t>
            </a:r>
          </a:p>
          <a:p>
            <a:r>
              <a:rPr lang="en-US" dirty="0"/>
              <a:t>1206.2913</a:t>
            </a:r>
          </a:p>
          <a:p>
            <a:r>
              <a:rPr lang="en-US" dirty="0"/>
              <a:t>JPhysG39</a:t>
            </a:r>
          </a:p>
          <a:p>
            <a:r>
              <a:rPr lang="en-US" dirty="0"/>
              <a:t>075001(12)</a:t>
            </a:r>
          </a:p>
          <a:p>
            <a:r>
              <a:rPr lang="en-US" dirty="0"/>
              <a:t>p561-566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5" y="790260"/>
            <a:ext cx="3790950" cy="1854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790259"/>
            <a:ext cx="2019300" cy="1659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1827" y="3016251"/>
            <a:ext cx="21082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LR: photon detector </a:t>
            </a:r>
          </a:p>
          <a:p>
            <a:r>
              <a:rPr lang="en-US" dirty="0">
                <a:sym typeface="Wingdings"/>
              </a:rPr>
              <a:t> </a:t>
            </a:r>
            <a:r>
              <a:rPr lang="en-US" dirty="0"/>
              <a:t>acceptance 95%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olidFill>
                  <a:srgbClr val="008000"/>
                </a:solidFill>
                <a:sym typeface="Wingdings"/>
              </a:rPr>
              <a:t>Luminosity from</a:t>
            </a:r>
          </a:p>
          <a:p>
            <a:r>
              <a:rPr lang="en-US" b="1" dirty="0">
                <a:solidFill>
                  <a:srgbClr val="008000"/>
                </a:solidFill>
                <a:sym typeface="Wingdings"/>
              </a:rPr>
              <a:t>BH photons to 1% 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BH to another order</a:t>
            </a:r>
          </a:p>
          <a:p>
            <a:endParaRPr lang="en-US" dirty="0">
              <a:sym typeface="Wingdings"/>
            </a:endParaRPr>
          </a:p>
          <a:p>
            <a:r>
              <a:rPr lang="is-IS" dirty="0">
                <a:sym typeface="Wingdings"/>
              </a:rPr>
              <a:t>… </a:t>
            </a:r>
            <a:r>
              <a:rPr lang="en-US" dirty="0">
                <a:sym typeface="Wingdings"/>
              </a:rPr>
              <a:t>BH(e), QCDC, F</a:t>
            </a:r>
            <a:r>
              <a:rPr lang="en-US" baseline="-25000" dirty="0">
                <a:sym typeface="Wingdings"/>
              </a:rPr>
              <a:t>2</a:t>
            </a:r>
          </a:p>
          <a:p>
            <a:r>
              <a:rPr lang="en-US" dirty="0">
                <a:sym typeface="Wingdings"/>
              </a:rPr>
              <a:t>as cross checks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9A47D-02AD-5040-8FBD-E5106D46BCB7}"/>
              </a:ext>
            </a:extLst>
          </p:cNvPr>
          <p:cNvSpPr txBox="1"/>
          <p:nvPr/>
        </p:nvSpPr>
        <p:spPr>
          <a:xfrm>
            <a:off x="298174" y="4182585"/>
            <a:ext cx="1051891" cy="224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orward</a:t>
            </a:r>
          </a:p>
          <a:p>
            <a:r>
              <a:rPr lang="en-GB" dirty="0"/>
              <a:t>T</a:t>
            </a:r>
            <a:r>
              <a:rPr lang="en-DE" dirty="0"/>
              <a:t>aggers:</a:t>
            </a:r>
          </a:p>
          <a:p>
            <a:endParaRPr lang="en-DE" dirty="0"/>
          </a:p>
          <a:p>
            <a:r>
              <a:rPr lang="en-GB" dirty="0"/>
              <a:t>S</a:t>
            </a:r>
            <a:r>
              <a:rPr lang="en-DE" dirty="0"/>
              <a:t>ee Yuji</a:t>
            </a:r>
          </a:p>
          <a:p>
            <a:r>
              <a:rPr lang="en-DE" dirty="0"/>
              <a:t>Yamazaki</a:t>
            </a:r>
          </a:p>
          <a:p>
            <a:r>
              <a:rPr lang="en-GB" dirty="0"/>
              <a:t>a</a:t>
            </a:r>
            <a:r>
              <a:rPr lang="en-DE" dirty="0"/>
              <a:t>t ICHEP</a:t>
            </a:r>
          </a:p>
          <a:p>
            <a:r>
              <a:rPr lang="en-GB" dirty="0"/>
              <a:t>a</a:t>
            </a:r>
            <a:r>
              <a:rPr lang="en-DE" dirty="0"/>
              <a:t>nd in</a:t>
            </a:r>
          </a:p>
          <a:p>
            <a:r>
              <a:rPr lang="en-DE" sz="1400" b="1" dirty="0"/>
              <a:t>2007.14491</a:t>
            </a:r>
          </a:p>
        </p:txBody>
      </p:sp>
    </p:spTree>
    <p:extLst>
      <p:ext uri="{BB962C8B-B14F-4D97-AF65-F5344CB8AC3E}">
        <p14:creationId xmlns:p14="http://schemas.microsoft.com/office/powerpoint/2010/main" val="3711743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2816</Words>
  <Application>Microsoft Macintosh PowerPoint</Application>
  <PresentationFormat>Widescreen</PresentationFormat>
  <Paragraphs>459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Canela Text Bold</vt:lpstr>
      <vt:lpstr>Helvetica Light</vt:lpstr>
      <vt:lpstr>Helvetica Neue</vt:lpstr>
      <vt:lpstr>Helvetica Neue Medium</vt:lpstr>
      <vt:lpstr>Wingdings</vt:lpstr>
      <vt:lpstr>Office Theme</vt:lpstr>
      <vt:lpstr>The LHeC – an Experiment at the LHC </vt:lpstr>
      <vt:lpstr>LHeC, PERLE and FCC-eh</vt:lpstr>
      <vt:lpstr>Published in 2020</vt:lpstr>
      <vt:lpstr>Physics with Energy Frontier DIS</vt:lpstr>
      <vt:lpstr>Higgs in ep and pp [LHC and FCC]</vt:lpstr>
      <vt:lpstr>Kinematics: fwd: in p beam direction, bwd: e direction</vt:lpstr>
      <vt:lpstr>The LHeC Detector Design</vt:lpstr>
      <vt:lpstr>title</vt:lpstr>
      <vt:lpstr>PowerPoint Presentation</vt:lpstr>
      <vt:lpstr>3-beam ep/eA Interaction Region</vt:lpstr>
      <vt:lpstr>LHeC IR modified for dual purpose</vt:lpstr>
      <vt:lpstr>title</vt:lpstr>
      <vt:lpstr>LHeC Calorimeters</vt:lpstr>
      <vt:lpstr>The LHeC Detector Design</vt:lpstr>
      <vt:lpstr>Installation  Study  </vt:lpstr>
      <vt:lpstr>Integration of eA and AA Detector Concepts</vt:lpstr>
      <vt:lpstr>title</vt:lpstr>
      <vt:lpstr>Partons in Nuclei </vt:lpstr>
      <vt:lpstr>title</vt:lpstr>
      <vt:lpstr>PowerPoint Presentation</vt:lpstr>
      <vt:lpstr>PowerPoint Presentation</vt:lpstr>
      <vt:lpstr>PowerPoint Presentation</vt:lpstr>
      <vt:lpstr>Questions and Tentative Comments on Merger </vt:lpstr>
      <vt:lpstr>Concluding Remarks</vt:lpstr>
      <vt:lpstr>backup</vt:lpstr>
      <vt:lpstr>The ERL in more Detail</vt:lpstr>
      <vt:lpstr>Machine Parameters and Operation - ep</vt:lpstr>
      <vt:lpstr>Machine Parameters - eA</vt:lpstr>
      <vt:lpstr>Optics for IP2</vt:lpstr>
      <vt:lpstr>Aperture Staggered Quadrupoles</vt:lpstr>
      <vt:lpstr>Aperture Half-Quadrupole</vt:lpstr>
      <vt:lpstr>Q1 and further Quadrupoles</vt:lpstr>
      <vt:lpstr>Energy Recovery and Synergies</vt:lpstr>
      <vt:lpstr>Physics at LHeC as an EIC </vt:lpstr>
      <vt:lpstr>Heavy Flavour – Strange in ePb -  from CC</vt:lpstr>
      <vt:lpstr>Physics at LHeC as an EIC </vt:lpstr>
      <vt:lpstr>Kinematic Ranges of lA DIS – Past and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Klein, Max</dc:creator>
  <cp:lastModifiedBy>Klein, Max</cp:lastModifiedBy>
  <cp:revision>87</cp:revision>
  <dcterms:created xsi:type="dcterms:W3CDTF">2020-10-29T11:23:14Z</dcterms:created>
  <dcterms:modified xsi:type="dcterms:W3CDTF">2021-01-22T11:06:56Z</dcterms:modified>
</cp:coreProperties>
</file>