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57" r:id="rId6"/>
    <p:sldId id="265" r:id="rId7"/>
    <p:sldId id="259" r:id="rId8"/>
    <p:sldId id="266" r:id="rId9"/>
    <p:sldId id="280" r:id="rId10"/>
    <p:sldId id="267" r:id="rId11"/>
    <p:sldId id="268" r:id="rId12"/>
    <p:sldId id="271" r:id="rId13"/>
    <p:sldId id="273" r:id="rId14"/>
    <p:sldId id="277" r:id="rId15"/>
    <p:sldId id="275" r:id="rId16"/>
    <p:sldId id="258" r:id="rId17"/>
    <p:sldId id="270" r:id="rId18"/>
    <p:sldId id="269" r:id="rId19"/>
    <p:sldId id="276" r:id="rId20"/>
    <p:sldId id="274" r:id="rId21"/>
    <p:sldId id="278" r:id="rId22"/>
    <p:sldId id="279" r:id="rId23"/>
    <p:sldId id="286" r:id="rId24"/>
    <p:sldId id="285" r:id="rId25"/>
    <p:sldId id="284" r:id="rId26"/>
    <p:sldId id="282" r:id="rId27"/>
    <p:sldId id="283" r:id="rId28"/>
    <p:sldId id="287" r:id="rId29"/>
    <p:sldId id="288" r:id="rId30"/>
    <p:sldId id="264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6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9E6F-9DD1-544F-B49E-E45A65D6103E}" type="datetimeFigureOut">
              <a:rPr lang="en-US" smtClean="0"/>
              <a:t>06.04.17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223B-6ECC-3F48-8FD1-9E879A4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74" y="192358"/>
            <a:ext cx="8660959" cy="9304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smtClean="0">
                <a:solidFill>
                  <a:srgbClr val="000090"/>
                </a:solidFill>
              </a:rPr>
              <a:t>The </a:t>
            </a:r>
            <a:r>
              <a:rPr lang="en-US" sz="3600" dirty="0" err="1" smtClean="0">
                <a:solidFill>
                  <a:srgbClr val="000090"/>
                </a:solidFill>
              </a:rPr>
              <a:t>LHeC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mr-IN" sz="3600" dirty="0" smtClean="0">
                <a:solidFill>
                  <a:srgbClr val="000090"/>
                </a:solidFill>
              </a:rPr>
              <a:t>–</a:t>
            </a:r>
            <a:r>
              <a:rPr lang="en-US" sz="3600" dirty="0" smtClean="0">
                <a:solidFill>
                  <a:srgbClr val="000090"/>
                </a:solidFill>
              </a:rPr>
              <a:t> Science and Status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0" y="3871111"/>
            <a:ext cx="1354161" cy="566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02" y="1625860"/>
            <a:ext cx="1145794" cy="70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521" y="1510232"/>
            <a:ext cx="2203999" cy="1938992"/>
          </a:xfrm>
          <a:prstGeom prst="rect">
            <a:avLst/>
          </a:prstGeom>
          <a:noFill/>
          <a:ln w="25400">
            <a:solidFill>
              <a:srgbClr val="D8AD6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Introduction 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endParaRPr lang="en-US" sz="2400" dirty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Five Themes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endParaRPr lang="en-US" sz="2400" dirty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Important Steps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626" y="3923099"/>
            <a:ext cx="3040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Max Klein</a:t>
            </a:r>
          </a:p>
          <a:p>
            <a:pPr algn="ctr"/>
            <a:r>
              <a:rPr lang="en-US" sz="1600" dirty="0" smtClean="0"/>
              <a:t>University of Liverpool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b="1" dirty="0">
                <a:solidFill>
                  <a:srgbClr val="000090"/>
                </a:solidFill>
              </a:rPr>
              <a:t>f</a:t>
            </a:r>
            <a:r>
              <a:rPr lang="en-US" sz="1600" b="1" dirty="0" smtClean="0">
                <a:solidFill>
                  <a:srgbClr val="000090"/>
                </a:solidFill>
              </a:rPr>
              <a:t>or the </a:t>
            </a:r>
            <a:r>
              <a:rPr lang="en-US" sz="1600" b="1" dirty="0" err="1" smtClean="0">
                <a:solidFill>
                  <a:srgbClr val="000090"/>
                </a:solidFill>
              </a:rPr>
              <a:t>LHeC+FCC-eh</a:t>
            </a:r>
            <a:r>
              <a:rPr lang="en-US" sz="1600" b="1" dirty="0" smtClean="0">
                <a:solidFill>
                  <a:srgbClr val="000090"/>
                </a:solidFill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</a:rPr>
              <a:t>Study Group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5733" y="6399503"/>
            <a:ext cx="4122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 Workshop at Birmingham</a:t>
            </a:r>
            <a:r>
              <a:rPr lang="en-US" sz="1600" dirty="0" smtClean="0"/>
              <a:t>, </a:t>
            </a:r>
            <a:r>
              <a:rPr lang="en-US" sz="1600" dirty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 smtClean="0"/>
              <a:t>of  April 2017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914" y="5067629"/>
            <a:ext cx="1051147" cy="1251365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97091"/>
              </p:ext>
            </p:extLst>
          </p:nvPr>
        </p:nvGraphicFramePr>
        <p:xfrm>
          <a:off x="3418133" y="5410051"/>
          <a:ext cx="769429" cy="60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PhotoPaint.Image.10" r:id="rId6" imgW="193319" imgH="140759" progId="CorelPhotoPaint.Image.10">
                  <p:embed/>
                </p:oleObj>
              </mc:Choice>
              <mc:Fallback>
                <p:oleObj name="CorelPhotoPaint.Image.10" r:id="rId6" imgW="193319" imgH="14075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133" y="5410051"/>
                        <a:ext cx="769429" cy="608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766" y="3907289"/>
            <a:ext cx="21285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references,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lease consult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lhec.web.cern.ch</a:t>
            </a:r>
            <a:endParaRPr lang="en-US" sz="1600" dirty="0" smtClean="0">
              <a:solidFill>
                <a:srgbClr val="00009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CDR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arXiv:1206.2913</a:t>
            </a:r>
          </a:p>
          <a:p>
            <a:r>
              <a:rPr lang="is-IS" sz="1400" b="1" dirty="0">
                <a:solidFill>
                  <a:schemeClr val="bg1">
                    <a:lumMod val="50000"/>
                  </a:schemeClr>
                </a:solidFill>
              </a:rPr>
              <a:t>J.Phys. G39 (2012) 075001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929" y="4654544"/>
            <a:ext cx="13388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600" dirty="0" err="1" smtClean="0">
                <a:solidFill>
                  <a:srgbClr val="000090"/>
                </a:solidFill>
              </a:rPr>
              <a:t>FCC_eh</a:t>
            </a:r>
            <a:r>
              <a:rPr lang="en-US" sz="1600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=60 </a:t>
            </a:r>
            <a:r>
              <a:rPr lang="en-US" sz="1600" dirty="0" err="1" smtClean="0">
                <a:solidFill>
                  <a:srgbClr val="000090"/>
                </a:solidFill>
              </a:rPr>
              <a:t>GeV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 =50 </a:t>
            </a:r>
            <a:r>
              <a:rPr lang="en-US" sz="1600" dirty="0" err="1" smtClean="0">
                <a:solidFill>
                  <a:srgbClr val="000090"/>
                </a:solidFill>
              </a:rPr>
              <a:t>TeV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  HE LHC: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=</a:t>
            </a:r>
            <a:r>
              <a:rPr lang="en-US" sz="1600" dirty="0" smtClean="0">
                <a:solidFill>
                  <a:srgbClr val="000090"/>
                </a:solidFill>
              </a:rPr>
              <a:t>12.5 </a:t>
            </a:r>
            <a:r>
              <a:rPr lang="en-US" sz="1600" dirty="0" err="1" smtClean="0">
                <a:solidFill>
                  <a:srgbClr val="000090"/>
                </a:solidFill>
              </a:rPr>
              <a:t>TeV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02" y="2621238"/>
            <a:ext cx="1249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=60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7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2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1603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/>
              <a:t>The First High Precision Higgs Facility</a:t>
            </a:r>
          </a:p>
          <a:p>
            <a:endParaRPr lang="en-US" sz="2800" dirty="0"/>
          </a:p>
          <a:p>
            <a:r>
              <a:rPr lang="en-US" sz="2800" dirty="0" smtClean="0"/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/>
              <a:t>A Unique Nuclear Physics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1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61635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High Precision for the LHC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hix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4" y="1233099"/>
            <a:ext cx="4022175" cy="4104218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495322" y="5639910"/>
            <a:ext cx="4155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Predict the </a:t>
            </a:r>
            <a:r>
              <a:rPr lang="en-US" b="1" dirty="0" err="1" smtClean="0"/>
              <a:t>Higg</a:t>
            </a:r>
            <a:r>
              <a:rPr lang="en-US" b="1" dirty="0" smtClean="0"/>
              <a:t> cross section in </a:t>
            </a:r>
            <a:r>
              <a:rPr lang="en-US" b="1" dirty="0" err="1" smtClean="0"/>
              <a:t>pp</a:t>
            </a:r>
            <a:r>
              <a:rPr lang="en-US" b="1" dirty="0" smtClean="0"/>
              <a:t> to</a:t>
            </a:r>
          </a:p>
          <a:p>
            <a:r>
              <a:rPr lang="en-US" b="1" dirty="0" smtClean="0"/>
              <a:t>0.2% precision which matches the M</a:t>
            </a:r>
            <a:r>
              <a:rPr lang="en-US" b="1" baseline="-25000" dirty="0" smtClean="0"/>
              <a:t>H</a:t>
            </a:r>
          </a:p>
          <a:p>
            <a:r>
              <a:rPr lang="en-US" b="1" dirty="0"/>
              <a:t>m</a:t>
            </a:r>
            <a:r>
              <a:rPr lang="en-US" b="1" dirty="0" smtClean="0"/>
              <a:t>easurement and removes the PDF error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658" y="1122674"/>
            <a:ext cx="3773568" cy="4003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4141" y="5263697"/>
            <a:ext cx="3672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Spacelike</a:t>
            </a:r>
            <a:r>
              <a:rPr lang="en-US" b="1" dirty="0" smtClean="0"/>
              <a:t> M</a:t>
            </a:r>
            <a:r>
              <a:rPr lang="en-US" b="1" baseline="-25000" dirty="0" smtClean="0"/>
              <a:t>W</a:t>
            </a:r>
            <a:r>
              <a:rPr lang="en-US" b="1" dirty="0" smtClean="0"/>
              <a:t> to 10 MeV from </a:t>
            </a:r>
            <a:r>
              <a:rPr lang="en-US" b="1" dirty="0" err="1" smtClean="0"/>
              <a:t>ep</a:t>
            </a:r>
            <a:endParaRPr lang="en-US" b="1" dirty="0" smtClean="0"/>
          </a:p>
          <a:p>
            <a:r>
              <a:rPr lang="en-US" b="1" dirty="0" smtClean="0">
                <a:sym typeface="Wingdings"/>
              </a:rPr>
              <a:t> Electroweak thy test at 0.01% !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Predict M</a:t>
            </a:r>
            <a:r>
              <a:rPr lang="en-US" b="1" baseline="-25000" dirty="0" smtClean="0"/>
              <a:t>W</a:t>
            </a:r>
            <a:r>
              <a:rPr lang="en-US" b="1" dirty="0" smtClean="0"/>
              <a:t> in </a:t>
            </a:r>
            <a:r>
              <a:rPr lang="en-US" b="1" dirty="0" err="1" smtClean="0"/>
              <a:t>pp</a:t>
            </a:r>
            <a:r>
              <a:rPr lang="en-US" b="1" dirty="0" smtClean="0"/>
              <a:t> to 2.8 MeV  </a:t>
            </a:r>
            <a:r>
              <a:rPr lang="en-US" b="1" dirty="0" smtClean="0">
                <a:sym typeface="Wingdings"/>
              </a:rPr>
              <a:t> </a:t>
            </a:r>
          </a:p>
          <a:p>
            <a:r>
              <a:rPr lang="en-US" b="1" dirty="0" smtClean="0">
                <a:sym typeface="Wingdings"/>
              </a:rPr>
              <a:t>Remove PDF uncertainty on M</a:t>
            </a:r>
            <a:r>
              <a:rPr lang="en-US" b="1" baseline="-25000" dirty="0" smtClean="0">
                <a:sym typeface="Wingdings"/>
              </a:rPr>
              <a:t>W</a:t>
            </a:r>
            <a:r>
              <a:rPr lang="en-US" b="1" dirty="0" smtClean="0">
                <a:sym typeface="Wingdings"/>
              </a:rPr>
              <a:t> LHC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960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97"/>
            <a:ext cx="8039426" cy="85457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Search Range Extension - worth the </a:t>
            </a:r>
            <a:r>
              <a:rPr lang="en-GB" sz="3200" dirty="0" err="1" smtClean="0">
                <a:solidFill>
                  <a:srgbClr val="FF0000"/>
                </a:solidFill>
              </a:rPr>
              <a:t>Lumi</a:t>
            </a:r>
            <a:r>
              <a:rPr lang="en-GB" sz="3200" dirty="0" smtClean="0">
                <a:solidFill>
                  <a:srgbClr val="FF0000"/>
                </a:solidFill>
              </a:rPr>
              <a:t> Upgrade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2238343"/>
            <a:ext cx="4026567" cy="4383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17" y="1167840"/>
            <a:ext cx="1464699" cy="110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00786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SUSY, RPC, RPV, LQS..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36" y="724888"/>
            <a:ext cx="909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xternal, reliable input (PDFs, </a:t>
            </a:r>
            <a:r>
              <a:rPr lang="en-US" b="1" dirty="0" err="1" smtClean="0">
                <a:solidFill>
                  <a:srgbClr val="000090"/>
                </a:solidFill>
              </a:rPr>
              <a:t>factorisation</a:t>
            </a:r>
            <a:r>
              <a:rPr lang="en-US" b="1" dirty="0" smtClean="0">
                <a:solidFill>
                  <a:srgbClr val="000090"/>
                </a:solidFill>
              </a:rPr>
              <a:t>..) is crucial for range extension + CI interpretation 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688" y="1167840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828" y="1214699"/>
            <a:ext cx="97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32" y="2183128"/>
            <a:ext cx="4545284" cy="4383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6435" y="1758581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Exotic+ Extra boson searches at high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5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1603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/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The First High Precision Higgs Facility</a:t>
            </a:r>
          </a:p>
          <a:p>
            <a:endParaRPr lang="en-US" sz="2800" dirty="0"/>
          </a:p>
          <a:p>
            <a:r>
              <a:rPr lang="en-US" sz="2800" dirty="0" smtClean="0"/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/>
              <a:t>A Unique Nuclear Physics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4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461846" y="80073"/>
            <a:ext cx="6330462" cy="990600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rgbClr val="FF0000"/>
                </a:solidFill>
                <a:ea typeface="MS PGothic" charset="0"/>
              </a:rPr>
              <a:t>Higgs </a:t>
            </a:r>
            <a:r>
              <a:rPr sz="3600" dirty="0" smtClean="0">
                <a:solidFill>
                  <a:srgbClr val="FF0000"/>
                </a:solidFill>
                <a:ea typeface="MS PGothic" charset="0"/>
              </a:rPr>
              <a:t>Physics</a:t>
            </a:r>
            <a:r>
              <a:rPr lang="en-GB" sz="3600" dirty="0" smtClean="0">
                <a:solidFill>
                  <a:srgbClr val="FF0000"/>
                </a:solidFill>
                <a:ea typeface="MS PGothic" charset="0"/>
              </a:rPr>
              <a:t> with </a:t>
            </a:r>
            <a:r>
              <a:rPr lang="en-GB" sz="3600" dirty="0" err="1" smtClean="0">
                <a:solidFill>
                  <a:srgbClr val="FF0000"/>
                </a:solidFill>
                <a:ea typeface="MS PGothic" charset="0"/>
              </a:rPr>
              <a:t>ep</a:t>
            </a:r>
            <a:endParaRPr sz="3600" dirty="0">
              <a:solidFill>
                <a:srgbClr val="FF0000"/>
              </a:solidFill>
              <a:ea typeface="MS PGothic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81354" y="2555589"/>
            <a:ext cx="8721969" cy="4327723"/>
          </a:xfrm>
        </p:spPr>
        <p:txBody>
          <a:bodyPr>
            <a:normAutofit/>
          </a:bodyPr>
          <a:lstStyle/>
          <a:p>
            <a:r>
              <a:rPr sz="2000" dirty="0">
                <a:latin typeface="+mj-lt"/>
                <a:ea typeface="MS PGothic" charset="0"/>
              </a:rPr>
              <a:t>Higgs is produced via an EW process in ep collisions</a:t>
            </a:r>
          </a:p>
          <a:p>
            <a:pPr lvl="1"/>
            <a:r>
              <a:rPr sz="2000" b="1" dirty="0">
                <a:solidFill>
                  <a:srgbClr val="000090"/>
                </a:solidFill>
                <a:latin typeface="+mj-lt"/>
                <a:ea typeface="MS PGothic" charset="0"/>
              </a:rPr>
              <a:t>No contamination from ggF and no pile-up</a:t>
            </a:r>
          </a:p>
          <a:p>
            <a:pPr lvl="1"/>
            <a:r>
              <a:rPr lang="en-GB" sz="20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Precise</a:t>
            </a:r>
            <a:r>
              <a:rPr sz="20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 </a:t>
            </a:r>
            <a:r>
              <a:rPr sz="2000" b="1" dirty="0">
                <a:solidFill>
                  <a:srgbClr val="000090"/>
                </a:solidFill>
                <a:latin typeface="+mj-lt"/>
                <a:ea typeface="MS PGothic" charset="0"/>
              </a:rPr>
              <a:t>theoretical control of the cross-section</a:t>
            </a:r>
          </a:p>
          <a:p>
            <a:r>
              <a:rPr sz="2000" dirty="0">
                <a:latin typeface="+mj-lt"/>
                <a:ea typeface="MS PGothic" charset="0"/>
              </a:rPr>
              <a:t>Superior sensitivity of ep with respect to </a:t>
            </a:r>
            <a:r>
              <a:rPr sz="2000" dirty="0" smtClean="0">
                <a:latin typeface="+mj-lt"/>
                <a:ea typeface="MS PGothic" charset="0"/>
              </a:rPr>
              <a:t>pp</a:t>
            </a:r>
            <a:r>
              <a:rPr lang="en-GB" sz="2000" dirty="0" smtClean="0">
                <a:latin typeface="+mj-lt"/>
                <a:ea typeface="MS PGothic" charset="0"/>
              </a:rPr>
              <a:t> in various aspects</a:t>
            </a:r>
            <a:r>
              <a:rPr sz="2000" dirty="0" smtClean="0">
                <a:latin typeface="+mj-lt"/>
                <a:ea typeface="MS PGothic" charset="0"/>
              </a:rPr>
              <a:t>:</a:t>
            </a:r>
            <a:endParaRPr sz="2000" dirty="0">
              <a:latin typeface="+mj-lt"/>
              <a:ea typeface="MS PGothic" charset="0"/>
            </a:endParaRPr>
          </a:p>
          <a:p>
            <a:pPr lvl="1"/>
            <a:r>
              <a:rPr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h</a:t>
            </a:r>
            <a:r>
              <a:rPr lang="en-GB"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 </a:t>
            </a:r>
            <a:r>
              <a:rPr lang="en-GB" sz="2100" b="1" dirty="0" smtClean="0">
                <a:solidFill>
                  <a:srgbClr val="000090"/>
                </a:solidFill>
                <a:latin typeface="+mj-lt"/>
                <a:ea typeface="MS PGothic" charset="0"/>
                <a:sym typeface="Wingdings"/>
              </a:rPr>
              <a:t> </a:t>
            </a:r>
            <a:r>
              <a:rPr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bb</a:t>
            </a:r>
            <a:r>
              <a:rPr sz="2100" b="1" dirty="0">
                <a:solidFill>
                  <a:srgbClr val="000090"/>
                </a:solidFill>
                <a:latin typeface="+mj-lt"/>
                <a:ea typeface="MS PGothic" charset="0"/>
              </a:rPr>
              <a:t>,cc,tautau </a:t>
            </a:r>
            <a:r>
              <a:rPr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couplings</a:t>
            </a:r>
            <a:r>
              <a:rPr lang="en-GB"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,  unique access to WW-H-WW</a:t>
            </a:r>
            <a:endParaRPr sz="2100" b="1" dirty="0">
              <a:solidFill>
                <a:srgbClr val="000090"/>
              </a:solidFill>
              <a:latin typeface="+mj-lt"/>
              <a:ea typeface="MS PGothic" charset="0"/>
            </a:endParaRPr>
          </a:p>
          <a:p>
            <a:pPr lvl="2"/>
            <a:r>
              <a:rPr sz="2100" b="1" dirty="0">
                <a:solidFill>
                  <a:srgbClr val="000090"/>
                </a:solidFill>
                <a:latin typeface="+mj-lt"/>
                <a:ea typeface="MS PGothic" charset="0"/>
              </a:rPr>
              <a:t>Access to </a:t>
            </a:r>
            <a:r>
              <a:rPr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h</a:t>
            </a:r>
            <a:r>
              <a:rPr lang="en-GB" sz="2100" b="1" dirty="0">
                <a:solidFill>
                  <a:srgbClr val="000090"/>
                </a:solidFill>
                <a:latin typeface="+mj-lt"/>
                <a:ea typeface="MS PGothic" charset="0"/>
              </a:rPr>
              <a:t> </a:t>
            </a:r>
            <a:r>
              <a:rPr lang="en-GB" sz="2100" b="1" dirty="0" smtClean="0">
                <a:solidFill>
                  <a:srgbClr val="000090"/>
                </a:solidFill>
                <a:latin typeface="+mj-lt"/>
                <a:ea typeface="MS PGothic" charset="0"/>
                <a:sym typeface="Wingdings"/>
              </a:rPr>
              <a:t> </a:t>
            </a:r>
            <a:r>
              <a:rPr sz="2100" b="1" dirty="0" smtClean="0">
                <a:solidFill>
                  <a:srgbClr val="000090"/>
                </a:solidFill>
                <a:latin typeface="+mj-lt"/>
                <a:ea typeface="MS PGothic" charset="0"/>
              </a:rPr>
              <a:t>gg</a:t>
            </a:r>
            <a:r>
              <a:rPr sz="2100" b="1" dirty="0">
                <a:solidFill>
                  <a:srgbClr val="000090"/>
                </a:solidFill>
                <a:latin typeface="+mj-lt"/>
                <a:ea typeface="MS PGothic" charset="0"/>
              </a:rPr>
              <a:t>?</a:t>
            </a:r>
          </a:p>
          <a:p>
            <a:pPr lvl="1"/>
            <a:r>
              <a:rPr sz="2100" b="1" dirty="0">
                <a:solidFill>
                  <a:srgbClr val="000090"/>
                </a:solidFill>
                <a:latin typeface="+mj-lt"/>
                <a:ea typeface="MS PGothic" charset="0"/>
              </a:rPr>
              <a:t>Structure of hVV and top Yukawa couplings</a:t>
            </a:r>
          </a:p>
          <a:p>
            <a:r>
              <a:rPr sz="2000" dirty="0">
                <a:latin typeface="+mj-lt"/>
                <a:ea typeface="MS PGothic" charset="0"/>
              </a:rPr>
              <a:t>Access to hh and invisible </a:t>
            </a:r>
            <a:r>
              <a:rPr sz="2000" dirty="0" smtClean="0">
                <a:latin typeface="+mj-lt"/>
                <a:ea typeface="MS PGothic" charset="0"/>
              </a:rPr>
              <a:t>decays</a:t>
            </a:r>
            <a:r>
              <a:rPr lang="en-GB" sz="2000" dirty="0" smtClean="0">
                <a:latin typeface="+mj-lt"/>
                <a:ea typeface="MS PGothic" charset="0"/>
              </a:rPr>
              <a:t> (dark matter)</a:t>
            </a:r>
            <a:r>
              <a:rPr sz="2000" dirty="0" smtClean="0">
                <a:latin typeface="+mj-lt"/>
                <a:ea typeface="MS PGothic" charset="0"/>
              </a:rPr>
              <a:t> </a:t>
            </a:r>
            <a:r>
              <a:rPr sz="2000" dirty="0">
                <a:latin typeface="+mj-lt"/>
                <a:ea typeface="MS PGothic" charset="0"/>
              </a:rPr>
              <a:t>in ep collisions</a:t>
            </a:r>
          </a:p>
          <a:p>
            <a:r>
              <a:rPr lang="en-GB" sz="2000" dirty="0" smtClean="0">
                <a:latin typeface="+mj-lt"/>
                <a:ea typeface="MS PGothic" charset="0"/>
              </a:rPr>
              <a:t>Removal of QCD uncertainties to </a:t>
            </a:r>
            <a:r>
              <a:rPr lang="en-GB" sz="2000" dirty="0" err="1" smtClean="0">
                <a:latin typeface="+mj-lt"/>
                <a:ea typeface="MS PGothic" charset="0"/>
              </a:rPr>
              <a:t>gg</a:t>
            </a:r>
            <a:r>
              <a:rPr lang="en-US" sz="2000" dirty="0">
                <a:latin typeface="+mj-lt"/>
                <a:ea typeface="MS PGothic" charset="0"/>
              </a:rPr>
              <a:t> </a:t>
            </a:r>
            <a:r>
              <a:rPr lang="en-US" sz="2000" dirty="0" smtClean="0">
                <a:latin typeface="+mj-lt"/>
                <a:ea typeface="MS PGothic" charset="0"/>
                <a:sym typeface="Wingdings"/>
              </a:rPr>
              <a:t> H calculation for LHC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  <a:ea typeface="MS PGothic" charset="0"/>
                <a:sym typeface="Wingdings"/>
              </a:rPr>
              <a:t>LHC can be transformed into a high precision Higgs facility.</a:t>
            </a:r>
          </a:p>
        </p:txBody>
      </p:sp>
      <p:pic>
        <p:nvPicPr>
          <p:cNvPr id="19460" name="Picture 4" descr="screenshot_7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304799"/>
            <a:ext cx="2191954" cy="1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042"/>
              </p:ext>
            </p:extLst>
          </p:nvPr>
        </p:nvGraphicFramePr>
        <p:xfrm>
          <a:off x="3354909" y="1180838"/>
          <a:ext cx="4670830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166"/>
                <a:gridCol w="934166"/>
                <a:gridCol w="934166"/>
                <a:gridCol w="934166"/>
                <a:gridCol w="934166"/>
              </a:tblGrid>
              <a:tr h="36514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κ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in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HL LHC</a:t>
                      </a:r>
                      <a:endParaRPr 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90"/>
                          </a:solidFill>
                        </a:rPr>
                        <a:t>LHeC</a:t>
                      </a:r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  HL</a:t>
                      </a:r>
                      <a:endParaRPr 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90"/>
                          </a:solidFill>
                        </a:rPr>
                        <a:t>LHeC</a:t>
                      </a:r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 HE</a:t>
                      </a:r>
                      <a:endParaRPr 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FCC-eh</a:t>
                      </a:r>
                      <a:endParaRPr 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H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  <a:sym typeface="Wingdings"/>
                        </a:rPr>
                        <a:t> bb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0.3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0.2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H </a:t>
                      </a:r>
                      <a:r>
                        <a:rPr lang="en-US" b="1" dirty="0" smtClean="0">
                          <a:solidFill>
                            <a:srgbClr val="000090"/>
                          </a:solidFill>
                          <a:sym typeface="Wingdings"/>
                        </a:rPr>
                        <a:t> cc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50?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2.8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1.8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1603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/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/>
              <a:t>The First High Precision Higgs Facility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/>
              <a:t>A Unique Nuclear Physics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3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1041"/>
            <a:ext cx="7772400" cy="10028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Possible Discoveries Beyond SM with </a:t>
            </a:r>
            <a:r>
              <a:rPr lang="en-US" sz="3200" dirty="0" err="1" smtClean="0">
                <a:solidFill>
                  <a:srgbClr val="FF0000"/>
                </a:solidFill>
              </a:rPr>
              <a:t>LHeC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9" y="1841701"/>
            <a:ext cx="4104906" cy="3606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967" y="1288317"/>
            <a:ext cx="386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Sterile Neutrinos (</a:t>
            </a:r>
            <a:r>
              <a:rPr lang="en-US" dirty="0" smtClean="0">
                <a:solidFill>
                  <a:srgbClr val="FF0000"/>
                </a:solidFill>
              </a:rPr>
              <a:t>LHC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LHeC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2436" y="758094"/>
            <a:ext cx="3447541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QCD: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No saturation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BFKL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Instantons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Higher symmetry embedding QCD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Electroweak:</a:t>
            </a:r>
            <a:endParaRPr lang="en-GB" b="1" dirty="0" smtClean="0">
              <a:solidFill>
                <a:srgbClr val="00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EFTs 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Exotic Higgs Decays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Extension of Higgs Sector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Sterile Neutrinos 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25" y="5448671"/>
            <a:ext cx="527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is a wasted p that does NOT collide with an e beam</a:t>
            </a:r>
          </a:p>
          <a:p>
            <a:r>
              <a:rPr lang="en-US" dirty="0" smtClean="0"/>
              <a:t>(Oliver Fischer - 2017)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425" y="6115575"/>
            <a:ext cx="797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would be a waste not to exploit the 7 </a:t>
            </a:r>
            <a:r>
              <a:rPr lang="en-US" b="1" dirty="0" err="1" smtClean="0"/>
              <a:t>TeV</a:t>
            </a:r>
            <a:r>
              <a:rPr lang="en-US" b="1" dirty="0" smtClean="0"/>
              <a:t> beams for </a:t>
            </a:r>
            <a:r>
              <a:rPr lang="en-US" b="1" dirty="0" err="1" smtClean="0"/>
              <a:t>ep</a:t>
            </a:r>
            <a:r>
              <a:rPr lang="en-US" b="1" dirty="0" smtClean="0"/>
              <a:t> and </a:t>
            </a:r>
            <a:r>
              <a:rPr lang="en-US" b="1" dirty="0" err="1" smtClean="0"/>
              <a:t>eA</a:t>
            </a:r>
            <a:r>
              <a:rPr lang="en-US" b="1" dirty="0" smtClean="0"/>
              <a:t> physics at some </a:t>
            </a:r>
          </a:p>
          <a:p>
            <a:r>
              <a:rPr lang="en-US" b="1" dirty="0"/>
              <a:t>s</a:t>
            </a:r>
            <a:r>
              <a:rPr lang="en-US" b="1" dirty="0" smtClean="0"/>
              <a:t>tage during the LHC time    </a:t>
            </a:r>
            <a:r>
              <a:rPr lang="en-US" dirty="0" smtClean="0"/>
              <a:t>(Guido </a:t>
            </a:r>
            <a:r>
              <a:rPr lang="en-US" dirty="0" err="1" smtClean="0"/>
              <a:t>Altarelli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2008)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1603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/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/>
              <a:t>The First Higgs and Top Precision Facility</a:t>
            </a:r>
          </a:p>
          <a:p>
            <a:endParaRPr lang="en-US" sz="2800" dirty="0"/>
          </a:p>
          <a:p>
            <a:r>
              <a:rPr lang="en-US" sz="2800" dirty="0" smtClean="0"/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A Unique Nuclear Physics Facility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0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79918"/>
            <a:ext cx="7284713" cy="6805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Electron-Ion Nuclear and Particle Physics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35468" y="1117450"/>
            <a:ext cx="3558336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Extension of kinematic range in </a:t>
            </a:r>
            <a:r>
              <a:rPr lang="en-US" b="1" dirty="0" err="1" smtClean="0"/>
              <a:t>lA</a:t>
            </a:r>
            <a:endParaRPr lang="en-US" b="1" dirty="0" smtClean="0"/>
          </a:p>
          <a:p>
            <a:r>
              <a:rPr lang="en-US" b="1" dirty="0"/>
              <a:t>b</a:t>
            </a:r>
            <a:r>
              <a:rPr lang="en-US" b="1" dirty="0" smtClean="0"/>
              <a:t>y 4 </a:t>
            </a:r>
            <a:r>
              <a:rPr lang="en-US" b="1" dirty="0" smtClean="0"/>
              <a:t>orders of </a:t>
            </a:r>
            <a:r>
              <a:rPr lang="en-US" b="1" dirty="0" smtClean="0"/>
              <a:t>magnitude: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ill change QCD view on nuclear </a:t>
            </a:r>
          </a:p>
          <a:p>
            <a:r>
              <a:rPr lang="en-US" dirty="0"/>
              <a:t>s</a:t>
            </a:r>
            <a:r>
              <a:rPr lang="en-US" dirty="0" smtClean="0"/>
              <a:t>tructure and </a:t>
            </a:r>
            <a:r>
              <a:rPr lang="en-US" dirty="0" err="1" smtClean="0"/>
              <a:t>parton</a:t>
            </a:r>
            <a:r>
              <a:rPr lang="en-US" dirty="0" smtClean="0"/>
              <a:t> dynamics </a:t>
            </a:r>
          </a:p>
          <a:p>
            <a:endParaRPr lang="en-US" dirty="0" smtClean="0"/>
          </a:p>
          <a:p>
            <a:r>
              <a:rPr lang="en-US" b="1" dirty="0"/>
              <a:t>M</a:t>
            </a:r>
            <a:r>
              <a:rPr lang="en-US" b="1" dirty="0" smtClean="0"/>
              <a:t>ay lead to genuine surprises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 saturation of </a:t>
            </a:r>
            <a:r>
              <a:rPr lang="en-US" dirty="0" err="1" smtClean="0"/>
              <a:t>xg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Small fraction of diffraction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Broken </a:t>
            </a:r>
            <a:r>
              <a:rPr lang="en-US" dirty="0" err="1" smtClean="0"/>
              <a:t>isospin</a:t>
            </a:r>
            <a:r>
              <a:rPr lang="en-US" dirty="0" smtClean="0"/>
              <a:t> invariance 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Flavour</a:t>
            </a:r>
            <a:r>
              <a:rPr lang="en-US" dirty="0" smtClean="0"/>
              <a:t> dependent shadowing 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Relates to LHC Heavy Ion Physics</a:t>
            </a:r>
          </a:p>
          <a:p>
            <a:r>
              <a:rPr lang="en-US" dirty="0" smtClean="0"/>
              <a:t>-   Quark Gluon Plasma</a:t>
            </a:r>
          </a:p>
          <a:p>
            <a:r>
              <a:rPr lang="en-US" dirty="0" smtClean="0"/>
              <a:t>-   Collectivity of small nuclei (p)?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..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Saturation</a:t>
            </a:r>
            <a:r>
              <a:rPr lang="en-US" dirty="0" smtClean="0"/>
              <a:t>: needs large </a:t>
            </a:r>
            <a:r>
              <a:rPr lang="en-US" dirty="0" err="1" smtClean="0"/>
              <a:t>xg</a:t>
            </a:r>
            <a:r>
              <a:rPr lang="en-US" dirty="0"/>
              <a:t> </a:t>
            </a:r>
            <a:r>
              <a:rPr lang="en-US" dirty="0" smtClean="0"/>
              <a:t>at small x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9" y="1063979"/>
            <a:ext cx="5418361" cy="51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402"/>
            <a:ext cx="7772400" cy="100285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Design and Preparations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Road beyond Standard </a:t>
            </a:r>
            <a:r>
              <a:rPr lang="en-US" dirty="0">
                <a:solidFill>
                  <a:schemeClr val="tx1"/>
                </a:solidFill>
                <a:latin typeface="Impact" pitchFamily="34" charset="0"/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59" y="3429099"/>
            <a:ext cx="7151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At the energy frontier through synergy of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hadron - hadron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(LHC, (V)HE-LHC?)</a:t>
            </a:r>
            <a:endParaRPr lang="en-US" sz="20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12" charset="-128"/>
              </a:rPr>
              <a:t>LHeC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 ??)</a:t>
            </a: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- 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(LC 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ea typeface="ＭＳ Ｐゴシック" pitchFamily="-112" charset="-128"/>
              </a:rPr>
              <a:t>ILC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 or CLIC)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?)</a:t>
            </a:r>
            <a:endParaRPr lang="en-US" sz="2400" b="1" dirty="0" smtClean="0">
              <a:solidFill>
                <a:srgbClr val="000066"/>
              </a:solidFill>
              <a:latin typeface="Lucida Grande" charset="0"/>
              <a:ea typeface="ＭＳ Ｐゴシック" pitchFamily="-112" charset="-128"/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75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Next decades</a:t>
            </a:r>
            <a:endParaRPr lang="en-US" sz="2800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18" y="2245923"/>
            <a:ext cx="652578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</a:rPr>
              <a:t>LHC results vital to guide the way at the energy frontier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8013" y="272513"/>
            <a:ext cx="1647433" cy="92333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Rolf </a:t>
            </a:r>
            <a:r>
              <a:rPr lang="en-US" dirty="0" err="1" smtClean="0"/>
              <a:t>Heuer</a:t>
            </a:r>
            <a:r>
              <a:rPr lang="en-US" dirty="0" smtClean="0"/>
              <a:t> at </a:t>
            </a:r>
          </a:p>
          <a:p>
            <a:r>
              <a:rPr lang="en-US" dirty="0" smtClean="0"/>
              <a:t>Aix Les </a:t>
            </a:r>
            <a:r>
              <a:rPr lang="en-US" dirty="0" err="1" smtClean="0"/>
              <a:t>Bains</a:t>
            </a:r>
            <a:endParaRPr lang="en-US" dirty="0" smtClean="0"/>
          </a:p>
          <a:p>
            <a:r>
              <a:rPr lang="en-US" dirty="0" smtClean="0"/>
              <a:t> 1. 10. 2013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68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000090"/>
                </a:solidFill>
              </a:rPr>
              <a:t>LHeC</a:t>
            </a:r>
            <a:r>
              <a:rPr lang="en-GB" sz="3600" dirty="0" smtClean="0">
                <a:solidFill>
                  <a:srgbClr val="000090"/>
                </a:solidFill>
              </a:rPr>
              <a:t> ERL Baseline Design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3" y="1872938"/>
            <a:ext cx="8223618" cy="3775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783" y="6165528"/>
            <a:ext cx="8291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Concurrent operation to </a:t>
            </a:r>
            <a:r>
              <a:rPr lang="en-US" sz="2000" b="1" dirty="0" err="1" smtClean="0">
                <a:solidFill>
                  <a:srgbClr val="000090"/>
                </a:solidFill>
              </a:rPr>
              <a:t>pp</a:t>
            </a:r>
            <a:r>
              <a:rPr lang="en-US" sz="2000" b="1" dirty="0" smtClean="0">
                <a:solidFill>
                  <a:srgbClr val="000090"/>
                </a:solidFill>
              </a:rPr>
              <a:t>, LHC becomes a 3 beam </a:t>
            </a:r>
            <a:r>
              <a:rPr lang="en-US" sz="2000" b="1" dirty="0" err="1" smtClean="0">
                <a:solidFill>
                  <a:srgbClr val="000090"/>
                </a:solidFill>
              </a:rPr>
              <a:t>faclity</a:t>
            </a:r>
            <a:r>
              <a:rPr lang="en-US" sz="2000" b="1" dirty="0" smtClean="0">
                <a:solidFill>
                  <a:srgbClr val="000090"/>
                </a:solidFill>
              </a:rPr>
              <a:t>. P &lt; 100 MW. CW 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7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90"/>
                </a:solidFill>
              </a:rPr>
              <a:t>Luminosity for </a:t>
            </a:r>
            <a:r>
              <a:rPr lang="en-GB" sz="3200" dirty="0" err="1" smtClean="0">
                <a:solidFill>
                  <a:srgbClr val="000090"/>
                </a:solidFill>
              </a:rPr>
              <a:t>LHeC</a:t>
            </a:r>
            <a:r>
              <a:rPr lang="en-GB" sz="3200" dirty="0" smtClean="0">
                <a:solidFill>
                  <a:srgbClr val="000090"/>
                </a:solidFill>
              </a:rPr>
              <a:t>, HE-</a:t>
            </a:r>
            <a:r>
              <a:rPr lang="en-GB" sz="3200" dirty="0" err="1" smtClean="0">
                <a:solidFill>
                  <a:srgbClr val="000090"/>
                </a:solidFill>
              </a:rPr>
              <a:t>LHeC</a:t>
            </a:r>
            <a:r>
              <a:rPr lang="en-GB" sz="3200" dirty="0" smtClean="0">
                <a:solidFill>
                  <a:srgbClr val="000090"/>
                </a:solidFill>
              </a:rPr>
              <a:t> and FCC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36" y="5587843"/>
            <a:ext cx="4691330" cy="1151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08" y="1270000"/>
            <a:ext cx="9144000" cy="4299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262" y="5153277"/>
            <a:ext cx="8798856" cy="360945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670" y="1679978"/>
            <a:ext cx="8798856" cy="565378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610"/>
            <a:ext cx="7772400" cy="100285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Location + Footprint of the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electron ERL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72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4650" y="871835"/>
            <a:ext cx="66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13485" y="902224"/>
            <a:ext cx="65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FCC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0191" y="5815842"/>
            <a:ext cx="38795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Energy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Cost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Physics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Footprint</a:t>
            </a:r>
          </a:p>
          <a:p>
            <a:r>
              <a:rPr lang="en-US" dirty="0"/>
              <a:t>a</a:t>
            </a:r>
            <a:r>
              <a:rPr lang="en-US" dirty="0" smtClean="0"/>
              <a:t>re being reinvestigated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104" y="5588025"/>
            <a:ext cx="3949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9km ERL is a small add-on for the FCC</a:t>
            </a:r>
          </a:p>
          <a:p>
            <a:r>
              <a:rPr lang="en-US" b="1" dirty="0" smtClean="0"/>
              <a:t>Doubling the energy to 120 </a:t>
            </a:r>
            <a:r>
              <a:rPr lang="en-US" b="1" dirty="0" err="1" smtClean="0"/>
              <a:t>GeV</a:t>
            </a:r>
            <a:r>
              <a:rPr lang="en-US" b="1" dirty="0" smtClean="0"/>
              <a:t> hugely </a:t>
            </a:r>
          </a:p>
          <a:p>
            <a:r>
              <a:rPr lang="en-US" b="1" dirty="0" smtClean="0"/>
              <a:t>Increases cost and effort.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19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Civil </a:t>
            </a:r>
            <a:r>
              <a:rPr lang="en-US" sz="3600" dirty="0" smtClean="0">
                <a:latin typeface="Avenir Heavy"/>
                <a:cs typeface="Avenir Heavy"/>
              </a:rPr>
              <a:t>Engineering </a:t>
            </a:r>
            <a:r>
              <a:rPr lang="mr-IN" sz="3600" dirty="0" smtClean="0">
                <a:latin typeface="Avenir Heavy"/>
                <a:cs typeface="Avenir Heavy"/>
              </a:rPr>
              <a:t>–</a:t>
            </a:r>
            <a:r>
              <a:rPr lang="en-US" sz="3600" dirty="0" smtClean="0">
                <a:latin typeface="Avenir Heavy"/>
                <a:cs typeface="Avenir Heavy"/>
              </a:rPr>
              <a:t> full design made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4219" y="2142617"/>
            <a:ext cx="2317181" cy="3046987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CDR: Evaluation of CE, analysis </a:t>
            </a:r>
          </a:p>
          <a:p>
            <a:r>
              <a:rPr lang="en-US" sz="1200" dirty="0" smtClean="0"/>
              <a:t>of ring and </a:t>
            </a:r>
            <a:r>
              <a:rPr lang="en-US" sz="1200" dirty="0" err="1" smtClean="0"/>
              <a:t>linac</a:t>
            </a:r>
            <a:r>
              <a:rPr lang="en-US" sz="1200" dirty="0" smtClean="0"/>
              <a:t> by Amber Zurich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ith detailed cost estimate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/>
              <a:t>linac</a:t>
            </a:r>
            <a:r>
              <a:rPr lang="en-US" sz="1200" dirty="0" smtClean="0"/>
              <a:t> CE: 249,928 </a:t>
            </a:r>
            <a:r>
              <a:rPr lang="en-US" sz="1200" dirty="0" err="1" smtClean="0"/>
              <a:t>kSF</a:t>
            </a:r>
            <a:r>
              <a:rPr lang="en-US" sz="1200" dirty="0" smtClean="0"/>
              <a:t>..] and time:</a:t>
            </a:r>
          </a:p>
          <a:p>
            <a:r>
              <a:rPr lang="en-US" sz="1200" b="1" dirty="0"/>
              <a:t>3.5 years for underground works </a:t>
            </a:r>
            <a:r>
              <a:rPr lang="en-US" sz="1200" dirty="0"/>
              <a:t>using 2 </a:t>
            </a:r>
            <a:r>
              <a:rPr lang="en-US" sz="1200" dirty="0" err="1"/>
              <a:t>roadheaders</a:t>
            </a:r>
            <a:r>
              <a:rPr lang="en-US" sz="1200" dirty="0"/>
              <a:t> and 1 TBM</a:t>
            </a:r>
            <a:endParaRPr lang="en-GB" sz="1200" dirty="0"/>
          </a:p>
          <a:p>
            <a:endParaRPr lang="en-US" sz="1200" dirty="0" smtClean="0"/>
          </a:p>
          <a:p>
            <a:endParaRPr lang="en-US" sz="1200" b="1" dirty="0"/>
          </a:p>
          <a:p>
            <a:r>
              <a:rPr lang="en-US" sz="1200" b="1" dirty="0" smtClean="0"/>
              <a:t>More </a:t>
            </a:r>
            <a:r>
              <a:rPr lang="en-US" sz="1200" b="1" dirty="0"/>
              <a:t>studies needed </a:t>
            </a:r>
            <a:r>
              <a:rPr lang="en-US" sz="1200" dirty="0" smtClean="0"/>
              <a:t>for</a:t>
            </a:r>
          </a:p>
          <a:p>
            <a:r>
              <a:rPr lang="en-US" sz="1200" dirty="0" smtClean="0"/>
              <a:t>Integration </a:t>
            </a:r>
            <a:r>
              <a:rPr lang="en-US" sz="1200" dirty="0"/>
              <a:t>with all services </a:t>
            </a:r>
            <a:endParaRPr lang="en-US" sz="12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EL,CV, transport, survey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Geology</a:t>
            </a:r>
          </a:p>
          <a:p>
            <a:r>
              <a:rPr lang="en-US" sz="1200" dirty="0" smtClean="0"/>
              <a:t>Understanding </a:t>
            </a:r>
            <a:r>
              <a:rPr lang="en-US" sz="1200" dirty="0"/>
              <a:t>vibration </a:t>
            </a:r>
            <a:r>
              <a:rPr lang="en-US" sz="1200" dirty="0" smtClean="0"/>
              <a:t>risks</a:t>
            </a:r>
          </a:p>
          <a:p>
            <a:r>
              <a:rPr lang="en-US" sz="1200" dirty="0" smtClean="0"/>
              <a:t>Environmental </a:t>
            </a:r>
            <a:r>
              <a:rPr lang="en-US" sz="1200" dirty="0"/>
              <a:t>impact </a:t>
            </a:r>
            <a:r>
              <a:rPr lang="en-US" sz="1200" dirty="0" smtClean="0"/>
              <a:t>assessment</a:t>
            </a:r>
          </a:p>
          <a:p>
            <a:endParaRPr lang="en-US" sz="1200" dirty="0"/>
          </a:p>
          <a:p>
            <a:r>
              <a:rPr lang="en-US" sz="1200" dirty="0" smtClean="0"/>
              <a:t>Tunnel connection in IP2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2911" y="967359"/>
            <a:ext cx="5309539" cy="5394707"/>
            <a:chOff x="1014594" y="750854"/>
            <a:chExt cx="5891032" cy="5617568"/>
          </a:xfrm>
        </p:grpSpPr>
        <p:pic>
          <p:nvPicPr>
            <p:cNvPr id="6" name="Picture 1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18148" r="58403" b="16667"/>
            <a:stretch/>
          </p:blipFill>
          <p:spPr bwMode="auto">
            <a:xfrm>
              <a:off x="1014594" y="750854"/>
              <a:ext cx="5891032" cy="552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09316" y="1406720"/>
              <a:ext cx="17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Shaft sinking installation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608" y="2109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Roadheader 1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2396" y="266997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Roadheader 2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90650" y="1435295"/>
              <a:ext cx="0" cy="4933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3" y="5357172"/>
            <a:ext cx="1797569" cy="1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053" y="619564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J.Osborne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438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LHeC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Science + Status</a:t>
            </a:r>
            <a:endParaRPr lang="en-US" sz="3200" dirty="0"/>
          </a:p>
        </p:txBody>
      </p:sp>
      <p:pic>
        <p:nvPicPr>
          <p:cNvPr id="3" name="Picture 2" descr="fotoL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25"/>
            <a:ext cx="9144000" cy="6103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97" y="6331168"/>
            <a:ext cx="84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PERLE TDR Kickoff Meeting, </a:t>
            </a:r>
            <a:r>
              <a:rPr lang="en-US" b="1" dirty="0" err="1" smtClean="0">
                <a:solidFill>
                  <a:srgbClr val="FF0000"/>
                </a:solidFill>
              </a:rPr>
              <a:t>Orsay</a:t>
            </a:r>
            <a:r>
              <a:rPr lang="en-US" b="1" dirty="0" smtClean="0">
                <a:solidFill>
                  <a:srgbClr val="FF0000"/>
                </a:solidFill>
              </a:rPr>
              <a:t>, February 22-24, 2017.     PERLE CDR </a:t>
            </a:r>
            <a:r>
              <a:rPr lang="en-US" b="1" dirty="0" err="1" smtClean="0">
                <a:solidFill>
                  <a:srgbClr val="FF0000"/>
                </a:solidFill>
              </a:rPr>
              <a:t>subm</a:t>
            </a:r>
            <a:r>
              <a:rPr lang="en-US" b="1" dirty="0" smtClean="0">
                <a:solidFill>
                  <a:srgbClr val="FF0000"/>
                </a:solidFill>
              </a:rPr>
              <a:t> to </a:t>
            </a:r>
            <a:r>
              <a:rPr lang="en-US" b="1" dirty="0" err="1" smtClean="0">
                <a:solidFill>
                  <a:srgbClr val="FF0000"/>
                </a:solidFill>
              </a:rPr>
              <a:t>JPhysG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156"/>
            <a:ext cx="9144000" cy="6199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294" y="418955"/>
            <a:ext cx="8050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PERLE 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Orsay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  New Collaboration: BINP, CERN,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Daresbury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/Liverpool,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Jlab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Orsay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+ 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CDR publication imminent.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 turns, 2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Linacs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15mA, 802 MHz ERL facility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-Demonstrator of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LHeC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-Technology (SCRF) Development Facility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-Low E electron and photon beam physics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-High intensity: 100 x ELI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364" y="6517132"/>
            <a:ext cx="419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https:/</a:t>
            </a:r>
            <a:r>
              <a:rPr lang="en-US" dirty="0" smtClean="0"/>
              <a:t>/indico.lal.in2p3</a:t>
            </a:r>
            <a:r>
              <a:rPr lang="en-US" dirty="0"/>
              <a:t>.fr/event/3428/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507" y="59823"/>
            <a:ext cx="587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owerful </a:t>
            </a:r>
            <a:r>
              <a:rPr lang="en-US" sz="2000" b="1" dirty="0" smtClean="0">
                <a:solidFill>
                  <a:srgbClr val="254061"/>
                </a:solidFill>
              </a:rPr>
              <a:t>ERL</a:t>
            </a:r>
            <a:r>
              <a:rPr lang="en-US" sz="2000" b="1" dirty="0" smtClean="0">
                <a:solidFill>
                  <a:srgbClr val="FF0000"/>
                </a:solidFill>
              </a:rPr>
              <a:t> for </a:t>
            </a:r>
            <a:r>
              <a:rPr lang="en-US" sz="2000" b="1" dirty="0" smtClean="0">
                <a:solidFill>
                  <a:srgbClr val="25406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xperiments (</a:t>
            </a:r>
            <a:r>
              <a:rPr lang="en-US" sz="2000" b="1" dirty="0" err="1" smtClean="0">
                <a:solidFill>
                  <a:srgbClr val="FF0000"/>
                </a:solidFill>
              </a:rPr>
              <a:t>ep.yp</a:t>
            </a:r>
            <a:r>
              <a:rPr lang="en-US" sz="2000" b="1" dirty="0" smtClean="0">
                <a:solidFill>
                  <a:srgbClr val="FF0000"/>
                </a:solidFill>
              </a:rPr>
              <a:t>): </a:t>
            </a:r>
            <a:r>
              <a:rPr lang="en-US" sz="2000" b="1" dirty="0" smtClean="0">
                <a:solidFill>
                  <a:srgbClr val="254061"/>
                </a:solidFill>
              </a:rPr>
              <a:t>PERLE</a:t>
            </a:r>
            <a:r>
              <a:rPr lang="en-US" sz="2000" b="1" dirty="0" smtClean="0">
                <a:solidFill>
                  <a:srgbClr val="FF0000"/>
                </a:solidFill>
              </a:rPr>
              <a:t> at </a:t>
            </a:r>
            <a:r>
              <a:rPr lang="en-US" sz="2000" b="1" dirty="0" err="1" smtClean="0">
                <a:solidFill>
                  <a:srgbClr val="FF0000"/>
                </a:solidFill>
              </a:rPr>
              <a:t>Orsay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63" y="46741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bb in </a:t>
            </a:r>
            <a:r>
              <a:rPr lang="en-US" sz="3200" dirty="0" err="1" smtClean="0">
                <a:sym typeface="Wingdings"/>
              </a:rPr>
              <a:t>LHeC</a:t>
            </a:r>
            <a:r>
              <a:rPr lang="en-US" sz="3200" dirty="0" smtClean="0">
                <a:sym typeface="Wingdings"/>
              </a:rPr>
              <a:t> Detector</a:t>
            </a:r>
            <a:endParaRPr lang="en-US" sz="3200" dirty="0"/>
          </a:p>
        </p:txBody>
      </p:sp>
      <p:pic>
        <p:nvPicPr>
          <p:cNvPr id="3" name="Picture 2" descr="LHeC_higgs_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6827"/>
            <a:ext cx="7753734" cy="55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875" y="449595"/>
            <a:ext cx="4064000" cy="9742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Installation Study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2 years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(in LS4)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" y="2804363"/>
            <a:ext cx="8878765" cy="39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 descr="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3" y="514634"/>
            <a:ext cx="2286934" cy="2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LHeC-3D-Xsection-I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54" y="200873"/>
            <a:ext cx="3388212" cy="26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393" y="2894010"/>
            <a:ext cx="2328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fits in L3 magnet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0588" y="2923892"/>
            <a:ext cx="133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Modular structure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594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265" y="476672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“The future belongs to those who believe in the beauty of their dreams.”</a:t>
            </a:r>
            <a:endParaRPr lang="en-GB" sz="3600" u="sng" dirty="0" smtClean="0"/>
          </a:p>
          <a:p>
            <a:pPr algn="r"/>
            <a:endParaRPr lang="en-GB" sz="4800" u="sng" dirty="0"/>
          </a:p>
          <a:p>
            <a:pPr algn="r"/>
            <a:r>
              <a:rPr lang="en-GB" sz="2000" dirty="0" smtClean="0"/>
              <a:t>Anna Eleanor Roosevelt</a:t>
            </a:r>
          </a:p>
          <a:p>
            <a:pPr algn="r"/>
            <a:r>
              <a:rPr lang="en-GB" sz="2000" dirty="0" smtClean="0"/>
              <a:t>(1884-1962)</a:t>
            </a:r>
            <a:endParaRPr lang="en-GB" sz="2000" dirty="0"/>
          </a:p>
          <a:p>
            <a:endParaRPr lang="en-GB" sz="4800" dirty="0"/>
          </a:p>
        </p:txBody>
      </p:sp>
      <p:pic>
        <p:nvPicPr>
          <p:cNvPr id="4" name="Picture 3" descr="19578-004-6E311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0" y="2647956"/>
            <a:ext cx="2514716" cy="2931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8830" y="5192392"/>
            <a:ext cx="445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Universal Declaration of Human Rights (1948)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4147" y="6160546"/>
            <a:ext cx="600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ited by Frank Zimmermann at the FCC Meeting at Washington DC, March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718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33" y="351387"/>
            <a:ext cx="8208815" cy="67013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CERN can do </a:t>
            </a:r>
            <a:r>
              <a:rPr lang="en-US" sz="3200" dirty="0" err="1" smtClean="0">
                <a:solidFill>
                  <a:srgbClr val="008000"/>
                </a:solidFill>
              </a:rPr>
              <a:t>pp</a:t>
            </a:r>
            <a:r>
              <a:rPr lang="en-US" sz="3200" dirty="0" smtClean="0">
                <a:solidFill>
                  <a:srgbClr val="008000"/>
                </a:solidFill>
              </a:rPr>
              <a:t> and </a:t>
            </a:r>
            <a:r>
              <a:rPr lang="en-US" sz="3200" dirty="0" err="1" smtClean="0">
                <a:solidFill>
                  <a:srgbClr val="008000"/>
                </a:solidFill>
              </a:rPr>
              <a:t>lp</a:t>
            </a:r>
            <a:r>
              <a:rPr lang="en-US" sz="3200" dirty="0" smtClean="0">
                <a:solidFill>
                  <a:srgbClr val="008000"/>
                </a:solidFill>
              </a:rPr>
              <a:t>: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in the 80ies it successfully did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4" y="1036092"/>
            <a:ext cx="3500503" cy="4135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582" y="4197964"/>
            <a:ext cx="4980959" cy="1741311"/>
          </a:xfrm>
          <a:prstGeom prst="rect">
            <a:avLst/>
          </a:prstGeom>
        </p:spPr>
      </p:pic>
      <p:pic>
        <p:nvPicPr>
          <p:cNvPr id="5" name="Picture 4" descr="cernsac3_5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1409700"/>
            <a:ext cx="3457222" cy="1993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7478" y="3522277"/>
            <a:ext cx="345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BEBC, </a:t>
            </a:r>
            <a:r>
              <a:rPr lang="en-US" b="1" dirty="0" smtClean="0"/>
              <a:t>CDHS(W)</a:t>
            </a:r>
            <a:r>
              <a:rPr lang="en-US" dirty="0" smtClean="0"/>
              <a:t>, CHARM,  CHORUS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4778" y="603955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BCDMS</a:t>
            </a:r>
            <a:r>
              <a:rPr lang="en-US" dirty="0" smtClean="0"/>
              <a:t>, EMC, SMC, COMPASS</a:t>
            </a:r>
            <a:endParaRPr lang="en-US" dirty="0"/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" y="5418666"/>
            <a:ext cx="874889" cy="120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2552" y="5939275"/>
            <a:ext cx="1499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Pierre </a:t>
            </a:r>
            <a:r>
              <a:rPr lang="en-US" sz="1600" dirty="0" err="1" smtClean="0"/>
              <a:t>Darriulat</a:t>
            </a:r>
            <a:endParaRPr lang="en-US" sz="1600" dirty="0" smtClean="0"/>
          </a:p>
          <a:p>
            <a:r>
              <a:rPr lang="en-US" sz="1600" dirty="0"/>
              <a:t>n</a:t>
            </a:r>
            <a:r>
              <a:rPr lang="en-US" sz="1600" dirty="0" smtClean="0"/>
              <a:t>ow in Vietnam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2554" y="3718467"/>
            <a:ext cx="5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UA1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0732" y="5418666"/>
            <a:ext cx="5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UA2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6556" y="408779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3152"/>
                </a:solidFill>
              </a:rPr>
              <a:t>Neutral Currents</a:t>
            </a:r>
            <a:endParaRPr lang="en-US" b="1" dirty="0">
              <a:solidFill>
                <a:srgbClr val="40315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1882" y="95955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Charged Currents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78009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Framework of the Development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62" y="1191537"/>
            <a:ext cx="833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Following the CDR in 2012: </a:t>
            </a:r>
            <a:r>
              <a:rPr lang="en-US" dirty="0" smtClean="0"/>
              <a:t>Mandate issued by CERN:2014 (RH), confirmed in 2016 (FG)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92456"/>
            <a:ext cx="8013469" cy="3662541"/>
          </a:xfrm>
          <a:prstGeom prst="rect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             Mandate  </a:t>
            </a:r>
            <a:r>
              <a:rPr lang="en-US" sz="2000" b="1" dirty="0" smtClean="0"/>
              <a:t>to the International Advisory Committee </a:t>
            </a:r>
            <a:endParaRPr lang="en-US" sz="2000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dirty="0" smtClean="0"/>
              <a:t>Advice </a:t>
            </a:r>
            <a:r>
              <a:rPr lang="en-US" dirty="0"/>
              <a:t>to the </a:t>
            </a:r>
            <a:r>
              <a:rPr lang="en-US" dirty="0" err="1"/>
              <a:t>LHeC</a:t>
            </a:r>
            <a:r>
              <a:rPr lang="en-US" dirty="0"/>
              <a:t> Coordination Group and the CERN </a:t>
            </a:r>
            <a:r>
              <a:rPr lang="en-US" dirty="0" smtClean="0"/>
              <a:t>directorate </a:t>
            </a:r>
            <a:r>
              <a:rPr lang="en-US" dirty="0"/>
              <a:t>by following the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options of an </a:t>
            </a:r>
            <a:r>
              <a:rPr lang="en-US" dirty="0" err="1"/>
              <a:t>ep</a:t>
            </a:r>
            <a:r>
              <a:rPr lang="en-US" dirty="0"/>
              <a:t>/</a:t>
            </a:r>
            <a:r>
              <a:rPr lang="en-US" dirty="0" err="1" smtClean="0"/>
              <a:t>eA</a:t>
            </a:r>
            <a:r>
              <a:rPr lang="en-US" dirty="0"/>
              <a:t> </a:t>
            </a:r>
            <a:r>
              <a:rPr lang="en-US" dirty="0" smtClean="0"/>
              <a:t>collider </a:t>
            </a:r>
            <a:r>
              <a:rPr lang="en-US" dirty="0"/>
              <a:t>at the  </a:t>
            </a:r>
            <a:r>
              <a:rPr lang="en-US" dirty="0" smtClean="0"/>
              <a:t>LHC </a:t>
            </a:r>
            <a:r>
              <a:rPr lang="en-US" dirty="0"/>
              <a:t>and at FCC, </a:t>
            </a:r>
            <a:r>
              <a:rPr lang="en-US" dirty="0" smtClean="0"/>
              <a:t>especially </a:t>
            </a:r>
            <a:r>
              <a:rPr lang="en-US" dirty="0"/>
              <a:t>with:</a:t>
            </a:r>
          </a:p>
          <a:p>
            <a:endParaRPr lang="en-US" dirty="0"/>
          </a:p>
          <a:p>
            <a:r>
              <a:rPr lang="en-US" dirty="0" smtClean="0"/>
              <a:t> Provision </a:t>
            </a:r>
            <a:r>
              <a:rPr lang="en-US" dirty="0"/>
              <a:t>of scientific and technical direction for the </a:t>
            </a:r>
            <a:r>
              <a:rPr lang="en-US" dirty="0" smtClean="0"/>
              <a:t>physics </a:t>
            </a:r>
            <a:r>
              <a:rPr lang="en-US" dirty="0"/>
              <a:t>potential of the </a:t>
            </a:r>
            <a:r>
              <a:rPr lang="en-US" dirty="0" err="1"/>
              <a:t>ep</a:t>
            </a:r>
            <a:r>
              <a:rPr lang="en-US" dirty="0"/>
              <a:t>/</a:t>
            </a:r>
            <a:r>
              <a:rPr lang="en-US" dirty="0" err="1"/>
              <a:t>eA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collider, </a:t>
            </a:r>
            <a:r>
              <a:rPr lang="en-US" dirty="0"/>
              <a:t>both at LHC and </a:t>
            </a:r>
            <a:r>
              <a:rPr lang="en-US" dirty="0" smtClean="0"/>
              <a:t>at </a:t>
            </a:r>
            <a:r>
              <a:rPr lang="en-US" dirty="0"/>
              <a:t>FCC, as a function of the machine parameters and of a </a:t>
            </a:r>
            <a:endParaRPr lang="en-US" dirty="0" smtClean="0"/>
          </a:p>
          <a:p>
            <a:r>
              <a:rPr lang="en-US" dirty="0" smtClean="0"/>
              <a:t> realistic </a:t>
            </a:r>
            <a:r>
              <a:rPr lang="en-US" dirty="0"/>
              <a:t>detector design, as well as for the design and  </a:t>
            </a:r>
            <a:r>
              <a:rPr lang="en-US" dirty="0" smtClean="0"/>
              <a:t>possible </a:t>
            </a:r>
            <a:r>
              <a:rPr lang="en-US" dirty="0"/>
              <a:t>approval of an ERL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test </a:t>
            </a:r>
            <a:r>
              <a:rPr lang="en-US" dirty="0"/>
              <a:t>facility at CERN.</a:t>
            </a:r>
          </a:p>
          <a:p>
            <a:endParaRPr lang="en-US" dirty="0"/>
          </a:p>
          <a:p>
            <a:r>
              <a:rPr lang="en-US" dirty="0" smtClean="0"/>
              <a:t> Assistance </a:t>
            </a:r>
            <a:r>
              <a:rPr lang="en-US" dirty="0"/>
              <a:t>in building the international case for the accelerator  </a:t>
            </a:r>
            <a:r>
              <a:rPr lang="en-US" dirty="0" smtClean="0"/>
              <a:t>and </a:t>
            </a:r>
            <a:r>
              <a:rPr lang="en-US" dirty="0"/>
              <a:t>detector </a:t>
            </a:r>
            <a:endParaRPr lang="en-US" dirty="0" smtClean="0"/>
          </a:p>
          <a:p>
            <a:r>
              <a:rPr lang="en-US" dirty="0" smtClean="0"/>
              <a:t> developments </a:t>
            </a:r>
            <a:r>
              <a:rPr lang="en-US" dirty="0"/>
              <a:t>as well as guidance </a:t>
            </a:r>
            <a:r>
              <a:rPr lang="en-US" dirty="0" smtClean="0"/>
              <a:t>to the resource,  infrastructure </a:t>
            </a:r>
            <a:r>
              <a:rPr lang="en-US" dirty="0"/>
              <a:t>and science </a:t>
            </a:r>
            <a:endParaRPr lang="en-US" dirty="0" smtClean="0"/>
          </a:p>
          <a:p>
            <a:r>
              <a:rPr lang="en-US" dirty="0" smtClean="0"/>
              <a:t>policy </a:t>
            </a:r>
            <a:r>
              <a:rPr lang="en-US" dirty="0"/>
              <a:t>aspects of the </a:t>
            </a:r>
            <a:r>
              <a:rPr lang="en-US" dirty="0" err="1"/>
              <a:t>ep</a:t>
            </a:r>
            <a:r>
              <a:rPr lang="en-US" dirty="0"/>
              <a:t>/</a:t>
            </a:r>
            <a:r>
              <a:rPr lang="en-US" dirty="0" err="1"/>
              <a:t>eA</a:t>
            </a:r>
            <a:r>
              <a:rPr lang="en-US" dirty="0"/>
              <a:t> collider.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3055" y="5549098"/>
            <a:ext cx="442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Chair: </a:t>
            </a:r>
            <a:r>
              <a:rPr lang="en-US" sz="2000" dirty="0" err="1" smtClean="0"/>
              <a:t>Herwig</a:t>
            </a:r>
            <a:r>
              <a:rPr lang="en-US" sz="2000" dirty="0" smtClean="0"/>
              <a:t> </a:t>
            </a:r>
            <a:r>
              <a:rPr lang="en-US" sz="2000" dirty="0" err="1" smtClean="0"/>
              <a:t>Schopper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. DG of CERN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8498" y="6055100"/>
            <a:ext cx="873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LHeC</a:t>
            </a:r>
            <a:r>
              <a:rPr lang="en-US" sz="2400" dirty="0" smtClean="0"/>
              <a:t> has been a development for and initiated by ECFA and </a:t>
            </a:r>
            <a:r>
              <a:rPr lang="en-US" sz="2400" dirty="0" err="1" smtClean="0"/>
              <a:t>NuPECC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22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189"/>
            <a:ext cx="7772400" cy="580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9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1616" y="3327126"/>
            <a:ext cx="2875983" cy="23083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agreement with DG we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Work on an update of the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LHeC</a:t>
            </a:r>
            <a:r>
              <a:rPr lang="en-US" b="1" dirty="0" smtClean="0">
                <a:solidFill>
                  <a:srgbClr val="FF0000"/>
                </a:solidFill>
              </a:rPr>
              <a:t> CDR as input to Euro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Strategy. We find it is worth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the deeper we look.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We’d be glad to have many</a:t>
            </a:r>
          </a:p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you with us.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LHeC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Science + Status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4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0"/>
            <a:ext cx="6195272" cy="51533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Organisation</a:t>
            </a:r>
            <a:r>
              <a:rPr lang="en-US" sz="2200" baseline="30000" dirty="0" smtClean="0"/>
              <a:t>*)</a:t>
            </a:r>
            <a:endParaRPr lang="en-US" sz="22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24347" y="1591633"/>
            <a:ext cx="3317923" cy="4524316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(CERN/Bologna)</a:t>
            </a:r>
          </a:p>
          <a:p>
            <a:r>
              <a:rPr lang="en-US" dirty="0" err="1" smtClean="0"/>
              <a:t>Nichola</a:t>
            </a:r>
            <a:r>
              <a:rPr lang="en-US" dirty="0" smtClean="0"/>
              <a:t> Bianchi (</a:t>
            </a:r>
            <a:r>
              <a:rPr lang="en-US" dirty="0" err="1" smtClean="0"/>
              <a:t>Frascati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Eckhard</a:t>
            </a:r>
            <a:r>
              <a:rPr lang="en-US" dirty="0" smtClean="0"/>
              <a:t> </a:t>
            </a:r>
            <a:r>
              <a:rPr lang="en-US" dirty="0" err="1" smtClean="0"/>
              <a:t>Elsen</a:t>
            </a:r>
            <a:r>
              <a:rPr lang="en-US" dirty="0" smtClean="0"/>
              <a:t> (CERN)</a:t>
            </a:r>
            <a:endParaRPr lang="en-US" dirty="0" smtClean="0"/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Womersley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ESS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19" y="663440"/>
            <a:ext cx="34439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International Advisory Committee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</a:rPr>
              <a:t>“..Direction for </a:t>
            </a:r>
            <a:r>
              <a:rPr lang="en-US" sz="1600" dirty="0" err="1" smtClean="0">
                <a:solidFill>
                  <a:srgbClr val="000090"/>
                </a:solidFill>
              </a:rPr>
              <a:t>ep</a:t>
            </a:r>
            <a:r>
              <a:rPr lang="en-US" sz="1600" dirty="0" smtClean="0">
                <a:solidFill>
                  <a:srgbClr val="000090"/>
                </a:solidFill>
              </a:rPr>
              <a:t>/A both at LHC+FCC”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0650" y="1895135"/>
            <a:ext cx="2538061" cy="3139321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Nestor </a:t>
            </a:r>
            <a:r>
              <a:rPr lang="en-US" dirty="0" err="1"/>
              <a:t>Armesto</a:t>
            </a:r>
            <a:endParaRPr lang="en-US" dirty="0"/>
          </a:p>
          <a:p>
            <a:r>
              <a:rPr lang="en-US" dirty="0"/>
              <a:t>Oliver </a:t>
            </a:r>
            <a:r>
              <a:rPr lang="en-US" dirty="0" err="1" smtClean="0"/>
              <a:t>Brüning</a:t>
            </a:r>
            <a:r>
              <a:rPr lang="en-US" dirty="0" smtClean="0"/>
              <a:t> – Co-Chair</a:t>
            </a:r>
            <a:endParaRPr lang="en-US" dirty="0"/>
          </a:p>
          <a:p>
            <a:r>
              <a:rPr lang="en-US" dirty="0"/>
              <a:t>Stefano Forte</a:t>
            </a:r>
          </a:p>
          <a:p>
            <a:r>
              <a:rPr lang="en-US" dirty="0"/>
              <a:t>Andrea </a:t>
            </a:r>
            <a:r>
              <a:rPr lang="en-US" dirty="0" err="1"/>
              <a:t>Gaddi</a:t>
            </a:r>
            <a:endParaRPr lang="en-US" dirty="0"/>
          </a:p>
          <a:p>
            <a:r>
              <a:rPr lang="en-US" dirty="0" err="1"/>
              <a:t>Erk</a:t>
            </a:r>
            <a:r>
              <a:rPr lang="en-US" dirty="0"/>
              <a:t> Jensen</a:t>
            </a:r>
          </a:p>
          <a:p>
            <a:r>
              <a:rPr lang="en-US" dirty="0"/>
              <a:t>Max </a:t>
            </a:r>
            <a:r>
              <a:rPr lang="en-US" dirty="0" smtClean="0"/>
              <a:t>Klein – Co-Chair</a:t>
            </a:r>
            <a:endParaRPr lang="en-US" dirty="0"/>
          </a:p>
          <a:p>
            <a:r>
              <a:rPr lang="en-US" dirty="0"/>
              <a:t>Peter </a:t>
            </a:r>
            <a:r>
              <a:rPr lang="en-US" dirty="0" err="1"/>
              <a:t>Kostka</a:t>
            </a:r>
            <a:endParaRPr lang="en-US" dirty="0"/>
          </a:p>
          <a:p>
            <a:r>
              <a:rPr lang="en-US" dirty="0"/>
              <a:t>Bruce </a:t>
            </a:r>
            <a:r>
              <a:rPr lang="en-US" dirty="0" err="1"/>
              <a:t>Mellado</a:t>
            </a:r>
            <a:endParaRPr lang="en-US" dirty="0"/>
          </a:p>
          <a:p>
            <a:r>
              <a:rPr lang="en-US" dirty="0"/>
              <a:t>Paul Newman</a:t>
            </a:r>
          </a:p>
          <a:p>
            <a:r>
              <a:rPr lang="en-US" dirty="0"/>
              <a:t>Daniel Schulte</a:t>
            </a:r>
          </a:p>
          <a:p>
            <a:r>
              <a:rPr lang="en-US" dirty="0"/>
              <a:t>Frank Zimmermann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048" y="930274"/>
            <a:ext cx="26862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Coordination Group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1600" dirty="0" err="1" smtClean="0">
                <a:solidFill>
                  <a:srgbClr val="000090"/>
                </a:solidFill>
              </a:rPr>
              <a:t>Accelerator+Detector+Physics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733" y="5226574"/>
            <a:ext cx="259207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5(11) are members of the</a:t>
            </a:r>
          </a:p>
          <a:p>
            <a:r>
              <a:rPr lang="en-US" dirty="0" smtClean="0"/>
              <a:t>FCC coordination team</a:t>
            </a:r>
          </a:p>
          <a:p>
            <a:endParaRPr lang="en-US" dirty="0"/>
          </a:p>
          <a:p>
            <a:r>
              <a:rPr lang="en-US" sz="1600" dirty="0" smtClean="0"/>
              <a:t>OB+MK: FCC-eh </a:t>
            </a:r>
            <a:r>
              <a:rPr lang="en-US" sz="1600" dirty="0" err="1" smtClean="0"/>
              <a:t>responsibles</a:t>
            </a:r>
            <a:endParaRPr lang="en-US" sz="1600" dirty="0" smtClean="0"/>
          </a:p>
          <a:p>
            <a:r>
              <a:rPr lang="en-US" sz="1600" dirty="0" smtClean="0"/>
              <a:t>MDO: physics co-</a:t>
            </a:r>
            <a:r>
              <a:rPr lang="en-US" sz="1600" dirty="0" err="1" smtClean="0"/>
              <a:t>convenor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83229" y="657138"/>
            <a:ext cx="2241247" cy="5909311"/>
          </a:xfrm>
          <a:prstGeom prst="rect">
            <a:avLst/>
          </a:prstGeom>
          <a:solidFill>
            <a:schemeClr val="bg1">
              <a:lumMod val="65000"/>
              <a:alpha val="18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PDFs, QCD       </a:t>
            </a:r>
            <a:endParaRPr lang="en-US" b="1" dirty="0" smtClean="0"/>
          </a:p>
          <a:p>
            <a:r>
              <a:rPr lang="en-US" dirty="0" smtClean="0"/>
              <a:t>Fred </a:t>
            </a:r>
            <a:r>
              <a:rPr lang="en-US" dirty="0" err="1"/>
              <a:t>Olness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Voica</a:t>
            </a:r>
            <a:r>
              <a:rPr lang="en-US" dirty="0" smtClean="0"/>
              <a:t> </a:t>
            </a:r>
            <a:r>
              <a:rPr lang="en-US" dirty="0" err="1"/>
              <a:t>Radescu</a:t>
            </a:r>
            <a:endParaRPr lang="en-US" dirty="0"/>
          </a:p>
          <a:p>
            <a:r>
              <a:rPr lang="en-US" b="1" dirty="0"/>
              <a:t>Higgs</a:t>
            </a:r>
            <a:r>
              <a:rPr lang="en-US" dirty="0"/>
              <a:t>               </a:t>
            </a:r>
            <a:endParaRPr lang="en-US" dirty="0" smtClean="0"/>
          </a:p>
          <a:p>
            <a:r>
              <a:rPr lang="en-US" dirty="0" err="1" smtClean="0"/>
              <a:t>Uta</a:t>
            </a:r>
            <a:r>
              <a:rPr lang="en-US" dirty="0" smtClean="0"/>
              <a:t> </a:t>
            </a:r>
            <a:r>
              <a:rPr lang="en-US" dirty="0"/>
              <a:t>Klein, </a:t>
            </a:r>
            <a:endParaRPr lang="en-US" dirty="0" smtClean="0"/>
          </a:p>
          <a:p>
            <a:r>
              <a:rPr lang="en-US" dirty="0" smtClean="0"/>
              <a:t>Masahiro </a:t>
            </a:r>
            <a:r>
              <a:rPr lang="en-US" dirty="0" err="1" smtClean="0"/>
              <a:t>Kuze</a:t>
            </a:r>
            <a:endParaRPr lang="en-US" dirty="0"/>
          </a:p>
          <a:p>
            <a:r>
              <a:rPr lang="en-US" b="1" dirty="0" smtClean="0"/>
              <a:t>BSM</a:t>
            </a:r>
          </a:p>
          <a:p>
            <a:r>
              <a:rPr lang="en-US" dirty="0" smtClean="0"/>
              <a:t>Georges </a:t>
            </a:r>
            <a:r>
              <a:rPr lang="en-US" dirty="0" err="1"/>
              <a:t>Azuelos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Monica </a:t>
            </a:r>
            <a:r>
              <a:rPr lang="en-US" dirty="0" err="1"/>
              <a:t>D’Onofrio</a:t>
            </a:r>
            <a:endParaRPr lang="en-US" dirty="0"/>
          </a:p>
          <a:p>
            <a:r>
              <a:rPr lang="en-US" b="1" dirty="0"/>
              <a:t>Top</a:t>
            </a:r>
            <a:r>
              <a:rPr lang="en-US" dirty="0"/>
              <a:t>              </a:t>
            </a:r>
            <a:endParaRPr lang="en-US" dirty="0" smtClean="0"/>
          </a:p>
          <a:p>
            <a:r>
              <a:rPr lang="en-US" dirty="0" smtClean="0"/>
              <a:t>Olaf </a:t>
            </a:r>
            <a:r>
              <a:rPr lang="en-US" dirty="0" err="1"/>
              <a:t>Behnke</a:t>
            </a:r>
            <a:r>
              <a:rPr lang="en-US" dirty="0" smtClean="0"/>
              <a:t>,</a:t>
            </a:r>
          </a:p>
          <a:p>
            <a:r>
              <a:rPr lang="en-US" dirty="0" smtClean="0"/>
              <a:t>Christian </a:t>
            </a:r>
            <a:r>
              <a:rPr lang="en-US" dirty="0" err="1"/>
              <a:t>Schwanenberger</a:t>
            </a:r>
            <a:endParaRPr lang="en-US" dirty="0"/>
          </a:p>
          <a:p>
            <a:r>
              <a:rPr lang="en-US" b="1" dirty="0" err="1" smtClean="0"/>
              <a:t>eA</a:t>
            </a:r>
            <a:r>
              <a:rPr lang="en-US" b="1" dirty="0" smtClean="0"/>
              <a:t> Physics </a:t>
            </a:r>
            <a:r>
              <a:rPr lang="en-US" dirty="0" smtClean="0"/>
              <a:t>             </a:t>
            </a:r>
          </a:p>
          <a:p>
            <a:r>
              <a:rPr lang="en-US" dirty="0" smtClean="0"/>
              <a:t>Nestor </a:t>
            </a:r>
            <a:r>
              <a:rPr lang="en-US" dirty="0" err="1"/>
              <a:t>Armesto</a:t>
            </a:r>
            <a:endParaRPr lang="en-US" dirty="0"/>
          </a:p>
          <a:p>
            <a:r>
              <a:rPr lang="en-US" b="1" dirty="0"/>
              <a:t>Small x            </a:t>
            </a:r>
          </a:p>
          <a:p>
            <a:r>
              <a:rPr lang="en-US" dirty="0" smtClean="0"/>
              <a:t>Paul </a:t>
            </a:r>
            <a:r>
              <a:rPr lang="en-US" dirty="0"/>
              <a:t>Newman, </a:t>
            </a:r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 err="1" smtClean="0"/>
              <a:t>Stasto</a:t>
            </a:r>
            <a:endParaRPr lang="en-US" dirty="0" smtClean="0"/>
          </a:p>
          <a:p>
            <a:r>
              <a:rPr lang="en-US" b="1" dirty="0" smtClean="0"/>
              <a:t>Detector</a:t>
            </a:r>
          </a:p>
          <a:p>
            <a:r>
              <a:rPr lang="en-US" dirty="0" smtClean="0"/>
              <a:t>Alessandro </a:t>
            </a:r>
            <a:r>
              <a:rPr lang="en-US" dirty="0" err="1" smtClean="0"/>
              <a:t>Polini</a:t>
            </a:r>
            <a:endParaRPr lang="en-US" dirty="0" smtClean="0"/>
          </a:p>
          <a:p>
            <a:r>
              <a:rPr lang="en-US" dirty="0" smtClean="0"/>
              <a:t>Peter </a:t>
            </a:r>
            <a:r>
              <a:rPr lang="en-US" dirty="0" err="1" smtClean="0"/>
              <a:t>Kostka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0667" y="17876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Working Groups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5651" y="6525267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smtClean="0"/>
              <a:t>)</a:t>
            </a:r>
            <a:r>
              <a:rPr lang="en-US" sz="1400" dirty="0" smtClean="0"/>
              <a:t>February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740" y="5898762"/>
            <a:ext cx="249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/>
              <a:t>We </a:t>
            </a:r>
            <a:r>
              <a:rPr lang="en-US" b="1" dirty="0" smtClean="0"/>
              <a:t>miss</a:t>
            </a:r>
            <a:r>
              <a:rPr lang="en-US" b="1" dirty="0" smtClean="0"/>
              <a:t> </a:t>
            </a:r>
            <a:r>
              <a:rPr lang="en-US" b="1" dirty="0" smtClean="0"/>
              <a:t>Guido </a:t>
            </a:r>
            <a:r>
              <a:rPr lang="en-US" b="1" dirty="0" err="1" smtClean="0"/>
              <a:t>Altarelli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699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1603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/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/>
              <a:t>The First High Precision Higgs Facility</a:t>
            </a:r>
          </a:p>
          <a:p>
            <a:endParaRPr lang="en-US" sz="2800" dirty="0"/>
          </a:p>
          <a:p>
            <a:r>
              <a:rPr lang="en-US" sz="2800" dirty="0" smtClean="0"/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/>
              <a:t>A Unique Nuclear Physics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33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69"/>
            <a:ext cx="7772400" cy="1002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Five Major Themes of </a:t>
            </a:r>
            <a:r>
              <a:rPr lang="en-US" sz="3600" dirty="0" err="1" smtClean="0"/>
              <a:t>LHeC</a:t>
            </a:r>
            <a:r>
              <a:rPr lang="en-US" sz="3600" dirty="0" smtClean="0"/>
              <a:t> </a:t>
            </a:r>
            <a:r>
              <a:rPr lang="en-US" sz="3600" dirty="0" err="1" smtClean="0"/>
              <a:t>PHysics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0576" y="1911589"/>
            <a:ext cx="84329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Cleanest High Resolution Microscope of the World</a:t>
            </a:r>
          </a:p>
          <a:p>
            <a:endParaRPr lang="en-US" sz="2800" dirty="0"/>
          </a:p>
          <a:p>
            <a:r>
              <a:rPr lang="en-US" sz="2800" dirty="0" smtClean="0"/>
              <a:t>The Electron Beam Upgrade of the LHC</a:t>
            </a:r>
          </a:p>
          <a:p>
            <a:endParaRPr lang="en-US" sz="2800" dirty="0"/>
          </a:p>
          <a:p>
            <a:r>
              <a:rPr lang="en-US" sz="2800" dirty="0" smtClean="0"/>
              <a:t>The First High Precision Higgs Facility</a:t>
            </a:r>
          </a:p>
          <a:p>
            <a:endParaRPr lang="en-US" sz="2800" dirty="0"/>
          </a:p>
          <a:p>
            <a:r>
              <a:rPr lang="en-US" sz="2800" dirty="0" smtClean="0"/>
              <a:t>Discovery Beyond the Standard Model</a:t>
            </a:r>
          </a:p>
          <a:p>
            <a:endParaRPr lang="en-US" sz="2800" dirty="0"/>
          </a:p>
          <a:p>
            <a:r>
              <a:rPr lang="en-US" sz="2800" dirty="0" smtClean="0"/>
              <a:t>A Unique Nuclear Physics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1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8587" y="156988"/>
            <a:ext cx="3893103" cy="10028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Microscope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9" y="368091"/>
            <a:ext cx="4477558" cy="6270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0157" y="1141065"/>
            <a:ext cx="4135755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Resolve</a:t>
            </a:r>
            <a:r>
              <a:rPr lang="en-US" dirty="0" smtClean="0"/>
              <a:t> with spectacular range (each high</a:t>
            </a:r>
          </a:p>
          <a:p>
            <a:r>
              <a:rPr lang="en-US" dirty="0" smtClean="0"/>
              <a:t>energy </a:t>
            </a:r>
            <a:r>
              <a:rPr lang="en-US" dirty="0" err="1" smtClean="0"/>
              <a:t>ep</a:t>
            </a:r>
            <a:r>
              <a:rPr lang="en-US" dirty="0" smtClean="0"/>
              <a:t> collider probes range down to</a:t>
            </a:r>
          </a:p>
          <a:p>
            <a:r>
              <a:rPr lang="en-US" dirty="0" smtClean="0"/>
              <a:t>SLAC’s 0.1fm as Q</a:t>
            </a:r>
            <a:r>
              <a:rPr lang="en-US" baseline="30000" dirty="0" smtClean="0"/>
              <a:t>2</a:t>
            </a:r>
            <a:r>
              <a:rPr lang="en-US" dirty="0" smtClean="0"/>
              <a:t> varies) and precision:</a:t>
            </a:r>
          </a:p>
          <a:p>
            <a:endParaRPr lang="en-US" dirty="0" smtClean="0"/>
          </a:p>
          <a:p>
            <a:r>
              <a:rPr lang="en-US" b="1" dirty="0" smtClean="0"/>
              <a:t>Structure and Dynamics of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90"/>
                </a:solidFill>
              </a:rPr>
              <a:t>Proton, neutron, photon, </a:t>
            </a:r>
            <a:r>
              <a:rPr lang="en-US" b="1" dirty="0" err="1" smtClean="0">
                <a:solidFill>
                  <a:srgbClr val="000090"/>
                </a:solidFill>
              </a:rPr>
              <a:t>pomeron</a:t>
            </a:r>
            <a:r>
              <a:rPr lang="en-US" b="1" dirty="0" smtClean="0">
                <a:solidFill>
                  <a:srgbClr val="000090"/>
                </a:solidFill>
              </a:rPr>
              <a:t>, jets..</a:t>
            </a:r>
          </a:p>
          <a:p>
            <a:endParaRPr lang="en-US" dirty="0"/>
          </a:p>
          <a:p>
            <a:r>
              <a:rPr lang="en-US" b="1" dirty="0"/>
              <a:t>i</a:t>
            </a:r>
            <a:r>
              <a:rPr lang="en-US" b="1" dirty="0" smtClean="0"/>
              <a:t>n Momentum and Transverse Space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0090"/>
                </a:solidFill>
              </a:rPr>
              <a:t>PDFs, TMDs, DVCS, </a:t>
            </a:r>
            <a:r>
              <a:rPr lang="en-US" b="1" dirty="0" err="1" smtClean="0">
                <a:solidFill>
                  <a:srgbClr val="000090"/>
                </a:solidFill>
              </a:rPr>
              <a:t>generalised</a:t>
            </a:r>
            <a:r>
              <a:rPr lang="en-US" b="1" dirty="0" smtClean="0">
                <a:solidFill>
                  <a:srgbClr val="000090"/>
                </a:solidFill>
              </a:rPr>
              <a:t> PDFs, .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presented in the </a:t>
            </a:r>
            <a:r>
              <a:rPr lang="en-US" dirty="0" err="1" smtClean="0"/>
              <a:t>LHeC</a:t>
            </a:r>
            <a:r>
              <a:rPr lang="en-US" dirty="0" smtClean="0"/>
              <a:t> CDR 1206.2913</a:t>
            </a:r>
          </a:p>
          <a:p>
            <a:r>
              <a:rPr lang="en-US" dirty="0" smtClean="0"/>
              <a:t>Short version see </a:t>
            </a:r>
            <a:r>
              <a:rPr lang="en-US" dirty="0" smtClean="0">
                <a:solidFill>
                  <a:srgbClr val="000000"/>
                </a:solidFill>
              </a:rPr>
              <a:t> arXiv:1211.4831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Can we continue the pass begun 60 years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ago for the coming decades?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Prospect and challenge: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 orders of magnitude in 100 years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7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614"/>
            <a:ext cx="7772400" cy="7035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LHeC</a:t>
            </a:r>
            <a:r>
              <a:rPr lang="en-US" sz="3200" dirty="0" smtClean="0">
                <a:solidFill>
                  <a:srgbClr val="FF0000"/>
                </a:solidFill>
              </a:rPr>
              <a:t> PDF </a:t>
            </a:r>
            <a:r>
              <a:rPr lang="en-US" sz="3200" dirty="0" err="1" smtClean="0">
                <a:solidFill>
                  <a:srgbClr val="FF0000"/>
                </a:solidFill>
              </a:rPr>
              <a:t>Programme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69" y="851393"/>
            <a:ext cx="8427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Resolve </a:t>
            </a:r>
            <a:r>
              <a:rPr lang="en-US" sz="2000" b="1" dirty="0" err="1" smtClean="0">
                <a:solidFill>
                  <a:srgbClr val="000090"/>
                </a:solidFill>
              </a:rPr>
              <a:t>parton</a:t>
            </a:r>
            <a:r>
              <a:rPr lang="en-US" sz="2000" b="1" dirty="0" smtClean="0">
                <a:solidFill>
                  <a:srgbClr val="000090"/>
                </a:solidFill>
              </a:rPr>
              <a:t> structure of the proton completely: u</a:t>
            </a:r>
            <a:r>
              <a:rPr lang="en-US" sz="2000" b="1" baseline="-25000" dirty="0" smtClean="0">
                <a:solidFill>
                  <a:srgbClr val="000090"/>
                </a:solidFill>
              </a:rPr>
              <a:t>v</a:t>
            </a:r>
            <a:r>
              <a:rPr lang="en-US" sz="2000" b="1" dirty="0" smtClean="0">
                <a:solidFill>
                  <a:srgbClr val="000090"/>
                </a:solidFill>
              </a:rPr>
              <a:t>,d</a:t>
            </a:r>
            <a:r>
              <a:rPr lang="en-US" sz="2000" b="1" baseline="-25000" dirty="0" smtClean="0">
                <a:solidFill>
                  <a:srgbClr val="000090"/>
                </a:solidFill>
              </a:rPr>
              <a:t>v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  <a:r>
              <a:rPr lang="en-US" sz="2000" b="1" dirty="0" err="1" smtClean="0">
                <a:solidFill>
                  <a:srgbClr val="000090"/>
                </a:solidFill>
              </a:rPr>
              <a:t>s</a:t>
            </a:r>
            <a:r>
              <a:rPr lang="en-US" sz="2000" b="1" baseline="-25000" dirty="0" err="1" smtClean="0">
                <a:solidFill>
                  <a:srgbClr val="000090"/>
                </a:solidFill>
              </a:rPr>
              <a:t>v</a:t>
            </a:r>
            <a:r>
              <a:rPr lang="en-US" sz="2000" b="1" dirty="0" smtClean="0">
                <a:solidFill>
                  <a:srgbClr val="000090"/>
                </a:solidFill>
              </a:rPr>
              <a:t>?,</a:t>
            </a:r>
            <a:r>
              <a:rPr lang="en-US" sz="2000" b="1" dirty="0" err="1" smtClean="0">
                <a:solidFill>
                  <a:srgbClr val="000090"/>
                </a:solidFill>
              </a:rPr>
              <a:t>u,d,s,c,b,t</a:t>
            </a:r>
            <a:r>
              <a:rPr lang="en-US" sz="2000" b="1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err="1" smtClean="0">
                <a:solidFill>
                  <a:srgbClr val="000090"/>
                </a:solidFill>
              </a:rPr>
              <a:t>xg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smtClean="0">
                <a:solidFill>
                  <a:srgbClr val="000090"/>
                </a:solidFill>
              </a:rPr>
              <a:t>Unprecedented range, sub% precision, free of </a:t>
            </a:r>
            <a:r>
              <a:rPr lang="en-US" sz="2000" b="1" dirty="0" err="1" smtClean="0">
                <a:solidFill>
                  <a:srgbClr val="000090"/>
                </a:solidFill>
              </a:rPr>
              <a:t>parameterisation</a:t>
            </a:r>
            <a:r>
              <a:rPr lang="en-US" sz="2000" b="1" dirty="0" smtClean="0">
                <a:solidFill>
                  <a:srgbClr val="000090"/>
                </a:solidFill>
              </a:rPr>
              <a:t> assumptions,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Resolve p structure, solve non linear and saturation issues, test QCD, N</a:t>
            </a:r>
            <a:r>
              <a:rPr lang="en-US" sz="2000" b="1" baseline="30000" dirty="0" smtClean="0">
                <a:solidFill>
                  <a:srgbClr val="000090"/>
                </a:solidFill>
              </a:rPr>
              <a:t>3</a:t>
            </a:r>
            <a:r>
              <a:rPr lang="en-US" sz="2000" b="1" dirty="0" smtClean="0">
                <a:solidFill>
                  <a:srgbClr val="000090"/>
                </a:solidFill>
              </a:rPr>
              <a:t>LO</a:t>
            </a:r>
            <a:r>
              <a:rPr lang="mr-IN" sz="2000" b="1" dirty="0" smtClean="0">
                <a:solidFill>
                  <a:srgbClr val="000090"/>
                </a:solidFill>
              </a:rPr>
              <a:t>…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14" y="2019468"/>
            <a:ext cx="6658970" cy="476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123" y="2226952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8515" y="2226952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123" y="4403854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1702" y="4348639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9810" y="6478406"/>
            <a:ext cx="4491466" cy="305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339" y="6433457"/>
            <a:ext cx="886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that LHC is about to reach its own limits on PDFs. </a:t>
            </a:r>
            <a:r>
              <a:rPr lang="en-US" b="1" dirty="0" err="1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is NOT DIS, </a:t>
            </a:r>
            <a:r>
              <a:rPr lang="en-US" b="1" dirty="0" err="1" smtClean="0">
                <a:solidFill>
                  <a:srgbClr val="FF0000"/>
                </a:solidFill>
              </a:rPr>
              <a:t>cf</a:t>
            </a:r>
            <a:r>
              <a:rPr lang="en-US" b="1" dirty="0" smtClean="0">
                <a:solidFill>
                  <a:srgbClr val="FF0000"/>
                </a:solidFill>
              </a:rPr>
              <a:t>  ATLAS W,Z to 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39" y="2650260"/>
            <a:ext cx="1261959" cy="3139321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Coupling in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nclusive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 at </a:t>
            </a:r>
            <a:r>
              <a:rPr lang="en-US" dirty="0" err="1" smtClean="0">
                <a:solidFill>
                  <a:srgbClr val="FF0000"/>
                </a:solidFill>
              </a:rPr>
              <a:t>LHeC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0.1%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Lattice??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Jets??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BCDMS??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GUTs?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Higgs in </a:t>
            </a:r>
            <a:r>
              <a:rPr lang="en-US" dirty="0" err="1" smtClean="0">
                <a:solidFill>
                  <a:srgbClr val="FF0000"/>
                </a:solidFill>
              </a:rPr>
              <a:t>pp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6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3" y="303870"/>
            <a:ext cx="4960746" cy="782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Top Physics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30" y="1306724"/>
            <a:ext cx="4357992" cy="1980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149" y="147228"/>
            <a:ext cx="8558753" cy="7109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Top electric charge</a:t>
            </a:r>
          </a:p>
          <a:p>
            <a:endParaRPr lang="en-US" sz="2000" b="1" dirty="0"/>
          </a:p>
          <a:p>
            <a:r>
              <a:rPr lang="en-US" sz="2000" b="1" dirty="0" smtClean="0"/>
              <a:t>EDM and MDM</a:t>
            </a:r>
          </a:p>
          <a:p>
            <a:endParaRPr lang="en-US" sz="2000" b="1" dirty="0"/>
          </a:p>
          <a:p>
            <a:r>
              <a:rPr lang="en-US" sz="2000" b="1" dirty="0" smtClean="0"/>
              <a:t>Anomalous t-q-y and t-g-Z</a:t>
            </a:r>
          </a:p>
          <a:p>
            <a:endParaRPr lang="en-US" sz="2000" b="1" dirty="0"/>
          </a:p>
          <a:p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tb</a:t>
            </a:r>
            <a:endParaRPr lang="en-US" sz="2000" b="1" baseline="-25000" dirty="0" smtClean="0"/>
          </a:p>
          <a:p>
            <a:endParaRPr lang="en-US" sz="2000" b="1" dirty="0"/>
          </a:p>
          <a:p>
            <a:r>
              <a:rPr lang="en-US" sz="2000" b="1" dirty="0" smtClean="0"/>
              <a:t>Top spin</a:t>
            </a:r>
          </a:p>
          <a:p>
            <a:endParaRPr lang="en-US" sz="2000" b="1" dirty="0"/>
          </a:p>
          <a:p>
            <a:r>
              <a:rPr lang="en-US" sz="2000" b="1" dirty="0" smtClean="0"/>
              <a:t>W-t-b</a:t>
            </a:r>
          </a:p>
          <a:p>
            <a:endParaRPr lang="en-US" sz="2000" b="1" dirty="0"/>
          </a:p>
          <a:p>
            <a:r>
              <a:rPr lang="en-US" sz="2000" b="1" dirty="0" smtClean="0"/>
              <a:t>Top PDF</a:t>
            </a:r>
          </a:p>
          <a:p>
            <a:endParaRPr lang="en-US" sz="2000" b="1" dirty="0"/>
          </a:p>
          <a:p>
            <a:r>
              <a:rPr lang="en-US" sz="2000" b="1" dirty="0" smtClean="0"/>
              <a:t>Top mass</a:t>
            </a:r>
          </a:p>
          <a:p>
            <a:endParaRPr lang="en-US" sz="2000" b="1" dirty="0"/>
          </a:p>
          <a:p>
            <a:r>
              <a:rPr lang="en-US" sz="2000" b="1" dirty="0" smtClean="0"/>
              <a:t>Top-Higgs (1602.04670)</a:t>
            </a:r>
          </a:p>
          <a:p>
            <a:endParaRPr lang="en-US" sz="2000" b="1" dirty="0"/>
          </a:p>
          <a:p>
            <a:r>
              <a:rPr lang="en-US" sz="2000" b="1" dirty="0" smtClean="0"/>
              <a:t>CP nature of </a:t>
            </a:r>
            <a:r>
              <a:rPr lang="en-US" sz="2000" b="1" dirty="0" err="1" smtClean="0"/>
              <a:t>ttH</a:t>
            </a:r>
            <a:r>
              <a:rPr lang="en-US" sz="2000" b="1" dirty="0" smtClean="0"/>
              <a:t>  (1702.03426)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Just started to fully see the huge potential of top physics in </a:t>
            </a:r>
            <a:r>
              <a:rPr lang="en-US" sz="2000" b="1" dirty="0" err="1" smtClean="0">
                <a:solidFill>
                  <a:srgbClr val="FF0000"/>
                </a:solidFill>
              </a:rPr>
              <a:t>ep</a:t>
            </a:r>
            <a:r>
              <a:rPr lang="en-US" sz="2000" b="1" dirty="0" smtClean="0">
                <a:solidFill>
                  <a:srgbClr val="FF0000"/>
                </a:solidFill>
              </a:rPr>
              <a:t> at high energies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66" y="4056488"/>
            <a:ext cx="2788202" cy="1975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7835" y="1085870"/>
            <a:ext cx="374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production         Single production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7139" y="3651587"/>
            <a:ext cx="299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FCNC top Higgs CC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1908</Words>
  <Application>Microsoft Macintosh PowerPoint</Application>
  <PresentationFormat>On-screen Show (4:3)</PresentationFormat>
  <Paragraphs>399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CorelPhotoPaint.Image.10</vt:lpstr>
      <vt:lpstr> The LHeC – Science and Status </vt:lpstr>
      <vt:lpstr>Road beyond Standard Model</vt:lpstr>
      <vt:lpstr>Framework of the Development</vt:lpstr>
      <vt:lpstr>Organisation*)</vt:lpstr>
      <vt:lpstr>Five Major Themes of LHeC PHysics</vt:lpstr>
      <vt:lpstr>Five Major Themes of LHeC PHysics</vt:lpstr>
      <vt:lpstr>Microscope</vt:lpstr>
      <vt:lpstr>The LHeC PDF Programme</vt:lpstr>
      <vt:lpstr>Top Physics</vt:lpstr>
      <vt:lpstr>Five Major Themes of LHeC PHysics</vt:lpstr>
      <vt:lpstr>High Precision for the LHC </vt:lpstr>
      <vt:lpstr>Search Range Extension - worth the Lumi Upgrade</vt:lpstr>
      <vt:lpstr>Five Major Themes of LHeC PHysics</vt:lpstr>
      <vt:lpstr>Higgs Physics with ep</vt:lpstr>
      <vt:lpstr>Five Major Themes of LHeC PHysics</vt:lpstr>
      <vt:lpstr>Possible Discoveries Beyond SM with LHeC</vt:lpstr>
      <vt:lpstr>Five Major Themes of LHeC PHysics</vt:lpstr>
      <vt:lpstr> Electron-Ion Nuclear and Particle Physics</vt:lpstr>
      <vt:lpstr>Design and Preparations</vt:lpstr>
      <vt:lpstr>LHeC ERL Baseline Design</vt:lpstr>
      <vt:lpstr>Luminosity for LHeC, HE-LHeC and FCC</vt:lpstr>
      <vt:lpstr>Location + Footprint of the electron ERL</vt:lpstr>
      <vt:lpstr>Civil Engineering – full design made  </vt:lpstr>
      <vt:lpstr>The LHeC – Science + Status</vt:lpstr>
      <vt:lpstr>title</vt:lpstr>
      <vt:lpstr>H bb in LHeC Detector</vt:lpstr>
      <vt:lpstr>Installation Study   2 years (in LS4)</vt:lpstr>
      <vt:lpstr>PowerPoint Presentation</vt:lpstr>
      <vt:lpstr>CERN can do pp and lp: in the 80ies it successfully did </vt:lpstr>
      <vt:lpstr>backup</vt:lpstr>
      <vt:lpstr>The LHeC – Science + Status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LHeC – Science + Status</dc:title>
  <dc:creator>max klein</dc:creator>
  <cp:lastModifiedBy>max klein</cp:lastModifiedBy>
  <cp:revision>49</cp:revision>
  <dcterms:created xsi:type="dcterms:W3CDTF">2017-04-06T16:09:01Z</dcterms:created>
  <dcterms:modified xsi:type="dcterms:W3CDTF">2017-04-07T12:00:15Z</dcterms:modified>
</cp:coreProperties>
</file>