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63" r:id="rId2"/>
    <p:sldId id="306" r:id="rId3"/>
    <p:sldId id="264" r:id="rId4"/>
    <p:sldId id="259" r:id="rId5"/>
    <p:sldId id="265" r:id="rId6"/>
    <p:sldId id="266" r:id="rId7"/>
    <p:sldId id="257" r:id="rId8"/>
    <p:sldId id="268" r:id="rId9"/>
    <p:sldId id="267" r:id="rId10"/>
    <p:sldId id="321" r:id="rId11"/>
    <p:sldId id="310" r:id="rId12"/>
    <p:sldId id="311" r:id="rId13"/>
    <p:sldId id="304" r:id="rId14"/>
    <p:sldId id="312" r:id="rId15"/>
    <p:sldId id="291" r:id="rId16"/>
    <p:sldId id="269" r:id="rId17"/>
    <p:sldId id="271" r:id="rId18"/>
    <p:sldId id="273" r:id="rId19"/>
    <p:sldId id="274" r:id="rId20"/>
    <p:sldId id="275" r:id="rId21"/>
    <p:sldId id="270" r:id="rId22"/>
    <p:sldId id="324" r:id="rId23"/>
    <p:sldId id="279" r:id="rId24"/>
    <p:sldId id="309" r:id="rId25"/>
    <p:sldId id="288" r:id="rId26"/>
    <p:sldId id="308" r:id="rId27"/>
    <p:sldId id="276" r:id="rId28"/>
    <p:sldId id="280" r:id="rId29"/>
    <p:sldId id="298" r:id="rId30"/>
    <p:sldId id="314" r:id="rId31"/>
    <p:sldId id="278" r:id="rId32"/>
    <p:sldId id="318" r:id="rId33"/>
    <p:sldId id="319" r:id="rId34"/>
    <p:sldId id="323" r:id="rId35"/>
    <p:sldId id="296" r:id="rId36"/>
    <p:sldId id="297" r:id="rId37"/>
    <p:sldId id="295" r:id="rId38"/>
    <p:sldId id="305" r:id="rId39"/>
    <p:sldId id="282" r:id="rId40"/>
    <p:sldId id="277" r:id="rId41"/>
    <p:sldId id="290" r:id="rId42"/>
    <p:sldId id="302" r:id="rId43"/>
    <p:sldId id="303" r:id="rId44"/>
    <p:sldId id="281" r:id="rId45"/>
    <p:sldId id="284" r:id="rId46"/>
    <p:sldId id="300" r:id="rId47"/>
    <p:sldId id="301" r:id="rId48"/>
    <p:sldId id="317" r:id="rId49"/>
    <p:sldId id="315" r:id="rId50"/>
    <p:sldId id="283" r:id="rId51"/>
    <p:sldId id="285" r:id="rId52"/>
    <p:sldId id="286" r:id="rId53"/>
    <p:sldId id="326" r:id="rId54"/>
    <p:sldId id="322" r:id="rId55"/>
    <p:sldId id="313" r:id="rId56"/>
    <p:sldId id="32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D58B"/>
    <a:srgbClr val="A5CBF9"/>
    <a:srgbClr val="A74F26"/>
    <a:srgbClr val="2F87E3"/>
    <a:srgbClr val="E395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0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538A0-8C1E-4B4C-9F5E-1DC50A93E5BE}" type="datetimeFigureOut">
              <a:rPr lang="en-US" smtClean="0"/>
              <a:t>9/2/13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57AF3-7BB9-9E49-9A72-B37F87DF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7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582648-3640-0943-9122-B71F53B92BFD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28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endParaRPr kumimoji="0"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endParaRPr kumimoji="0"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9/2/13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Title</a:t>
            </a:r>
            <a:endParaRPr lang="en-US" sz="3600" dirty="0"/>
          </a:p>
        </p:txBody>
      </p:sp>
      <p:pic>
        <p:nvPicPr>
          <p:cNvPr id="12" name="Picture 11" descr="IMG_2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88008" y="429728"/>
            <a:ext cx="6545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LHC: Overview and Outlook</a:t>
            </a:r>
            <a:endParaRPr lang="en-US" sz="4000" dirty="0"/>
          </a:p>
        </p:txBody>
      </p:sp>
      <p:sp>
        <p:nvSpPr>
          <p:cNvPr id="15" name="Rectangle 14"/>
          <p:cNvSpPr/>
          <p:nvPr/>
        </p:nvSpPr>
        <p:spPr>
          <a:xfrm>
            <a:off x="2761248" y="4343041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Max Klein, University of Liverpool</a:t>
            </a:r>
          </a:p>
        </p:txBody>
      </p:sp>
      <p:sp>
        <p:nvSpPr>
          <p:cNvPr id="16" name="Subtitle 1"/>
          <p:cNvSpPr txBox="1">
            <a:spLocks/>
          </p:cNvSpPr>
          <p:nvPr/>
        </p:nvSpPr>
        <p:spPr>
          <a:xfrm>
            <a:off x="699803" y="5563376"/>
            <a:ext cx="8305800" cy="73560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       Introduction of/to QCD@LHC, DESY, 2.9.2013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62824" y="1561952"/>
            <a:ext cx="294183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LHC Status</a:t>
            </a:r>
          </a:p>
          <a:p>
            <a:pPr algn="ctr"/>
            <a:r>
              <a:rPr lang="en-US" dirty="0" smtClean="0"/>
              <a:t>Results on QCD at the LHC</a:t>
            </a:r>
          </a:p>
          <a:p>
            <a:pPr algn="ctr"/>
            <a:r>
              <a:rPr lang="en-US" dirty="0" smtClean="0"/>
              <a:t>HL LHC, </a:t>
            </a:r>
            <a:r>
              <a:rPr lang="en-US" dirty="0" err="1" smtClean="0"/>
              <a:t>Partons</a:t>
            </a:r>
            <a:r>
              <a:rPr lang="en-US" dirty="0" smtClean="0"/>
              <a:t>, Precision</a:t>
            </a:r>
          </a:p>
          <a:p>
            <a:pPr algn="ctr"/>
            <a:r>
              <a:rPr lang="en-US" dirty="0" smtClean="0"/>
              <a:t>Future Higgs </a:t>
            </a:r>
          </a:p>
          <a:p>
            <a:pPr algn="ctr"/>
            <a:r>
              <a:rPr lang="en-US" dirty="0" err="1" smtClean="0"/>
              <a:t>LHeC</a:t>
            </a:r>
            <a:r>
              <a:rPr lang="en-US" dirty="0" smtClean="0"/>
              <a:t> Development</a:t>
            </a:r>
          </a:p>
          <a:p>
            <a:pPr algn="ctr"/>
            <a:r>
              <a:rPr lang="en-US" dirty="0" smtClean="0"/>
              <a:t>Remarks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1407" y="6437476"/>
            <a:ext cx="2034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Elbe Fireworks in May 2009</a:t>
            </a:r>
            <a:endParaRPr lang="en-US" sz="1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2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14066"/>
            <a:ext cx="8229600" cy="8575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Huge success of the HEP Community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75" y="2000589"/>
            <a:ext cx="8055489" cy="3649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8629" y="1577556"/>
            <a:ext cx="3311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4.7.2012 greeting Melbourne from CERN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723476" y="5979707"/>
            <a:ext cx="5682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D58B"/>
                </a:solidFill>
              </a:rPr>
              <a:t>“The Higgs: So simple and yet so unnatural” G.Altarelli,arXiv:1308.0545 </a:t>
            </a:r>
            <a:endParaRPr lang="en-US" sz="1400" dirty="0">
              <a:solidFill>
                <a:srgbClr val="FFD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5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0017"/>
            <a:ext cx="8229600" cy="65004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Searches for New Physics BSM</a:t>
            </a:r>
            <a:endParaRPr lang="en-US" sz="3600" dirty="0"/>
          </a:p>
        </p:txBody>
      </p:sp>
      <p:pic>
        <p:nvPicPr>
          <p:cNvPr id="4" name="Picture 3" descr="AtlasSearchesSUSY_SUSY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19" y="980071"/>
            <a:ext cx="7471142" cy="558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2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0017"/>
            <a:ext cx="8229600" cy="65004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Searches for New Physics BSM</a:t>
            </a:r>
            <a:endParaRPr lang="en-US" sz="3600" dirty="0"/>
          </a:p>
        </p:txBody>
      </p:sp>
      <p:pic>
        <p:nvPicPr>
          <p:cNvPr id="2" name="Picture 1" descr="CMS-EXO-Moriond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7" y="880064"/>
            <a:ext cx="8173973" cy="56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488550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Results on QCD at the LHC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421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0019"/>
            <a:ext cx="7463017" cy="6400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</a:t>
            </a:r>
            <a:r>
              <a:rPr lang="en-US" sz="3600" dirty="0" smtClean="0"/>
              <a:t>Preface</a:t>
            </a:r>
            <a:endParaRPr lang="en-US" sz="36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4915" y="2024935"/>
            <a:ext cx="4325730" cy="41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4914" y="1191586"/>
            <a:ext cx="4325730" cy="86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2538575"/>
            <a:ext cx="156064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“We like to see </a:t>
            </a:r>
          </a:p>
          <a:p>
            <a:r>
              <a:rPr lang="en-US" sz="1600" dirty="0" smtClean="0"/>
              <a:t>particle physics </a:t>
            </a:r>
          </a:p>
          <a:p>
            <a:r>
              <a:rPr lang="en-US" sz="1600" dirty="0" smtClean="0"/>
              <a:t>as driven by </a:t>
            </a:r>
          </a:p>
          <a:p>
            <a:r>
              <a:rPr lang="en-US" sz="1600" dirty="0" smtClean="0"/>
              <a:t>experiment …” </a:t>
            </a:r>
          </a:p>
          <a:p>
            <a:endParaRPr lang="en-US" sz="1400" dirty="0" smtClean="0"/>
          </a:p>
          <a:p>
            <a:r>
              <a:rPr lang="en-US" sz="1400" dirty="0" smtClean="0"/>
              <a:t>Burt Richter</a:t>
            </a:r>
          </a:p>
          <a:p>
            <a:r>
              <a:rPr lang="en-US" sz="1400" dirty="0" smtClean="0"/>
              <a:t>2009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910189" y="2538575"/>
            <a:ext cx="18592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QCD yet a prime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xample of the</a:t>
            </a:r>
          </a:p>
          <a:p>
            <a:r>
              <a:rPr lang="en-US" sz="1600" dirty="0"/>
              <a:t>j</a:t>
            </a:r>
            <a:r>
              <a:rPr lang="en-US" sz="1600" dirty="0" smtClean="0"/>
              <a:t>oint efforts of 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xperiment AND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heoretical physics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920053" y="6370464"/>
            <a:ext cx="476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Rapporteur talk by </a:t>
            </a:r>
            <a:r>
              <a:rPr lang="en-US" sz="1400" dirty="0" err="1" smtClean="0"/>
              <a:t>M.Froissart</a:t>
            </a:r>
            <a:r>
              <a:rPr lang="en-US" sz="1400" dirty="0" smtClean="0"/>
              <a:t>, Rochester Conference 1966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649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The rise of F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to Low x              </a:t>
            </a:r>
            <a:r>
              <a:rPr lang="en-US" sz="2000" dirty="0" smtClean="0">
                <a:solidFill>
                  <a:srgbClr val="FF0000"/>
                </a:solidFill>
              </a:rPr>
              <a:t>August 1993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 descr="f292l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0" y="1386050"/>
            <a:ext cx="5921973" cy="4094350"/>
          </a:xfrm>
          <a:prstGeom prst="rect">
            <a:avLst/>
          </a:prstGeom>
          <a:solidFill>
            <a:schemeClr val="tx2">
              <a:alpha val="95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1930053" y="5670413"/>
            <a:ext cx="5541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rigorously predicted though in accord with QCD: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0026" y="6029049"/>
            <a:ext cx="7391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      “Possible non-</a:t>
            </a:r>
            <a:r>
              <a:rPr lang="en-US" sz="1400" dirty="0" err="1" smtClean="0"/>
              <a:t>Regge</a:t>
            </a:r>
            <a:r>
              <a:rPr lang="en-US" sz="1400" dirty="0" smtClean="0"/>
              <a:t> </a:t>
            </a:r>
            <a:r>
              <a:rPr lang="en-US" sz="1400" dirty="0" err="1" smtClean="0"/>
              <a:t>behaviour</a:t>
            </a:r>
            <a:r>
              <a:rPr lang="en-US" sz="1400" dirty="0" smtClean="0"/>
              <a:t> of </a:t>
            </a:r>
            <a:r>
              <a:rPr lang="en-US" sz="1400" dirty="0" err="1" smtClean="0"/>
              <a:t>Electroproduction</a:t>
            </a:r>
            <a:r>
              <a:rPr lang="en-US" sz="1400" dirty="0" smtClean="0"/>
              <a:t> Structure Functions”</a:t>
            </a:r>
          </a:p>
          <a:p>
            <a:r>
              <a:rPr lang="en-US" sz="1400" dirty="0" smtClean="0"/>
              <a:t>A </a:t>
            </a:r>
            <a:r>
              <a:rPr lang="en-US" sz="1400" dirty="0" err="1" smtClean="0"/>
              <a:t>DeRujula</a:t>
            </a:r>
            <a:r>
              <a:rPr lang="en-US" sz="1400" dirty="0" smtClean="0"/>
              <a:t>, SL Glashow, HD </a:t>
            </a:r>
            <a:r>
              <a:rPr lang="en-US" sz="1400" dirty="0" err="1" smtClean="0"/>
              <a:t>Politzer</a:t>
            </a:r>
            <a:r>
              <a:rPr lang="en-US" sz="1400" dirty="0" smtClean="0"/>
              <a:t>, SB </a:t>
            </a:r>
            <a:r>
              <a:rPr lang="en-US" sz="1400" dirty="0" err="1" smtClean="0"/>
              <a:t>Treiman</a:t>
            </a:r>
            <a:r>
              <a:rPr lang="en-US" sz="1400" dirty="0" smtClean="0"/>
              <a:t>, F </a:t>
            </a:r>
            <a:r>
              <a:rPr lang="en-US" sz="1400" dirty="0" err="1" smtClean="0"/>
              <a:t>Wilczek</a:t>
            </a:r>
            <a:r>
              <a:rPr lang="en-US" sz="1400" dirty="0" smtClean="0"/>
              <a:t>, A Zee: </a:t>
            </a:r>
            <a:r>
              <a:rPr lang="en-US" sz="1400" dirty="0" err="1" smtClean="0"/>
              <a:t>PhysRev</a:t>
            </a:r>
            <a:r>
              <a:rPr lang="en-US" sz="1400" dirty="0" smtClean="0"/>
              <a:t> D10(1974)1649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430246" y="1400760"/>
            <a:ext cx="2364750" cy="4031873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First measurements of</a:t>
            </a:r>
          </a:p>
          <a:p>
            <a:r>
              <a:rPr lang="en-US" sz="1600" dirty="0" smtClean="0"/>
              <a:t>low x scaling violations</a:t>
            </a:r>
          </a:p>
          <a:p>
            <a:r>
              <a:rPr lang="en-US" sz="1600" dirty="0"/>
              <a:t>w</a:t>
            </a:r>
            <a:r>
              <a:rPr lang="en-US" sz="1600" dirty="0" smtClean="0"/>
              <a:t>ith ~20nb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 (!), by</a:t>
            </a:r>
          </a:p>
          <a:p>
            <a:r>
              <a:rPr lang="en-US" sz="1600" dirty="0" smtClean="0"/>
              <a:t>H1 and ZEUS at HERA</a:t>
            </a:r>
          </a:p>
          <a:p>
            <a:endParaRPr lang="en-US" sz="1600" dirty="0"/>
          </a:p>
          <a:p>
            <a:r>
              <a:rPr lang="en-US" sz="1600" dirty="0"/>
              <a:t>“Not for the </a:t>
            </a:r>
            <a:r>
              <a:rPr lang="en-US" sz="1600" dirty="0" smtClean="0"/>
              <a:t>New York 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imes but </a:t>
            </a:r>
            <a:r>
              <a:rPr lang="en-US" sz="1600" dirty="0"/>
              <a:t>for the </a:t>
            </a:r>
            <a:endParaRPr lang="en-US" sz="1600" dirty="0" smtClean="0"/>
          </a:p>
          <a:p>
            <a:r>
              <a:rPr lang="en-US" sz="1600" dirty="0"/>
              <a:t>t</a:t>
            </a:r>
            <a:r>
              <a:rPr lang="en-US" sz="1600" dirty="0" smtClean="0"/>
              <a:t>extbooks of physics</a:t>
            </a:r>
            <a:r>
              <a:rPr lang="en-US" sz="1600" dirty="0"/>
              <a:t>..”</a:t>
            </a:r>
          </a:p>
          <a:p>
            <a:r>
              <a:rPr lang="en-US" sz="1600" dirty="0" err="1"/>
              <a:t>Bjoern</a:t>
            </a:r>
            <a:r>
              <a:rPr lang="en-US" sz="1600" dirty="0"/>
              <a:t> </a:t>
            </a:r>
            <a:r>
              <a:rPr lang="en-US" sz="1600" dirty="0" err="1" smtClean="0"/>
              <a:t>Wiik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Practically free of</a:t>
            </a:r>
          </a:p>
          <a:p>
            <a:r>
              <a:rPr lang="en-US" sz="1600" dirty="0" smtClean="0"/>
              <a:t>background, apart from</a:t>
            </a:r>
            <a:endParaRPr lang="en-US" sz="1600" dirty="0"/>
          </a:p>
          <a:p>
            <a:r>
              <a:rPr lang="en-US" sz="1600" dirty="0" smtClean="0"/>
              <a:t>a bit of </a:t>
            </a:r>
            <a:r>
              <a:rPr lang="en-US" sz="1600" dirty="0" err="1" smtClean="0"/>
              <a:t>γp</a:t>
            </a:r>
            <a:r>
              <a:rPr lang="en-US" sz="1600" dirty="0" smtClean="0"/>
              <a:t> at high y..</a:t>
            </a:r>
          </a:p>
          <a:p>
            <a:r>
              <a:rPr lang="en-US" sz="1600" dirty="0" smtClean="0"/>
              <a:t>Redundant e-h </a:t>
            </a:r>
          </a:p>
          <a:p>
            <a:r>
              <a:rPr lang="en-US" sz="1600" dirty="0" smtClean="0"/>
              <a:t>kinematics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precision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85123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QCD at the LHC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3034" y="1170881"/>
            <a:ext cx="861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Jets</a:t>
            </a:r>
            <a:r>
              <a:rPr lang="en-US" dirty="0" smtClean="0"/>
              <a:t>, Photons, Vector Bosons, Vector </a:t>
            </a:r>
            <a:r>
              <a:rPr lang="en-US" dirty="0" err="1" smtClean="0"/>
              <a:t>Bosons+Jets</a:t>
            </a:r>
            <a:r>
              <a:rPr lang="en-US" dirty="0" smtClean="0"/>
              <a:t>, Soft QCD [</a:t>
            </a:r>
            <a:r>
              <a:rPr lang="en-US" dirty="0" err="1" smtClean="0"/>
              <a:t>lowx</a:t>
            </a:r>
            <a:r>
              <a:rPr lang="en-US" dirty="0" smtClean="0"/>
              <a:t>, MPI, diffraction]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97" y="1978482"/>
            <a:ext cx="3735156" cy="3243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097" y="5259024"/>
            <a:ext cx="1816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CMS-PAS-SMP-12-02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566067" y="5353914"/>
            <a:ext cx="16014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arXiv:1304.4739</a:t>
            </a:r>
          </a:p>
          <a:p>
            <a:r>
              <a:rPr lang="en-US" sz="1400" dirty="0" smtClean="0"/>
              <a:t>EPJC(</a:t>
            </a:r>
            <a:r>
              <a:rPr lang="en-US" sz="1400" dirty="0"/>
              <a:t>2013</a:t>
            </a:r>
            <a:r>
              <a:rPr lang="en-US" sz="1400" dirty="0" smtClean="0"/>
              <a:t>)73 2509</a:t>
            </a:r>
            <a:endParaRPr lang="en-US" sz="1400" dirty="0"/>
          </a:p>
          <a:p>
            <a:r>
              <a:rPr lang="en-US" sz="1400" dirty="0" smtClean="0"/>
              <a:t>.. extends to 4.4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06255" y="6159331"/>
            <a:ext cx="8180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Inclusive jet cross sections and their energy dependent ratios well described by NLO QCD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841" y="1540213"/>
            <a:ext cx="3134542" cy="4294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067" y="1696102"/>
            <a:ext cx="1185707" cy="35263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02947" y="5636111"/>
            <a:ext cx="2816108" cy="523220"/>
          </a:xfrm>
          <a:prstGeom prst="rect">
            <a:avLst/>
          </a:prstGeom>
          <a:noFill/>
          <a:ln>
            <a:solidFill>
              <a:srgbClr val="FFD58B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ATLAS-CONF-2013-041:R3/2</a:t>
            </a:r>
          </a:p>
          <a:p>
            <a:r>
              <a:rPr lang="en-US" sz="1400" dirty="0" smtClean="0"/>
              <a:t>α</a:t>
            </a:r>
            <a:r>
              <a:rPr lang="en-US" sz="1400" baseline="-25000" dirty="0" smtClean="0"/>
              <a:t>s</a:t>
            </a:r>
            <a:r>
              <a:rPr lang="en-US" sz="1400" dirty="0" smtClean="0"/>
              <a:t> = .111 +- .006 +0.016-0.003 (thy)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18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QCD at the LHC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3034" y="1170881"/>
            <a:ext cx="861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Jets</a:t>
            </a:r>
            <a:r>
              <a:rPr lang="en-US" dirty="0" smtClean="0"/>
              <a:t>, Photons, Vector Bosons, Vector </a:t>
            </a:r>
            <a:r>
              <a:rPr lang="en-US" dirty="0" err="1" smtClean="0"/>
              <a:t>Bosons+Jets</a:t>
            </a:r>
            <a:r>
              <a:rPr lang="en-US" dirty="0" smtClean="0"/>
              <a:t>, Soft QCD [</a:t>
            </a:r>
            <a:r>
              <a:rPr lang="en-US" dirty="0" err="1" smtClean="0"/>
              <a:t>lowx</a:t>
            </a:r>
            <a:r>
              <a:rPr lang="en-US" dirty="0" smtClean="0"/>
              <a:t>, MPI, diffraction]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195" y="1740809"/>
            <a:ext cx="3816042" cy="3824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97" y="1940574"/>
            <a:ext cx="4210056" cy="3437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539" y="6135636"/>
            <a:ext cx="762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Di-jet cross sections to about 10% in agreement with QCD + different PDFs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9560" y="5750375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ATLAS-CONF-2012-021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97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QCD at the LHC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3034" y="1170881"/>
            <a:ext cx="870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Jets, Photons, Vector Bosons, Vector </a:t>
            </a:r>
            <a:r>
              <a:rPr lang="en-US" dirty="0" err="1" smtClean="0"/>
              <a:t>Bosons+Jets</a:t>
            </a:r>
            <a:r>
              <a:rPr lang="en-US" dirty="0" smtClean="0"/>
              <a:t>, Soft QCD [</a:t>
            </a:r>
            <a:r>
              <a:rPr lang="en-US" dirty="0" err="1" smtClean="0"/>
              <a:t>lowx</a:t>
            </a:r>
            <a:r>
              <a:rPr lang="en-US" dirty="0" smtClean="0"/>
              <a:t>, </a:t>
            </a:r>
            <a:r>
              <a:rPr lang="en-US" b="1" dirty="0" smtClean="0"/>
              <a:t>MPI</a:t>
            </a:r>
            <a:r>
              <a:rPr lang="en-US" dirty="0" smtClean="0"/>
              <a:t>, </a:t>
            </a:r>
            <a:r>
              <a:rPr lang="en-US" b="1" dirty="0" smtClean="0"/>
              <a:t>diffraction]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60" y="1769264"/>
            <a:ext cx="3083579" cy="3163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8960" y="5248755"/>
            <a:ext cx="1886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CMS-PAS-FSQ-12-028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507" y="2101665"/>
            <a:ext cx="3865659" cy="36344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1448" y="5781982"/>
            <a:ext cx="1885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CMS-PAS-FSQ-12-005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620374" y="5736107"/>
            <a:ext cx="3056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MPI’s in </a:t>
            </a:r>
            <a:r>
              <a:rPr lang="en-US" dirty="0" err="1" smtClean="0">
                <a:solidFill>
                  <a:srgbClr val="FFFFFF"/>
                </a:solidFill>
              </a:rPr>
              <a:t>W+jj</a:t>
            </a:r>
            <a:r>
              <a:rPr lang="en-US" dirty="0" smtClean="0">
                <a:solidFill>
                  <a:srgbClr val="FFFFFF"/>
                </a:solidFill>
              </a:rPr>
              <a:t> data</a:t>
            </a:r>
          </a:p>
          <a:p>
            <a:r>
              <a:rPr lang="pl-PL" sz="1400" dirty="0" smtClean="0">
                <a:solidFill>
                  <a:srgbClr val="FFFFFF"/>
                </a:solidFill>
              </a:rPr>
              <a:t>ATLAS: New </a:t>
            </a:r>
            <a:r>
              <a:rPr lang="pl-PL" sz="1400" dirty="0">
                <a:solidFill>
                  <a:srgbClr val="FFFFFF"/>
                </a:solidFill>
              </a:rPr>
              <a:t>J. Phys. 15 (2013) 033038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6507" y="6078144"/>
            <a:ext cx="39295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Consistent with ATLAS </a:t>
            </a:r>
            <a:r>
              <a:rPr lang="en-US" sz="1400" dirty="0" smtClean="0"/>
              <a:t>EPJC72(2012)1926</a:t>
            </a:r>
          </a:p>
          <a:p>
            <a:r>
              <a:rPr lang="en-US" sz="1600" dirty="0" smtClean="0"/>
              <a:t>Comparisons with PYTHIA and PHOJET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821141" y="1669672"/>
            <a:ext cx="3497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Diffraction (SD+DD) up to </a:t>
            </a:r>
            <a:r>
              <a:rPr lang="en-US" dirty="0" err="1"/>
              <a:t>Δη</a:t>
            </a:r>
            <a:r>
              <a:rPr lang="en-US" dirty="0"/>
              <a:t> =8</a:t>
            </a:r>
          </a:p>
          <a:p>
            <a:endParaRPr lang="en-US" dirty="0"/>
          </a:p>
        </p:txBody>
      </p:sp>
      <p:pic>
        <p:nvPicPr>
          <p:cNvPr id="11" name="Picture 10" descr="wjj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0" y="5057649"/>
            <a:ext cx="1264964" cy="9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0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QCD at the LHC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3034" y="1170881"/>
            <a:ext cx="861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Jets, Photons, Vector Bosons, Vector </a:t>
            </a:r>
            <a:r>
              <a:rPr lang="en-US" dirty="0" err="1" smtClean="0"/>
              <a:t>Bosons+Jets</a:t>
            </a:r>
            <a:r>
              <a:rPr lang="en-US" dirty="0" smtClean="0"/>
              <a:t>, Soft QCD [</a:t>
            </a:r>
            <a:r>
              <a:rPr lang="en-US" dirty="0" err="1" smtClean="0"/>
              <a:t>lowx</a:t>
            </a:r>
            <a:r>
              <a:rPr lang="en-US" dirty="0" smtClean="0"/>
              <a:t>, MPI, diffraction]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5329" y="1559298"/>
            <a:ext cx="476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 since summer 13: </a:t>
            </a:r>
            <a:r>
              <a:rPr lang="en-US" b="1" dirty="0" smtClean="0">
                <a:solidFill>
                  <a:srgbClr val="E3958E"/>
                </a:solidFill>
              </a:rPr>
              <a:t>Higgs as a QCD object</a:t>
            </a:r>
            <a:endParaRPr lang="en-US" b="1" dirty="0">
              <a:solidFill>
                <a:srgbClr val="E3958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997" y="5981747"/>
            <a:ext cx="4988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differential cross sections of </a:t>
            </a:r>
            <a:r>
              <a:rPr lang="en-US" dirty="0" err="1" smtClean="0"/>
              <a:t>pp</a:t>
            </a:r>
            <a:r>
              <a:rPr lang="en-US" dirty="0" err="1" smtClean="0">
                <a:sym typeface="Wingdings"/>
              </a:rPr>
              <a:t>X+Hγγ</a:t>
            </a:r>
            <a:r>
              <a:rPr lang="en-US" dirty="0" smtClean="0">
                <a:sym typeface="Wingdings"/>
              </a:rPr>
              <a:t>.</a:t>
            </a:r>
          </a:p>
          <a:p>
            <a:r>
              <a:rPr lang="en-US" dirty="0" smtClean="0">
                <a:sym typeface="Wingdings"/>
              </a:rPr>
              <a:t>Large background but clear signal observed.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104" y="2126663"/>
            <a:ext cx="3760207" cy="3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7" y="2126663"/>
            <a:ext cx="3755174" cy="37740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70895" y="5981747"/>
            <a:ext cx="2019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ATLAS-CONF-2013-072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79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09 at 8.00.52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00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371600" y="1295400"/>
            <a:ext cx="838200" cy="1143000"/>
            <a:chOff x="1371600" y="1295400"/>
            <a:chExt cx="838200" cy="11430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52600" y="1905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71600" y="1295400"/>
              <a:ext cx="838200" cy="600164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Times"/>
                  <a:cs typeface="Times"/>
                </a:rPr>
                <a:t>Beam dumps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2200" y="3733800"/>
            <a:ext cx="609600" cy="914400"/>
            <a:chOff x="2362200" y="3733800"/>
            <a:chExt cx="609600" cy="914400"/>
          </a:xfrm>
        </p:grpSpPr>
        <p:sp>
          <p:nvSpPr>
            <p:cNvPr id="12" name="TextBox 11"/>
            <p:cNvSpPr txBox="1"/>
            <p:nvPr/>
          </p:nvSpPr>
          <p:spPr>
            <a:xfrm>
              <a:off x="2362200" y="3733800"/>
              <a:ext cx="6096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Times"/>
                  <a:cs typeface="Times"/>
                </a:rPr>
                <a:t>RF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590800" y="41148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24600" y="3505200"/>
            <a:ext cx="1295400" cy="914400"/>
            <a:chOff x="6324600" y="3505200"/>
            <a:chExt cx="1295400" cy="914400"/>
          </a:xfrm>
        </p:grpSpPr>
        <p:sp>
          <p:nvSpPr>
            <p:cNvPr id="14" name="TextBox 13"/>
            <p:cNvSpPr txBox="1"/>
            <p:nvPr/>
          </p:nvSpPr>
          <p:spPr>
            <a:xfrm>
              <a:off x="6324600" y="3505200"/>
              <a:ext cx="12954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Times"/>
                  <a:cs typeface="Times"/>
                </a:rPr>
                <a:t>Collimation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934200" y="38862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048000" y="1143000"/>
            <a:ext cx="1295400" cy="914400"/>
            <a:chOff x="3048000" y="1143000"/>
            <a:chExt cx="1295400" cy="914400"/>
          </a:xfrm>
        </p:grpSpPr>
        <p:sp>
          <p:nvSpPr>
            <p:cNvPr id="16" name="TextBox 15"/>
            <p:cNvSpPr txBox="1"/>
            <p:nvPr/>
          </p:nvSpPr>
          <p:spPr>
            <a:xfrm>
              <a:off x="3048000" y="1143000"/>
              <a:ext cx="12954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Times"/>
                  <a:cs typeface="Times"/>
                </a:rPr>
                <a:t>Collimation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657600" y="1524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57200" y="5257800"/>
            <a:ext cx="3276600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1720 Power converters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&gt; 9000 magnetic elements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7568 </a:t>
            </a:r>
            <a:r>
              <a:rPr lang="en-US" sz="1600" dirty="0">
                <a:solidFill>
                  <a:schemeClr val="bg1"/>
                </a:solidFill>
              </a:rPr>
              <a:t>Quench detection </a:t>
            </a:r>
            <a:r>
              <a:rPr lang="en-US" sz="1600" dirty="0" smtClean="0">
                <a:solidFill>
                  <a:schemeClr val="bg1"/>
                </a:solidFill>
              </a:rPr>
              <a:t>systems  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1088 Beam position monitors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~4000 Beam loss monitors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43400" y="5372686"/>
            <a:ext cx="43434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D0D0D"/>
                </a:solidFill>
              </a:rPr>
              <a:t>150 </a:t>
            </a:r>
            <a:r>
              <a:rPr lang="en-US" sz="1600" dirty="0" err="1" smtClean="0">
                <a:solidFill>
                  <a:srgbClr val="0D0D0D"/>
                </a:solidFill>
              </a:rPr>
              <a:t>tonnes</a:t>
            </a:r>
            <a:r>
              <a:rPr lang="en-US" sz="1600" dirty="0" smtClean="0">
                <a:solidFill>
                  <a:srgbClr val="0D0D0D"/>
                </a:solidFill>
              </a:rPr>
              <a:t> Helium, ~90 </a:t>
            </a:r>
            <a:r>
              <a:rPr lang="en-US" sz="1600" dirty="0" err="1" smtClean="0">
                <a:solidFill>
                  <a:srgbClr val="0D0D0D"/>
                </a:solidFill>
              </a:rPr>
              <a:t>tonnes</a:t>
            </a:r>
            <a:r>
              <a:rPr lang="en-US" sz="1600" dirty="0" smtClean="0">
                <a:solidFill>
                  <a:srgbClr val="0D0D0D"/>
                </a:solidFill>
              </a:rPr>
              <a:t> at 1.9 K</a:t>
            </a:r>
            <a:endParaRPr lang="en-US" sz="1600" dirty="0">
              <a:solidFill>
                <a:srgbClr val="0D0D0D"/>
              </a:solidFill>
            </a:endParaRPr>
          </a:p>
          <a:p>
            <a:r>
              <a:rPr lang="en-US" sz="1600" dirty="0" smtClean="0">
                <a:solidFill>
                  <a:srgbClr val="0D0D0D"/>
                </a:solidFill>
              </a:rPr>
              <a:t>140 MJ stored beam energy in 2012</a:t>
            </a:r>
          </a:p>
          <a:p>
            <a:r>
              <a:rPr lang="en-US" sz="1600" dirty="0" smtClean="0">
                <a:solidFill>
                  <a:srgbClr val="0D0D0D"/>
                </a:solidFill>
              </a:rPr>
              <a:t>450 MJ magnetic energy per sector at 4 </a:t>
            </a:r>
            <a:r>
              <a:rPr lang="en-US" sz="1600" dirty="0" err="1" smtClean="0">
                <a:solidFill>
                  <a:srgbClr val="0D0D0D"/>
                </a:solidFill>
              </a:rPr>
              <a:t>TeV</a:t>
            </a:r>
            <a:endParaRPr lang="en-US" sz="1600" dirty="0">
              <a:solidFill>
                <a:srgbClr val="0D0D0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3810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LHC: 27km, cold, high energy</a:t>
            </a:r>
            <a:endParaRPr lang="en-US" sz="2800" dirty="0">
              <a:latin typeface="Times"/>
              <a:cs typeface="Time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95800" y="1219200"/>
            <a:ext cx="1447800" cy="838200"/>
            <a:chOff x="4495800" y="1219200"/>
            <a:chExt cx="1447800" cy="838200"/>
          </a:xfrm>
        </p:grpSpPr>
        <p:sp>
          <p:nvSpPr>
            <p:cNvPr id="19" name="TextBox 18"/>
            <p:cNvSpPr txBox="1"/>
            <p:nvPr/>
          </p:nvSpPr>
          <p:spPr>
            <a:xfrm>
              <a:off x="4495800" y="1219200"/>
              <a:ext cx="14478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Times"/>
                  <a:cs typeface="Times"/>
                </a:rPr>
                <a:t>Injection B2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105400" y="1524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674685" y="2209800"/>
            <a:ext cx="1447800" cy="914400"/>
            <a:chOff x="7674685" y="2209800"/>
            <a:chExt cx="1447800" cy="914400"/>
          </a:xfrm>
        </p:grpSpPr>
        <p:sp>
          <p:nvSpPr>
            <p:cNvPr id="23" name="TextBox 22"/>
            <p:cNvSpPr txBox="1"/>
            <p:nvPr/>
          </p:nvSpPr>
          <p:spPr>
            <a:xfrm>
              <a:off x="7674685" y="2209800"/>
              <a:ext cx="14478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Times"/>
                  <a:cs typeface="Times"/>
                </a:rPr>
                <a:t>Injection B1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8305800" y="25908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315200" y="6396573"/>
            <a:ext cx="1528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M.Lamont</a:t>
            </a:r>
            <a:r>
              <a:rPr lang="en-US" sz="1400" dirty="0" smtClean="0"/>
              <a:t>, EPS13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748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Higgs and QCD at the LHC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67" y="1165449"/>
            <a:ext cx="3909818" cy="3900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49" y="2314093"/>
            <a:ext cx="3782184" cy="2891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049" y="5721837"/>
            <a:ext cx="785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width (4 MeV) results in </a:t>
            </a:r>
            <a:r>
              <a:rPr lang="en-US" dirty="0" err="1" smtClean="0"/>
              <a:t>pt</a:t>
            </a:r>
            <a:r>
              <a:rPr lang="en-US" dirty="0" smtClean="0"/>
              <a:t>(H) dependent reduction of </a:t>
            </a:r>
            <a:r>
              <a:rPr lang="en-US" dirty="0" err="1" smtClean="0"/>
              <a:t>Mγγ</a:t>
            </a:r>
            <a:r>
              <a:rPr lang="en-US" dirty="0" smtClean="0"/>
              <a:t>. Very high</a:t>
            </a:r>
          </a:p>
          <a:p>
            <a:r>
              <a:rPr lang="en-US" dirty="0"/>
              <a:t>p</a:t>
            </a:r>
            <a:r>
              <a:rPr lang="en-US" dirty="0" smtClean="0"/>
              <a:t>recision required to verify this and thus access Higgs width at the LHC..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98515" y="5143762"/>
            <a:ext cx="20194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ATLAS-CONF-2013-072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705" y="1284203"/>
            <a:ext cx="327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first </a:t>
            </a:r>
            <a:r>
              <a:rPr lang="en-US" dirty="0" err="1" smtClean="0"/>
              <a:t>pt</a:t>
            </a:r>
            <a:r>
              <a:rPr lang="en-US" dirty="0" smtClean="0"/>
              <a:t> measurement of H: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5049" y="5359205"/>
            <a:ext cx="2614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</a:t>
            </a:r>
            <a:r>
              <a:rPr lang="en-US" sz="1400" dirty="0" err="1" smtClean="0"/>
              <a:t>f</a:t>
            </a:r>
            <a:r>
              <a:rPr lang="en-US" sz="1400" dirty="0" smtClean="0"/>
              <a:t> C. </a:t>
            </a:r>
            <a:r>
              <a:rPr lang="en-US" sz="1400" dirty="0" err="1" smtClean="0"/>
              <a:t>Grojean</a:t>
            </a:r>
            <a:r>
              <a:rPr lang="en-US" sz="1400" dirty="0" smtClean="0"/>
              <a:t> at EPS Stockholm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237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4458" y="168453"/>
            <a:ext cx="3392342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Theory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93" y="740323"/>
            <a:ext cx="4852065" cy="5733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7100" y="1235910"/>
            <a:ext cx="3291085" cy="3631764"/>
          </a:xfrm>
          <a:prstGeom prst="rect">
            <a:avLst/>
          </a:prstGeom>
          <a:noFill/>
          <a:ln w="19050">
            <a:solidFill>
              <a:schemeClr val="tx2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sz="1600" dirty="0" smtClean="0"/>
              <a:t>The NLO Industrial Revolution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r>
              <a:rPr lang="en-US" sz="1400" dirty="0" smtClean="0"/>
              <a:t>Subtracting loops as master integrals</a:t>
            </a:r>
          </a:p>
          <a:p>
            <a:endParaRPr lang="en-US" sz="1400" dirty="0"/>
          </a:p>
          <a:p>
            <a:r>
              <a:rPr lang="en-US" sz="1400" dirty="0" err="1" smtClean="0"/>
              <a:t>Feynmanian</a:t>
            </a:r>
            <a:r>
              <a:rPr lang="en-US" sz="1400" dirty="0" smtClean="0"/>
              <a:t>  reduction</a:t>
            </a:r>
          </a:p>
          <a:p>
            <a:endParaRPr lang="en-US" sz="1400" dirty="0"/>
          </a:p>
          <a:p>
            <a:r>
              <a:rPr lang="en-US" sz="1400" dirty="0" smtClean="0"/>
              <a:t>Unitarian approach</a:t>
            </a:r>
          </a:p>
          <a:p>
            <a:endParaRPr lang="en-US" sz="1400" dirty="0"/>
          </a:p>
          <a:p>
            <a:r>
              <a:rPr lang="en-US" sz="1400" dirty="0" err="1" smtClean="0"/>
              <a:t>Semiautomated</a:t>
            </a:r>
            <a:r>
              <a:rPr lang="en-US" sz="1400" dirty="0" smtClean="0"/>
              <a:t> programs (</a:t>
            </a:r>
            <a:r>
              <a:rPr lang="en-US" sz="1400" dirty="0" err="1" smtClean="0"/>
              <a:t>BlackHat</a:t>
            </a:r>
            <a:r>
              <a:rPr lang="en-US" sz="1400" dirty="0" smtClean="0"/>
              <a:t>..)</a:t>
            </a:r>
          </a:p>
          <a:p>
            <a:endParaRPr lang="en-US" sz="1400" dirty="0"/>
          </a:p>
          <a:p>
            <a:r>
              <a:rPr lang="en-US" sz="1400" dirty="0" smtClean="0"/>
              <a:t>Automated subtraction</a:t>
            </a:r>
          </a:p>
          <a:p>
            <a:endParaRPr lang="en-US" sz="1400" dirty="0"/>
          </a:p>
          <a:p>
            <a:r>
              <a:rPr lang="en-US" sz="1400" dirty="0" smtClean="0"/>
              <a:t>Standalone codes…</a:t>
            </a:r>
            <a:endParaRPr lang="en-US" dirty="0"/>
          </a:p>
          <a:p>
            <a:endParaRPr lang="en-US" dirty="0"/>
          </a:p>
          <a:p>
            <a:r>
              <a:rPr lang="en-US" dirty="0" err="1" smtClean="0"/>
              <a:t>cf</a:t>
            </a:r>
            <a:r>
              <a:rPr lang="en-US" dirty="0" smtClean="0"/>
              <a:t> S. </a:t>
            </a:r>
            <a:r>
              <a:rPr lang="en-US" dirty="0" err="1" smtClean="0"/>
              <a:t>Hoeche</a:t>
            </a:r>
            <a:r>
              <a:rPr lang="en-US" dirty="0" smtClean="0"/>
              <a:t> </a:t>
            </a:r>
            <a:r>
              <a:rPr lang="en-US" dirty="0" err="1" smtClean="0"/>
              <a:t>ly</a:t>
            </a:r>
            <a:r>
              <a:rPr lang="en-US" dirty="0" smtClean="0"/>
              <a:t> SLAC 7/13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0177" y="5122543"/>
            <a:ext cx="2502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various processes,</a:t>
            </a:r>
          </a:p>
          <a:p>
            <a:r>
              <a:rPr lang="en-US" dirty="0"/>
              <a:t>a</a:t>
            </a:r>
            <a:r>
              <a:rPr lang="en-US" dirty="0" smtClean="0"/>
              <a:t>s </a:t>
            </a:r>
            <a:r>
              <a:rPr lang="en-US" dirty="0" err="1" smtClean="0"/>
              <a:t>gg</a:t>
            </a:r>
            <a:r>
              <a:rPr lang="en-US" dirty="0" err="1" smtClean="0">
                <a:sym typeface="Wingdings"/>
              </a:rPr>
              <a:t>H</a:t>
            </a:r>
            <a:r>
              <a:rPr lang="en-US" dirty="0" smtClean="0">
                <a:sym typeface="Wingdings"/>
              </a:rPr>
              <a:t>, are being </a:t>
            </a:r>
          </a:p>
          <a:p>
            <a:r>
              <a:rPr lang="en-US" dirty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alculated at NNLO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42393" y="203661"/>
            <a:ext cx="490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Experimenters NLO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wishlist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 les </a:t>
            </a:r>
            <a:r>
              <a:rPr lang="en-US" dirty="0" err="1" smtClean="0">
                <a:solidFill>
                  <a:schemeClr val="tx1">
                    <a:lumMod val="85000"/>
                  </a:schemeClr>
                </a:solidFill>
              </a:rPr>
              <a:t>Houches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 05-09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9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0450"/>
          </a:xfrm>
        </p:spPr>
        <p:txBody>
          <a:bodyPr/>
          <a:lstStyle/>
          <a:p>
            <a:pPr algn="ctr"/>
            <a:r>
              <a:rPr lang="en-US" dirty="0" smtClean="0"/>
              <a:t>Lattice QCD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2850"/>
            <a:ext cx="8229623" cy="521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4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98513"/>
            <a:ext cx="8229600" cy="135165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</a:rPr>
              <a:t>HL LHC, </a:t>
            </a:r>
            <a:r>
              <a:rPr lang="en-US" sz="3600" dirty="0" err="1" smtClean="0">
                <a:solidFill>
                  <a:schemeClr val="tx1">
                    <a:lumMod val="85000"/>
                  </a:schemeClr>
                </a:solidFill>
              </a:rPr>
              <a:t>Partons</a:t>
            </a:r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br>
              <a:rPr lang="en-US" sz="36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</a:rPr>
              <a:t>and the need for precision </a:t>
            </a:r>
            <a:endParaRPr lang="en-US" sz="36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0482" y="5211223"/>
            <a:ext cx="667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HL-LHC is the program to achieve 3ab</a:t>
            </a:r>
            <a:r>
              <a:rPr lang="en-US" baseline="30000" dirty="0" smtClean="0"/>
              <a:t>-1 </a:t>
            </a:r>
            <a:r>
              <a:rPr lang="en-US" dirty="0" smtClean="0"/>
              <a:t>in </a:t>
            </a:r>
            <a:r>
              <a:rPr lang="en-US" dirty="0" err="1" smtClean="0"/>
              <a:t>pp</a:t>
            </a:r>
            <a:r>
              <a:rPr lang="en-US" dirty="0" smtClean="0"/>
              <a:t> at 14 </a:t>
            </a:r>
            <a:r>
              <a:rPr lang="en-US" dirty="0" err="1" smtClean="0"/>
              <a:t>TeV</a:t>
            </a:r>
            <a:r>
              <a:rPr lang="en-US" dirty="0" smtClean="0"/>
              <a:t> by 2030+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5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88913"/>
            <a:ext cx="8229600" cy="7207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400" u="sng" dirty="0" smtClean="0">
                <a:solidFill>
                  <a:schemeClr val="tx2"/>
                </a:solidFill>
                <a:cs typeface="+mj-cs"/>
              </a:rPr>
              <a:t>HL-LHC Upgrade Ingredients</a:t>
            </a:r>
          </a:p>
        </p:txBody>
      </p:sp>
      <p:grpSp>
        <p:nvGrpSpPr>
          <p:cNvPr id="74754" name="Group 1"/>
          <p:cNvGrpSpPr>
            <a:grpSpLocks/>
          </p:cNvGrpSpPr>
          <p:nvPr/>
        </p:nvGrpSpPr>
        <p:grpSpPr bwMode="auto">
          <a:xfrm>
            <a:off x="250825" y="1060452"/>
            <a:ext cx="7035011" cy="400039"/>
            <a:chOff x="530225" y="1066800"/>
            <a:chExt cx="7035090" cy="400239"/>
          </a:xfrm>
        </p:grpSpPr>
        <p:sp>
          <p:nvSpPr>
            <p:cNvPr id="1285123" name="Rectangle 3"/>
            <p:cNvSpPr>
              <a:spLocks noChangeArrowheads="1"/>
            </p:cNvSpPr>
            <p:nvPr/>
          </p:nvSpPr>
          <p:spPr bwMode="auto">
            <a:xfrm>
              <a:off x="530225" y="1219276"/>
              <a:ext cx="534994" cy="227127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285125" name="Text Box 5"/>
            <p:cNvSpPr txBox="1">
              <a:spLocks noChangeArrowheads="1"/>
            </p:cNvSpPr>
            <p:nvPr/>
          </p:nvSpPr>
          <p:spPr bwMode="auto">
            <a:xfrm>
              <a:off x="1069981" y="1066800"/>
              <a:ext cx="6495334" cy="400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defRPr/>
              </a:pPr>
              <a:r>
                <a:rPr lang="en-US" sz="2000" dirty="0">
                  <a:solidFill>
                    <a:srgbClr val="F8F8F8"/>
                  </a:solidFill>
                </a:rPr>
                <a:t>Geometric reduction factor </a:t>
              </a:r>
              <a:r>
                <a:rPr lang="en-US" sz="2000" dirty="0">
                  <a:solidFill>
                    <a:srgbClr val="F8F8F8"/>
                  </a:solidFill>
                  <a:sym typeface="Wingdings"/>
                </a:rPr>
                <a:t> </a:t>
              </a:r>
              <a:r>
                <a:rPr lang="en-US" sz="2000" dirty="0">
                  <a:solidFill>
                    <a:srgbClr val="F8F8F8"/>
                  </a:solidFill>
                  <a:latin typeface="Symbol" charset="2"/>
                  <a:cs typeface="Symbol" charset="2"/>
                  <a:sym typeface="Wingdings"/>
                </a:rPr>
                <a:t>b</a:t>
              </a:r>
              <a:r>
                <a:rPr lang="en-US" sz="2000" baseline="30000" dirty="0">
                  <a:solidFill>
                    <a:srgbClr val="F8F8F8"/>
                  </a:solidFill>
                  <a:sym typeface="Wingdings"/>
                </a:rPr>
                <a:t>*</a:t>
              </a:r>
              <a:r>
                <a:rPr lang="en-US" sz="2000" dirty="0">
                  <a:solidFill>
                    <a:srgbClr val="F8F8F8"/>
                  </a:solidFill>
                  <a:sym typeface="Wingdings"/>
                </a:rPr>
                <a:t> ≥ 10 cm &amp; Crab Cavities</a:t>
              </a:r>
              <a:r>
                <a:rPr lang="en-US" sz="2000" dirty="0">
                  <a:solidFill>
                    <a:srgbClr val="F8F8F8"/>
                  </a:solidFill>
                </a:rPr>
                <a:t> </a:t>
              </a:r>
            </a:p>
          </p:txBody>
        </p:sp>
      </p:grpSp>
      <p:grpSp>
        <p:nvGrpSpPr>
          <p:cNvPr id="74755" name="Group 2"/>
          <p:cNvGrpSpPr>
            <a:grpSpLocks/>
          </p:cNvGrpSpPr>
          <p:nvPr/>
        </p:nvGrpSpPr>
        <p:grpSpPr bwMode="auto">
          <a:xfrm>
            <a:off x="250825" y="2259011"/>
            <a:ext cx="8785225" cy="820667"/>
            <a:chOff x="530225" y="2276872"/>
            <a:chExt cx="8326562" cy="821806"/>
          </a:xfrm>
        </p:grpSpPr>
        <p:sp>
          <p:nvSpPr>
            <p:cNvPr id="1285128" name="Rectangle 8"/>
            <p:cNvSpPr>
              <a:spLocks noChangeArrowheads="1"/>
            </p:cNvSpPr>
            <p:nvPr/>
          </p:nvSpPr>
          <p:spPr bwMode="auto">
            <a:xfrm>
              <a:off x="530225" y="2516916"/>
              <a:ext cx="535644" cy="227328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285129" name="Text Box 9"/>
            <p:cNvSpPr txBox="1">
              <a:spLocks noChangeArrowheads="1"/>
            </p:cNvSpPr>
            <p:nvPr/>
          </p:nvSpPr>
          <p:spPr bwMode="auto">
            <a:xfrm>
              <a:off x="1106495" y="2276872"/>
              <a:ext cx="7750292" cy="821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69" tIns="45685" rIns="91369" bIns="45685">
              <a:spAutoFit/>
            </a:bodyPr>
            <a:lstStyle/>
            <a:p>
              <a:pPr algn="l" eaLnBrk="1" hangingPunct="1">
                <a:lnSpc>
                  <a:spcPct val="120000"/>
                </a:lnSpc>
                <a:defRPr/>
              </a:pPr>
              <a:r>
                <a:rPr lang="en-US" sz="2000" dirty="0">
                  <a:solidFill>
                    <a:srgbClr val="F8F8F8"/>
                  </a:solidFill>
                </a:rPr>
                <a:t>Bunch intensity </a:t>
              </a:r>
              <a:r>
                <a:rPr lang="en-US" sz="2000" dirty="0">
                  <a:solidFill>
                    <a:srgbClr val="F8F8F8"/>
                  </a:solidFill>
                  <a:sym typeface="Wingdings"/>
                </a:rPr>
                <a:t> </a:t>
              </a:r>
              <a:r>
                <a:rPr lang="en-US" sz="2000" dirty="0" err="1">
                  <a:solidFill>
                    <a:srgbClr val="F8F8F8"/>
                  </a:solidFill>
                  <a:sym typeface="Wingdings"/>
                </a:rPr>
                <a:t>N</a:t>
              </a:r>
              <a:r>
                <a:rPr lang="en-US" sz="2000" baseline="-25000" dirty="0" err="1">
                  <a:solidFill>
                    <a:srgbClr val="F8F8F8"/>
                  </a:solidFill>
                  <a:sym typeface="Wingdings"/>
                </a:rPr>
                <a:t>b</a:t>
              </a:r>
              <a:r>
                <a:rPr lang="en-US" sz="2000" dirty="0">
                  <a:solidFill>
                    <a:srgbClr val="F8F8F8"/>
                  </a:solidFill>
                  <a:sym typeface="Wingdings"/>
                </a:rPr>
                <a:t> = 2.2 10</a:t>
              </a:r>
              <a:r>
                <a:rPr lang="en-US" sz="2000" baseline="30000" dirty="0">
                  <a:solidFill>
                    <a:srgbClr val="F8F8F8"/>
                  </a:solidFill>
                  <a:sym typeface="Wingdings"/>
                </a:rPr>
                <a:t>11</a:t>
              </a:r>
              <a:r>
                <a:rPr lang="en-US" sz="2000" dirty="0">
                  <a:solidFill>
                    <a:srgbClr val="F8F8F8"/>
                  </a:solidFill>
                  <a:sym typeface="Wingdings"/>
                </a:rPr>
                <a:t> (limited in LHC by e-cloud)</a:t>
              </a:r>
            </a:p>
            <a:p>
              <a:pPr algn="l" eaLnBrk="1" hangingPunct="1">
                <a:lnSpc>
                  <a:spcPct val="120000"/>
                </a:lnSpc>
                <a:defRPr/>
              </a:pPr>
              <a:r>
                <a:rPr lang="en-US" sz="2000" dirty="0">
                  <a:solidFill>
                    <a:srgbClr val="F8F8F8"/>
                  </a:solidFill>
                  <a:sym typeface="Wingdings"/>
                </a:rPr>
                <a:t> injector complex upgrade prerequisite for HL-LHC!!!</a:t>
              </a:r>
              <a:endParaRPr lang="en-US" sz="2000" dirty="0">
                <a:solidFill>
                  <a:srgbClr val="F8F8F8"/>
                </a:solidFill>
              </a:endParaRPr>
            </a:p>
          </p:txBody>
        </p:sp>
      </p:grpSp>
      <p:grpSp>
        <p:nvGrpSpPr>
          <p:cNvPr id="95236" name="Group 3"/>
          <p:cNvGrpSpPr>
            <a:grpSpLocks/>
          </p:cNvGrpSpPr>
          <p:nvPr/>
        </p:nvGrpSpPr>
        <p:grpSpPr bwMode="auto">
          <a:xfrm>
            <a:off x="250825" y="3405187"/>
            <a:ext cx="6136010" cy="400039"/>
            <a:chOff x="530225" y="2924944"/>
            <a:chExt cx="6136302" cy="400240"/>
          </a:xfrm>
        </p:grpSpPr>
        <p:sp>
          <p:nvSpPr>
            <p:cNvPr id="1285132" name="Rectangle 12"/>
            <p:cNvSpPr>
              <a:spLocks noChangeArrowheads="1"/>
            </p:cNvSpPr>
            <p:nvPr/>
          </p:nvSpPr>
          <p:spPr bwMode="auto">
            <a:xfrm>
              <a:off x="530225" y="3077420"/>
              <a:ext cx="535013" cy="227126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285133" name="Text Box 13"/>
            <p:cNvSpPr txBox="1">
              <a:spLocks noChangeArrowheads="1"/>
            </p:cNvSpPr>
            <p:nvPr/>
          </p:nvSpPr>
          <p:spPr bwMode="auto">
            <a:xfrm>
              <a:off x="1070001" y="2924944"/>
              <a:ext cx="5596526" cy="40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defRPr/>
              </a:pPr>
              <a:r>
                <a:rPr lang="en-US" sz="2000" dirty="0">
                  <a:solidFill>
                    <a:srgbClr val="F8F8F8"/>
                  </a:solidFill>
                  <a:cs typeface="+mn-cs"/>
                </a:rPr>
                <a:t>Event pile-up in detectors </a:t>
              </a:r>
              <a:r>
                <a:rPr lang="en-US" sz="2000" dirty="0">
                  <a:solidFill>
                    <a:srgbClr val="F8F8F8"/>
                  </a:solidFill>
                  <a:cs typeface="+mn-cs"/>
                  <a:sym typeface="Wingdings"/>
                </a:rPr>
                <a:t> luminosity leveling</a:t>
              </a:r>
              <a:endParaRPr lang="en-US" sz="2000" dirty="0">
                <a:solidFill>
                  <a:srgbClr val="F8F8F8"/>
                </a:solidFill>
                <a:cs typeface="+mn-cs"/>
              </a:endParaRPr>
            </a:p>
          </p:txBody>
        </p:sp>
      </p:grpSp>
      <p:grpSp>
        <p:nvGrpSpPr>
          <p:cNvPr id="95237" name="Group 4"/>
          <p:cNvGrpSpPr>
            <a:grpSpLocks/>
          </p:cNvGrpSpPr>
          <p:nvPr/>
        </p:nvGrpSpPr>
        <p:grpSpPr bwMode="auto">
          <a:xfrm>
            <a:off x="250825" y="5002211"/>
            <a:ext cx="6995221" cy="400039"/>
            <a:chOff x="530225" y="3573016"/>
            <a:chExt cx="6994685" cy="400240"/>
          </a:xfrm>
        </p:grpSpPr>
        <p:sp>
          <p:nvSpPr>
            <p:cNvPr id="1285134" name="Rectangle 14"/>
            <p:cNvSpPr>
              <a:spLocks noChangeArrowheads="1"/>
            </p:cNvSpPr>
            <p:nvPr/>
          </p:nvSpPr>
          <p:spPr bwMode="auto">
            <a:xfrm>
              <a:off x="530225" y="3725492"/>
              <a:ext cx="534947" cy="227126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285135" name="Text Box 15"/>
            <p:cNvSpPr txBox="1">
              <a:spLocks noChangeArrowheads="1"/>
            </p:cNvSpPr>
            <p:nvPr/>
          </p:nvSpPr>
          <p:spPr bwMode="auto">
            <a:xfrm>
              <a:off x="1069934" y="3573016"/>
              <a:ext cx="6454976" cy="40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defRPr/>
              </a:pPr>
              <a:r>
                <a:rPr lang="en-US" sz="2000" dirty="0">
                  <a:solidFill>
                    <a:srgbClr val="F8F8F8"/>
                  </a:solidFill>
                  <a:cs typeface="+mn-cs"/>
                </a:rPr>
                <a:t>Collective effects and impedance </a:t>
              </a:r>
              <a:r>
                <a:rPr lang="en-US" sz="2000" dirty="0">
                  <a:solidFill>
                    <a:srgbClr val="F8F8F8"/>
                  </a:solidFill>
                  <a:cs typeface="+mn-cs"/>
                  <a:sym typeface="Wingdings"/>
                </a:rPr>
                <a:t> Collimator Upgrade</a:t>
              </a:r>
              <a:endParaRPr lang="en-US" sz="2000" dirty="0">
                <a:solidFill>
                  <a:srgbClr val="F8F8F8"/>
                </a:solidFill>
                <a:cs typeface="+mn-cs"/>
              </a:endParaRPr>
            </a:p>
          </p:txBody>
        </p:sp>
      </p:grp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250825" y="5600697"/>
            <a:ext cx="6507907" cy="400039"/>
            <a:chOff x="530225" y="5607050"/>
            <a:chExt cx="6508280" cy="400240"/>
          </a:xfrm>
        </p:grpSpPr>
        <p:sp>
          <p:nvSpPr>
            <p:cNvPr id="1285138" name="Rectangle 18"/>
            <p:cNvSpPr>
              <a:spLocks noChangeArrowheads="1"/>
            </p:cNvSpPr>
            <p:nvPr/>
          </p:nvSpPr>
          <p:spPr bwMode="auto">
            <a:xfrm>
              <a:off x="530225" y="5759526"/>
              <a:ext cx="535019" cy="227127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285139" name="Text Box 19"/>
            <p:cNvSpPr txBox="1">
              <a:spLocks noChangeArrowheads="1"/>
            </p:cNvSpPr>
            <p:nvPr/>
          </p:nvSpPr>
          <p:spPr bwMode="auto">
            <a:xfrm>
              <a:off x="1070006" y="5607050"/>
              <a:ext cx="5968499" cy="40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defRPr/>
              </a:pPr>
              <a:r>
                <a:rPr lang="en-US" sz="2000" dirty="0">
                  <a:solidFill>
                    <a:srgbClr val="F8F8F8"/>
                  </a:solidFill>
                  <a:cs typeface="+mn-cs"/>
                </a:rPr>
                <a:t>Electron cloud effect </a:t>
              </a:r>
              <a:r>
                <a:rPr lang="en-US" sz="2000" dirty="0">
                  <a:solidFill>
                    <a:srgbClr val="F8F8F8"/>
                  </a:solidFill>
                  <a:cs typeface="+mn-cs"/>
                  <a:sym typeface="Wingdings"/>
                </a:rPr>
                <a:t> beam scrubbing &amp; feedback</a:t>
              </a:r>
              <a:endParaRPr lang="en-US" sz="2000" dirty="0">
                <a:solidFill>
                  <a:srgbClr val="F8F8F8"/>
                </a:solidFill>
                <a:cs typeface="+mn-cs"/>
              </a:endParaRPr>
            </a:p>
          </p:txBody>
        </p:sp>
      </p:grpSp>
      <p:grpSp>
        <p:nvGrpSpPr>
          <p:cNvPr id="74759" name="Group 22"/>
          <p:cNvGrpSpPr>
            <a:grpSpLocks/>
          </p:cNvGrpSpPr>
          <p:nvPr/>
        </p:nvGrpSpPr>
        <p:grpSpPr bwMode="auto">
          <a:xfrm>
            <a:off x="250825" y="1660522"/>
            <a:ext cx="6778489" cy="400039"/>
            <a:chOff x="530225" y="4957763"/>
            <a:chExt cx="6778568" cy="400240"/>
          </a:xfrm>
        </p:grpSpPr>
        <p:sp>
          <p:nvSpPr>
            <p:cNvPr id="24" name="Rectangle 16"/>
            <p:cNvSpPr>
              <a:spLocks noChangeArrowheads="1"/>
            </p:cNvSpPr>
            <p:nvPr/>
          </p:nvSpPr>
          <p:spPr bwMode="auto">
            <a:xfrm>
              <a:off x="530225" y="5110239"/>
              <a:ext cx="534994" cy="227127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1069981" y="4957763"/>
              <a:ext cx="6238812" cy="40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defRPr/>
              </a:pPr>
              <a:r>
                <a:rPr lang="en-US" sz="2000" dirty="0">
                  <a:solidFill>
                    <a:srgbClr val="F8F8F8"/>
                  </a:solidFill>
                  <a:cs typeface="+mn-cs"/>
                </a:rPr>
                <a:t>Triplet aperture </a:t>
              </a:r>
              <a:r>
                <a:rPr lang="en-US" sz="2000" dirty="0">
                  <a:solidFill>
                    <a:srgbClr val="F8F8F8"/>
                  </a:solidFill>
                  <a:cs typeface="+mn-cs"/>
                  <a:sym typeface="Wingdings"/>
                </a:rPr>
                <a:t> New large aperture triplet magnets</a:t>
              </a:r>
              <a:endParaRPr lang="en-US" sz="2000" dirty="0">
                <a:solidFill>
                  <a:srgbClr val="F8F8F8"/>
                </a:solidFill>
                <a:cs typeface="+mn-cs"/>
              </a:endParaRPr>
            </a:p>
          </p:txBody>
        </p:sp>
      </p:grpSp>
      <p:sp>
        <p:nvSpPr>
          <p:cNvPr id="27" name="Rectangle 1029"/>
          <p:cNvSpPr>
            <a:spLocks noChangeArrowheads="1"/>
          </p:cNvSpPr>
          <p:nvPr/>
        </p:nvSpPr>
        <p:spPr bwMode="auto">
          <a:xfrm>
            <a:off x="485775" y="6417158"/>
            <a:ext cx="3200400" cy="25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52" tIns="17581" rIns="43952" bIns="17581">
            <a:spAutoFit/>
          </a:bodyPr>
          <a:lstStyle/>
          <a:p>
            <a:pPr algn="r" eaLnBrk="1" hangingPunct="1">
              <a:defRPr/>
            </a:pPr>
            <a:r>
              <a:rPr lang="en-US" sz="1400" dirty="0">
                <a:solidFill>
                  <a:schemeClr val="tx2"/>
                </a:solidFill>
                <a:latin typeface="Comic Sans MS" charset="0"/>
                <a:cs typeface="+mn-cs"/>
              </a:rPr>
              <a:t>Oliver </a:t>
            </a:r>
            <a:r>
              <a:rPr lang="en-US" sz="1400" dirty="0" err="1" smtClean="0">
                <a:solidFill>
                  <a:schemeClr val="tx2"/>
                </a:solidFill>
                <a:latin typeface="Comic Sans MS" charset="0"/>
                <a:cs typeface="+mn-cs"/>
              </a:rPr>
              <a:t>Brüning</a:t>
            </a:r>
            <a:r>
              <a:rPr lang="en-US" sz="1400" dirty="0" smtClean="0">
                <a:solidFill>
                  <a:schemeClr val="tx2"/>
                </a:solidFill>
                <a:latin typeface="Comic Sans MS" charset="0"/>
                <a:cs typeface="+mn-cs"/>
              </a:rPr>
              <a:t> CAS 7/13   </a:t>
            </a:r>
            <a:endParaRPr lang="en-US" sz="1400" b="1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  <p:grpSp>
        <p:nvGrpSpPr>
          <p:cNvPr id="95242" name="Group 27"/>
          <p:cNvGrpSpPr>
            <a:grpSpLocks/>
          </p:cNvGrpSpPr>
          <p:nvPr/>
        </p:nvGrpSpPr>
        <p:grpSpPr bwMode="auto">
          <a:xfrm>
            <a:off x="260350" y="4003674"/>
            <a:ext cx="7959226" cy="707815"/>
            <a:chOff x="530225" y="2924944"/>
            <a:chExt cx="7959585" cy="708058"/>
          </a:xfrm>
        </p:grpSpPr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530225" y="3077396"/>
              <a:ext cx="535012" cy="227091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1069999" y="2924944"/>
              <a:ext cx="7419811" cy="708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defRPr/>
              </a:pPr>
              <a:r>
                <a:rPr lang="en-US" sz="2000" dirty="0">
                  <a:solidFill>
                    <a:srgbClr val="F8F8F8"/>
                  </a:solidFill>
                  <a:cs typeface="+mn-cs"/>
                </a:rPr>
                <a:t>Beam Losses and Radiation </a:t>
              </a:r>
              <a:r>
                <a:rPr lang="en-US" sz="2000" dirty="0">
                  <a:solidFill>
                    <a:srgbClr val="F8F8F8"/>
                  </a:solidFill>
                  <a:cs typeface="+mn-cs"/>
                  <a:sym typeface="Wingdings"/>
                </a:rPr>
                <a:t> shielding, </a:t>
              </a:r>
              <a:r>
                <a:rPr lang="en-US" sz="2000" dirty="0" err="1">
                  <a:solidFill>
                    <a:srgbClr val="F8F8F8"/>
                  </a:solidFill>
                  <a:cs typeface="+mn-cs"/>
                  <a:sym typeface="Wingdings"/>
                </a:rPr>
                <a:t>Cryo</a:t>
              </a:r>
              <a:r>
                <a:rPr lang="en-US" sz="2000" dirty="0">
                  <a:solidFill>
                    <a:srgbClr val="F8F8F8"/>
                  </a:solidFill>
                  <a:cs typeface="+mn-cs"/>
                  <a:sym typeface="Wingdings"/>
                </a:rPr>
                <a:t> upgrade &amp; </a:t>
              </a:r>
            </a:p>
            <a:p>
              <a:pPr algn="l" eaLnBrk="1" hangingPunct="1">
                <a:defRPr/>
              </a:pPr>
              <a:r>
                <a:rPr lang="en-US" sz="2000" dirty="0">
                  <a:solidFill>
                    <a:srgbClr val="F8F8F8"/>
                  </a:solidFill>
                  <a:cs typeface="+mn-cs"/>
                  <a:sym typeface="Wingdings"/>
                </a:rPr>
                <a:t>				relocation of electronics and PC</a:t>
              </a:r>
              <a:endParaRPr lang="en-US" sz="2000" dirty="0">
                <a:solidFill>
                  <a:srgbClr val="F8F8F8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14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4"/>
            <a:ext cx="8229600" cy="643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/>
              <a:t>LHeC</a:t>
            </a:r>
            <a:r>
              <a:rPr lang="en-US" sz="3600" dirty="0" smtClean="0"/>
              <a:t>  - electron beam upgrade </a:t>
            </a:r>
            <a:endParaRPr lang="en-US" sz="3600" dirty="0"/>
          </a:p>
        </p:txBody>
      </p:sp>
      <p:pic>
        <p:nvPicPr>
          <p:cNvPr id="4" name="Picture 3" descr="scd_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6" y="971376"/>
            <a:ext cx="7666304" cy="4908745"/>
          </a:xfrm>
          <a:prstGeom prst="rect">
            <a:avLst/>
          </a:prstGeom>
          <a:solidFill>
            <a:schemeClr val="tx1">
              <a:alpha val="41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870157" y="6334231"/>
            <a:ext cx="712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CDR: default design. 60 </a:t>
            </a:r>
            <a:r>
              <a:rPr lang="en-US" dirty="0" err="1" smtClean="0"/>
              <a:t>GeV</a:t>
            </a:r>
            <a:r>
              <a:rPr lang="en-US" dirty="0" smtClean="0"/>
              <a:t>. L=10</a:t>
            </a:r>
            <a:r>
              <a:rPr lang="en-US" baseline="30000" dirty="0" smtClean="0"/>
              <a:t>33-34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ERL, synchronous </a:t>
            </a:r>
            <a:r>
              <a:rPr lang="en-US" dirty="0" err="1" smtClean="0"/>
              <a:t>ep</a:t>
            </a:r>
            <a:r>
              <a:rPr lang="en-US" dirty="0" smtClean="0"/>
              <a:t>/</a:t>
            </a:r>
            <a:r>
              <a:rPr lang="en-US" dirty="0" err="1" smtClean="0"/>
              <a:t>pp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8200" y="5964899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JPhysG:39(2012)075001, arXiv:1206.2913  http://</a:t>
            </a:r>
            <a:r>
              <a:rPr lang="en-US" dirty="0" err="1" smtClean="0">
                <a:solidFill>
                  <a:srgbClr val="0000FF"/>
                </a:solidFill>
              </a:rPr>
              <a:t>cern.ch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lhec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8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Why Precision?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330147" y="6409415"/>
            <a:ext cx="3630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 err="1" smtClean="0"/>
              <a:t>Giudice</a:t>
            </a:r>
            <a:r>
              <a:rPr lang="en-US" sz="1400" dirty="0" smtClean="0"/>
              <a:t> Why Naturalness, arXiv:1307.7879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45" y="956018"/>
            <a:ext cx="7471722" cy="537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7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The strong coupling “constant”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1" y="956018"/>
            <a:ext cx="8473067" cy="47299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698834"/>
            <a:ext cx="2858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Snowmass QCD WG report 9/2013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21161" y="6006611"/>
            <a:ext cx="850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Prospects to measure α</a:t>
            </a:r>
            <a:r>
              <a:rPr lang="en-US" baseline="-25000" dirty="0" smtClean="0"/>
              <a:t>s</a:t>
            </a:r>
            <a:r>
              <a:rPr lang="en-US" dirty="0" smtClean="0"/>
              <a:t>(M</a:t>
            </a:r>
            <a:r>
              <a:rPr lang="en-US" baseline="-25000" dirty="0" smtClean="0"/>
              <a:t>Z</a:t>
            </a:r>
            <a:r>
              <a:rPr lang="en-US" baseline="30000" dirty="0" smtClean="0"/>
              <a:t>2</a:t>
            </a:r>
            <a:r>
              <a:rPr lang="en-US" dirty="0" smtClean="0"/>
              <a:t>) to per mille precision with future </a:t>
            </a:r>
            <a:r>
              <a:rPr lang="en-US" dirty="0" err="1" smtClean="0"/>
              <a:t>ep</a:t>
            </a:r>
            <a:r>
              <a:rPr lang="en-US" dirty="0" smtClean="0"/>
              <a:t> and </a:t>
            </a:r>
            <a:r>
              <a:rPr lang="en-US" dirty="0" err="1" smtClean="0"/>
              <a:t>ee</a:t>
            </a:r>
            <a:r>
              <a:rPr lang="en-US" dirty="0"/>
              <a:t> </a:t>
            </a:r>
            <a:r>
              <a:rPr lang="en-US" dirty="0" smtClean="0"/>
              <a:t>colliders</a:t>
            </a:r>
          </a:p>
          <a:p>
            <a:r>
              <a:rPr lang="en-US" dirty="0" smtClean="0"/>
              <a:t>Important for gauge unification, precision Higgs at LHC, and to overcome the past..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3396694"/>
            <a:ext cx="8229600" cy="561193"/>
          </a:xfrm>
          <a:prstGeom prst="rect">
            <a:avLst/>
          </a:prstGeom>
          <a:solidFill>
            <a:srgbClr val="008000">
              <a:alpha val="17000"/>
            </a:srgbClr>
          </a:solidFill>
          <a:ln>
            <a:solidFill>
              <a:srgbClr val="008000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0330" y="2466297"/>
            <a:ext cx="8229600" cy="432996"/>
          </a:xfrm>
          <a:prstGeom prst="rect">
            <a:avLst/>
          </a:prstGeom>
          <a:solidFill>
            <a:srgbClr val="008000">
              <a:alpha val="17000"/>
            </a:srgbClr>
          </a:solidFill>
          <a:ln>
            <a:solidFill>
              <a:srgbClr val="008000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0068" y="168453"/>
            <a:ext cx="6176731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Parton Distributions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04" y="375976"/>
            <a:ext cx="2901392" cy="5944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749" y="1634985"/>
            <a:ext cx="4639946" cy="3105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3749" y="5030367"/>
            <a:ext cx="4483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know the PDFs much better than</a:t>
            </a:r>
          </a:p>
          <a:p>
            <a:r>
              <a:rPr lang="en-US" dirty="0"/>
              <a:t>s</a:t>
            </a:r>
            <a:r>
              <a:rPr lang="en-US" dirty="0" smtClean="0"/>
              <a:t>o far, for nucleon structure, q-g dynamics,</a:t>
            </a:r>
          </a:p>
          <a:p>
            <a:r>
              <a:rPr lang="en-US" dirty="0" smtClean="0"/>
              <a:t>Higgs, Searches, future colliders, and</a:t>
            </a:r>
          </a:p>
          <a:p>
            <a:r>
              <a:rPr lang="en-US" dirty="0"/>
              <a:t>t</a:t>
            </a:r>
            <a:r>
              <a:rPr lang="en-US" dirty="0" smtClean="0"/>
              <a:t>he development of QCD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0020" y="6376587"/>
            <a:ext cx="2459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Snowmass13 QCD WG report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058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39347" y="176314"/>
            <a:ext cx="5124819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(Un)certainty on </a:t>
            </a:r>
            <a:r>
              <a:rPr lang="en-US" sz="3600" dirty="0" smtClean="0">
                <a:solidFill>
                  <a:srgbClr val="0000FF"/>
                </a:solidFill>
              </a:rPr>
              <a:t>PDFs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2" name="Picture 1" descr="H1prelim-11-042.fig1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9" y="337342"/>
            <a:ext cx="3662361" cy="3320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3416" y="15183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30824" y="981609"/>
            <a:ext cx="4596130" cy="4708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Light Quarks: </a:t>
            </a:r>
          </a:p>
          <a:p>
            <a:r>
              <a:rPr lang="en-US" dirty="0" smtClean="0"/>
              <a:t>valence x &lt; 0.01,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v</a:t>
            </a:r>
            <a:r>
              <a:rPr lang="en-US" dirty="0" smtClean="0"/>
              <a:t> x &gt; 0.8, d</a:t>
            </a:r>
            <a:r>
              <a:rPr lang="en-US" baseline="-25000" dirty="0" smtClean="0"/>
              <a:t>v</a:t>
            </a:r>
            <a:r>
              <a:rPr lang="en-US" dirty="0" smtClean="0"/>
              <a:t> x&gt;0.6</a:t>
            </a:r>
          </a:p>
          <a:p>
            <a:r>
              <a:rPr lang="en-US" dirty="0"/>
              <a:t>l</a:t>
            </a:r>
            <a:r>
              <a:rPr lang="en-US" dirty="0" smtClean="0"/>
              <a:t>ight sea (related to strange) -8% ATLAS/F</a:t>
            </a:r>
            <a:r>
              <a:rPr lang="en-US" baseline="-25000" dirty="0" smtClean="0"/>
              <a:t>2</a:t>
            </a:r>
            <a:r>
              <a:rPr lang="en-US" dirty="0" smtClean="0"/>
              <a:t>,</a:t>
            </a:r>
          </a:p>
          <a:p>
            <a:r>
              <a:rPr lang="en-US" dirty="0" smtClean="0"/>
              <a:t>light sea quark asymmetry,  d/u=?</a:t>
            </a:r>
          </a:p>
          <a:p>
            <a:r>
              <a:rPr lang="en-US" dirty="0" err="1" smtClean="0"/>
              <a:t>Isospin</a:t>
            </a:r>
            <a:r>
              <a:rPr lang="en-US" dirty="0" smtClean="0"/>
              <a:t> relations (en!)  ??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Strange</a:t>
            </a:r>
            <a:r>
              <a:rPr lang="en-US" dirty="0" smtClean="0"/>
              <a:t>: unknown, =</a:t>
            </a:r>
            <a:r>
              <a:rPr lang="en-US" dirty="0" err="1" smtClean="0"/>
              <a:t>dbar</a:t>
            </a:r>
            <a:r>
              <a:rPr lang="en-US" dirty="0" smtClean="0"/>
              <a:t>? strange valence?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Charm</a:t>
            </a:r>
            <a:r>
              <a:rPr lang="en-US" dirty="0" smtClean="0"/>
              <a:t>: need high precision to % for α</a:t>
            </a:r>
            <a:r>
              <a:rPr lang="en-US" baseline="-25000" dirty="0" smtClean="0"/>
              <a:t>s</a:t>
            </a:r>
            <a:endParaRPr lang="en-US" dirty="0" smtClean="0"/>
          </a:p>
          <a:p>
            <a:r>
              <a:rPr lang="en-US" dirty="0" smtClean="0"/>
              <a:t>                    (recent HERA 5%)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Beauty</a:t>
            </a:r>
            <a:r>
              <a:rPr lang="en-US" dirty="0" smtClean="0"/>
              <a:t>: HERA 10-20%, bb </a:t>
            </a:r>
            <a:r>
              <a:rPr lang="en-US" dirty="0" smtClean="0">
                <a:sym typeface="Wingdings"/>
              </a:rPr>
              <a:t> A?  </a:t>
            </a:r>
            <a:endParaRPr lang="en-US" dirty="0">
              <a:sym typeface="Wingdings"/>
            </a:endParaRP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Top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err="1" smtClean="0">
                <a:sym typeface="Wingdings"/>
              </a:rPr>
              <a:t>tPDF</a:t>
            </a:r>
            <a:r>
              <a:rPr lang="en-US" dirty="0" smtClean="0">
                <a:sym typeface="Wingdings"/>
              </a:rPr>
              <a:t> at high Q</a:t>
            </a:r>
            <a:r>
              <a:rPr lang="en-US" baseline="30000" dirty="0" smtClean="0">
                <a:sym typeface="Wingdings"/>
              </a:rPr>
              <a:t>2 </a:t>
            </a:r>
            <a:r>
              <a:rPr lang="en-US" dirty="0" smtClean="0">
                <a:sym typeface="Wingdings"/>
              </a:rPr>
              <a:t> &gt;M</a:t>
            </a:r>
            <a:r>
              <a:rPr lang="en-US" baseline="-25000" dirty="0" smtClean="0">
                <a:sym typeface="Wingdings"/>
              </a:rPr>
              <a:t>t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- unknown</a:t>
            </a:r>
            <a:endParaRPr lang="en-US" baseline="30000" dirty="0" smtClean="0">
              <a:sym typeface="Wingdings"/>
            </a:endParaRPr>
          </a:p>
          <a:p>
            <a:endParaRPr lang="en-US" baseline="30000" dirty="0">
              <a:sym typeface="Wingdings"/>
            </a:endParaRP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Gluon</a:t>
            </a:r>
            <a:r>
              <a:rPr lang="en-US" dirty="0" smtClean="0">
                <a:sym typeface="Wingdings"/>
              </a:rPr>
              <a:t>: low x, saturation?, high x - unknown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medium x: </a:t>
            </a:r>
            <a:r>
              <a:rPr lang="en-US" dirty="0" err="1" smtClean="0">
                <a:sym typeface="Wingdings"/>
              </a:rPr>
              <a:t>preciser</a:t>
            </a:r>
            <a:r>
              <a:rPr lang="en-US" dirty="0" smtClean="0">
                <a:sym typeface="Wingdings"/>
              </a:rPr>
              <a:t> for Higgs! 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Recent review: </a:t>
            </a:r>
            <a:r>
              <a:rPr lang="en-US" sz="1400" dirty="0" err="1" smtClean="0">
                <a:sym typeface="Wingdings"/>
              </a:rPr>
              <a:t>cf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E.Perez</a:t>
            </a:r>
            <a:r>
              <a:rPr lang="en-US" sz="1400" dirty="0" smtClean="0">
                <a:sym typeface="Wingdings"/>
              </a:rPr>
              <a:t>, </a:t>
            </a:r>
            <a:r>
              <a:rPr lang="en-US" sz="1400" dirty="0" err="1" smtClean="0">
                <a:sym typeface="Wingdings"/>
              </a:rPr>
              <a:t>E.Rizvi</a:t>
            </a:r>
            <a:r>
              <a:rPr lang="en-US" sz="1400" dirty="0" smtClean="0">
                <a:sym typeface="Wingdings"/>
              </a:rPr>
              <a:t> 1208.1178</a:t>
            </a:r>
            <a:r>
              <a:rPr lang="en-US" sz="1400" smtClean="0">
                <a:sym typeface="Wingdings"/>
              </a:rPr>
              <a:t>, in RPP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481673" y="5792458"/>
            <a:ext cx="4041979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..</a:t>
            </a:r>
            <a:r>
              <a:rPr lang="en-US" dirty="0" err="1" smtClean="0">
                <a:solidFill>
                  <a:srgbClr val="FF0000"/>
                </a:solidFill>
              </a:rPr>
              <a:t>unintegrated</a:t>
            </a:r>
            <a:r>
              <a:rPr lang="en-US" dirty="0" smtClean="0">
                <a:solidFill>
                  <a:srgbClr val="FF0000"/>
                </a:solidFill>
              </a:rPr>
              <a:t>, diffractive, </a:t>
            </a:r>
            <a:r>
              <a:rPr lang="en-US" dirty="0" err="1" smtClean="0">
                <a:solidFill>
                  <a:srgbClr val="FF0000"/>
                </a:solidFill>
              </a:rPr>
              <a:t>generalised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dirty="0" err="1" smtClean="0">
                <a:solidFill>
                  <a:srgbClr val="FF0000"/>
                </a:solidFill>
              </a:rPr>
              <a:t>olarised</a:t>
            </a:r>
            <a:r>
              <a:rPr lang="en-US" dirty="0" smtClean="0">
                <a:solidFill>
                  <a:srgbClr val="FF0000"/>
                </a:solidFill>
              </a:rPr>
              <a:t>, photonic, nuclear PDFs ???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09" y="3864390"/>
            <a:ext cx="3662361" cy="26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4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Development of LHC 2010-2012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49903"/>
              </p:ext>
            </p:extLst>
          </p:nvPr>
        </p:nvGraphicFramePr>
        <p:xfrm>
          <a:off x="304800" y="1066800"/>
          <a:ext cx="8458198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598"/>
                <a:gridCol w="1600200"/>
                <a:gridCol w="1676400"/>
                <a:gridCol w="1676400"/>
                <a:gridCol w="1371600"/>
              </a:tblGrid>
              <a:tr h="45625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2011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2012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Nominal</a:t>
                      </a:r>
                      <a:endParaRPr lang="en-US" sz="2000" b="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spacing [ns]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2000" b="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No. of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bunches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368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1380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1380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2808</a:t>
                      </a:r>
                      <a:endParaRPr lang="en-US" sz="2000" b="0" baseline="0" dirty="0" smtClean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beta*</a:t>
                      </a:r>
                      <a:r>
                        <a:rPr lang="en-US" sz="2000" dirty="0" smtClean="0"/>
                        <a:t> [m] </a:t>
                      </a:r>
                    </a:p>
                    <a:p>
                      <a:r>
                        <a:rPr lang="en-US" sz="2000" dirty="0" smtClean="0"/>
                        <a:t>ATLAS</a:t>
                      </a:r>
                      <a:r>
                        <a:rPr lang="en-US" sz="2000" baseline="0" dirty="0" smtClean="0"/>
                        <a:t> and CMS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0.6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0.55</a:t>
                      </a:r>
                      <a:endParaRPr lang="en-US" sz="2000" b="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unch intensity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sz="20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000" dirty="0" smtClean="0"/>
                        <a:t>[protons</a:t>
                      </a:r>
                      <a:r>
                        <a:rPr lang="en-US" sz="2000" baseline="0" dirty="0" smtClean="0"/>
                        <a:t>/bunch]</a:t>
                      </a:r>
                      <a:endParaRPr lang="en-US" sz="20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1.2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1.45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 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300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1.15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x 10</a:t>
                      </a:r>
                      <a:r>
                        <a:rPr lang="en-US" sz="2000" baseline="30000" dirty="0" smtClean="0">
                          <a:solidFill>
                            <a:srgbClr val="0000FF"/>
                          </a:solidFill>
                        </a:rPr>
                        <a:t>11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en-US" sz="2000" b="0" baseline="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Normalized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mittance </a:t>
                      </a:r>
                      <a:r>
                        <a:rPr lang="en-US" sz="2000" dirty="0" smtClean="0"/>
                        <a:t>[</a:t>
                      </a:r>
                      <a:r>
                        <a:rPr lang="en-US" sz="2000" dirty="0" err="1" smtClean="0"/>
                        <a:t>mm.mrad</a:t>
                      </a:r>
                      <a:r>
                        <a:rPr lang="en-US" sz="20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~2.0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~2.4</a:t>
                      </a:r>
                      <a:endParaRPr lang="en-US" sz="2400" b="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~2.5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3.75</a:t>
                      </a:r>
                      <a:endParaRPr lang="en-US" sz="2000" b="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Peak luminosity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[cm</a:t>
                      </a:r>
                      <a:r>
                        <a:rPr lang="en-US" sz="2000" baseline="30000" dirty="0" smtClean="0"/>
                        <a:t>-2</a:t>
                      </a:r>
                      <a:r>
                        <a:rPr lang="en-US" sz="200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]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2.1 x 10</a:t>
                      </a:r>
                      <a:r>
                        <a:rPr lang="en-US" sz="2400" baseline="30000" dirty="0" smtClean="0"/>
                        <a:t>32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3.7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7.7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1.0 x 10</a:t>
                      </a:r>
                      <a:r>
                        <a:rPr lang="en-US" sz="2000" baseline="30000" dirty="0" smtClean="0">
                          <a:solidFill>
                            <a:srgbClr val="0000FF"/>
                          </a:solidFill>
                        </a:rPr>
                        <a:t>34</a:t>
                      </a:r>
                      <a:endParaRPr lang="en-US" sz="2000" b="0" baseline="30000" dirty="0" smtClean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6278325"/>
            <a:ext cx="821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success of CERN and the basis for the existence of modern particle physics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7839769" y="4878945"/>
            <a:ext cx="2157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O.Bruening</a:t>
            </a:r>
            <a:r>
              <a:rPr lang="en-US" sz="1200" dirty="0" smtClean="0"/>
              <a:t> at ATLAS US 7/13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430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776" y="227113"/>
            <a:ext cx="8229600" cy="74155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Z, W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364" y="1817839"/>
            <a:ext cx="3930437" cy="376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936782" y="3792522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</a:t>
            </a:r>
            <a:r>
              <a:rPr lang="en-US" sz="1400" dirty="0"/>
              <a:t> </a:t>
            </a:r>
            <a:r>
              <a:rPr lang="en-US" sz="1400" dirty="0" smtClean="0"/>
              <a:t>PAS SMP-12-021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14" y="1817839"/>
            <a:ext cx="4114352" cy="3762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018" y="5580407"/>
            <a:ext cx="813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Constraining PDFs at  high Q</a:t>
            </a:r>
            <a:r>
              <a:rPr lang="en-US" baseline="30000" dirty="0" smtClean="0">
                <a:solidFill>
                  <a:srgbClr val="CCFFCC"/>
                </a:solidFill>
              </a:rPr>
              <a:t>2</a:t>
            </a:r>
            <a:r>
              <a:rPr lang="en-US" dirty="0" smtClean="0">
                <a:solidFill>
                  <a:srgbClr val="CCFFCC"/>
                </a:solidFill>
              </a:rPr>
              <a:t> ~ M</a:t>
            </a:r>
            <a:r>
              <a:rPr lang="en-US" baseline="-25000" dirty="0" smtClean="0">
                <a:solidFill>
                  <a:srgbClr val="CCFFCC"/>
                </a:solidFill>
              </a:rPr>
              <a:t>W,Z</a:t>
            </a:r>
            <a:r>
              <a:rPr lang="en-US" baseline="30000" dirty="0" smtClean="0">
                <a:solidFill>
                  <a:srgbClr val="CCFFCC"/>
                </a:solidFill>
              </a:rPr>
              <a:t>2 </a:t>
            </a:r>
            <a:r>
              <a:rPr lang="en-US" dirty="0" smtClean="0">
                <a:solidFill>
                  <a:srgbClr val="CCFFCC"/>
                </a:solidFill>
              </a:rPr>
              <a:t> - in large rapidity range (very </a:t>
            </a:r>
            <a:r>
              <a:rPr lang="en-US" dirty="0" err="1" smtClean="0">
                <a:solidFill>
                  <a:srgbClr val="CCFFCC"/>
                </a:solidFill>
              </a:rPr>
              <a:t>fwd</a:t>
            </a:r>
            <a:r>
              <a:rPr lang="en-US" dirty="0" smtClean="0">
                <a:solidFill>
                  <a:srgbClr val="CCFFCC"/>
                </a:solidFill>
              </a:rPr>
              <a:t> </a:t>
            </a:r>
            <a:r>
              <a:rPr lang="en-US" dirty="0" err="1" smtClean="0">
                <a:solidFill>
                  <a:srgbClr val="CCFFCC"/>
                </a:solidFill>
              </a:rPr>
              <a:t>LHCb</a:t>
            </a:r>
            <a:r>
              <a:rPr lang="en-US" dirty="0" smtClean="0">
                <a:solidFill>
                  <a:srgbClr val="CCFFCC"/>
                </a:solidFill>
              </a:rPr>
              <a:t>)</a:t>
            </a:r>
          </a:p>
          <a:p>
            <a:r>
              <a:rPr lang="en-US" dirty="0" smtClean="0"/>
              <a:t>Measurements reach 1% precision level in differential distributions + </a:t>
            </a:r>
            <a:r>
              <a:rPr lang="en-US" dirty="0" err="1" smtClean="0"/>
              <a:t>δ</a:t>
            </a:r>
            <a:r>
              <a:rPr lang="en-US" dirty="0" smtClean="0"/>
              <a:t>(</a:t>
            </a:r>
            <a:r>
              <a:rPr lang="en-US" dirty="0" err="1" smtClean="0"/>
              <a:t>Lumi</a:t>
            </a:r>
            <a:r>
              <a:rPr lang="en-US" dirty="0" smtClean="0"/>
              <a:t>).</a:t>
            </a:r>
          </a:p>
          <a:p>
            <a:r>
              <a:rPr lang="en-US" dirty="0" smtClean="0"/>
              <a:t>QCD analysis to NNLO + electroweak corrections to per mille level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s/d=1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628864" y="3331353"/>
            <a:ext cx="3890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PRD85(2012)072004, </a:t>
            </a:r>
            <a:r>
              <a:rPr lang="en-US" sz="1400" dirty="0" err="1" smtClean="0"/>
              <a:t>cf</a:t>
            </a:r>
            <a:r>
              <a:rPr lang="en-US" sz="1400" dirty="0" smtClean="0"/>
              <a:t> also PRL109(2012)012001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44875" y="1008901"/>
            <a:ext cx="826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and high mass </a:t>
            </a:r>
            <a:r>
              <a:rPr lang="en-US" dirty="0" err="1" smtClean="0"/>
              <a:t>Drell-Yan,W,Z</a:t>
            </a:r>
            <a:r>
              <a:rPr lang="en-US" dirty="0" smtClean="0"/>
              <a:t>, + jets, di-bosons, TGC’s … W,Z in heavy ions…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03535" y="1448507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Inclusive Z and W production and </a:t>
            </a:r>
            <a:r>
              <a:rPr lang="en-US" dirty="0" err="1" smtClean="0">
                <a:solidFill>
                  <a:srgbClr val="CCFFCC"/>
                </a:solidFill>
              </a:rPr>
              <a:t>leptonic</a:t>
            </a:r>
            <a:r>
              <a:rPr lang="en-US" dirty="0" smtClean="0">
                <a:solidFill>
                  <a:srgbClr val="CCFFCC"/>
                </a:solidFill>
              </a:rPr>
              <a:t> decay</a:t>
            </a:r>
            <a:endParaRPr lang="en-US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5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168453"/>
            <a:ext cx="7127278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Strange Quark Distribution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96" y="1286603"/>
            <a:ext cx="4664869" cy="4139899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</p:pic>
      <p:pic>
        <p:nvPicPr>
          <p:cNvPr id="5" name="Picture 4" descr="r_s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6239" y="2965493"/>
            <a:ext cx="1864682" cy="2954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635" y="6095959"/>
            <a:ext cx="6204685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Important PDF constraints from LHC though no direct determinations (Q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,x)</a:t>
            </a:r>
            <a:endParaRPr lang="en-US" sz="1400" dirty="0"/>
          </a:p>
          <a:p>
            <a:r>
              <a:rPr lang="en-US" sz="1600" dirty="0" smtClean="0">
                <a:solidFill>
                  <a:srgbClr val="FFFF00"/>
                </a:solidFill>
              </a:rPr>
              <a:t>                                 PDF4LHC </a:t>
            </a:r>
            <a:r>
              <a:rPr lang="en-US" sz="1600" dirty="0" smtClean="0">
                <a:solidFill>
                  <a:srgbClr val="FFFF00"/>
                </a:solidFill>
                <a:sym typeface="Wingdings"/>
              </a:rPr>
              <a:t> PDFs from LHC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2208" y="964541"/>
            <a:ext cx="208262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Leads to first (x,Q</a:t>
            </a:r>
            <a:r>
              <a:rPr lang="en-US" sz="1600" baseline="30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)</a:t>
            </a:r>
          </a:p>
          <a:p>
            <a:r>
              <a:rPr lang="en-US" sz="1600" dirty="0">
                <a:solidFill>
                  <a:srgbClr val="0000FF"/>
                </a:solidFill>
                <a:sym typeface="Wingdings"/>
              </a:rPr>
              <a:t>m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easurement of</a:t>
            </a:r>
          </a:p>
          <a:p>
            <a:r>
              <a:rPr lang="en-US" sz="1600" dirty="0">
                <a:solidFill>
                  <a:srgbClr val="0000FF"/>
                </a:solidFill>
                <a:sym typeface="Wingdings"/>
              </a:rPr>
              <a:t>t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he (anti-)strange </a:t>
            </a:r>
          </a:p>
          <a:p>
            <a:r>
              <a:rPr lang="en-US" sz="1600" dirty="0">
                <a:solidFill>
                  <a:srgbClr val="0000FF"/>
                </a:solidFill>
                <a:sym typeface="Wingdings"/>
              </a:rPr>
              <a:t>d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ensity, HQ valence?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x </a:t>
            </a:r>
            <a:r>
              <a:rPr lang="en-US" sz="1600" dirty="0" smtClean="0">
                <a:latin typeface="Century Gothic"/>
                <a:cs typeface="Century Gothic"/>
                <a:sym typeface="Wingdings"/>
              </a:rPr>
              <a:t> = </a:t>
            </a:r>
            <a:r>
              <a:rPr lang="en-US" sz="1600" dirty="0" smtClean="0">
                <a:sym typeface="Wingdings"/>
              </a:rPr>
              <a:t>10</a:t>
            </a:r>
            <a:r>
              <a:rPr lang="en-US" sz="1600" baseline="30000" dirty="0" smtClean="0">
                <a:sym typeface="Wingdings"/>
              </a:rPr>
              <a:t>-4</a:t>
            </a:r>
            <a:r>
              <a:rPr lang="en-US" sz="1600" dirty="0" smtClean="0">
                <a:sym typeface="Wingdings"/>
              </a:rPr>
              <a:t> .. 0.05</a:t>
            </a:r>
          </a:p>
          <a:p>
            <a:r>
              <a:rPr lang="en-US" sz="1600" dirty="0" smtClean="0">
                <a:sym typeface="Wingdings"/>
              </a:rPr>
              <a:t>Q</a:t>
            </a:r>
            <a:r>
              <a:rPr lang="en-US" sz="1600" baseline="30000" dirty="0" smtClean="0">
                <a:sym typeface="Wingdings"/>
              </a:rPr>
              <a:t>2</a:t>
            </a:r>
            <a:r>
              <a:rPr lang="en-US" sz="1600" dirty="0" smtClean="0">
                <a:sym typeface="Wingdings"/>
              </a:rPr>
              <a:t> = 100 – 10</a:t>
            </a:r>
            <a:r>
              <a:rPr lang="en-US" sz="1600" baseline="30000" dirty="0" smtClean="0">
                <a:sym typeface="Wingdings"/>
              </a:rPr>
              <a:t>5 </a:t>
            </a:r>
            <a:r>
              <a:rPr lang="en-US" sz="1600" dirty="0" smtClean="0">
                <a:sym typeface="Wingdings"/>
              </a:rPr>
              <a:t>GeV</a:t>
            </a:r>
            <a:r>
              <a:rPr lang="en-US" sz="1600" baseline="30000" dirty="0" smtClean="0">
                <a:sym typeface="Wingdings"/>
              </a:rPr>
              <a:t>2</a:t>
            </a:r>
            <a:endParaRPr lang="en-US" sz="1600" dirty="0" smtClean="0">
              <a:sym typeface="Wingding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05748" y="3202664"/>
            <a:ext cx="315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ATLAS+HERA: Recent surprise: s/d =1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923784" y="5129227"/>
            <a:ext cx="13773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PRL109(2012)012001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302245" y="4519843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JPhysG</a:t>
            </a:r>
            <a:r>
              <a:rPr lang="en-US" sz="1400" dirty="0" smtClean="0"/>
              <a:t> 39(2012)7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787576" y="5513615"/>
            <a:ext cx="279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</a:t>
            </a:r>
            <a:r>
              <a:rPr lang="en-US" sz="1200" dirty="0" err="1" smtClean="0"/>
              <a:t>f</a:t>
            </a:r>
            <a:r>
              <a:rPr lang="en-US" sz="1200" dirty="0" smtClean="0"/>
              <a:t> also HERMES: N</a:t>
            </a:r>
            <a:r>
              <a:rPr lang="en-US" sz="1200" baseline="-25000" dirty="0" smtClean="0"/>
              <a:t>K</a:t>
            </a:r>
            <a:r>
              <a:rPr lang="en-US" sz="1200" dirty="0" smtClean="0"/>
              <a:t>  PLB666(2008)446</a:t>
            </a:r>
          </a:p>
          <a:p>
            <a:r>
              <a:rPr lang="en-US" sz="1200" dirty="0" err="1" smtClean="0"/>
              <a:t>W+c</a:t>
            </a:r>
            <a:r>
              <a:rPr lang="en-US" sz="1200" dirty="0" smtClean="0"/>
              <a:t> measurements from ATLAS+CMS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467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6161"/>
            <a:ext cx="8229600" cy="74005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Charm Structure Function - F</a:t>
            </a:r>
            <a:r>
              <a:rPr lang="en-US" sz="3600" baseline="-25000" dirty="0" smtClean="0"/>
              <a:t>2</a:t>
            </a:r>
            <a:r>
              <a:rPr lang="en-US" sz="3600" baseline="30000" dirty="0" smtClean="0"/>
              <a:t>c</a:t>
            </a:r>
            <a:endParaRPr lang="en-US" sz="36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1042912" y="5900430"/>
            <a:ext cx="70326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Understanding of heavy </a:t>
            </a:r>
            <a:r>
              <a:rPr lang="en-US" dirty="0" err="1" smtClean="0"/>
              <a:t>flavour</a:t>
            </a:r>
            <a:r>
              <a:rPr lang="en-US" dirty="0" smtClean="0"/>
              <a:t> dynamics in the proton is crucial for</a:t>
            </a:r>
          </a:p>
          <a:p>
            <a:r>
              <a:rPr lang="en-US" sz="1600" dirty="0" smtClean="0"/>
              <a:t>QCD [VFNS?, light-heavy?, intrinsic c?..], VHE </a:t>
            </a:r>
            <a:r>
              <a:rPr lang="en-US" sz="1600" dirty="0" err="1" smtClean="0"/>
              <a:t>ν</a:t>
            </a:r>
            <a:r>
              <a:rPr lang="en-US" sz="1600" dirty="0" smtClean="0"/>
              <a:t>, interpretation of LHC data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557" y="1164401"/>
            <a:ext cx="3338009" cy="3265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02" y="1540307"/>
            <a:ext cx="4133382" cy="4360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136" y="4717015"/>
            <a:ext cx="3712063" cy="373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0582" y="5172304"/>
            <a:ext cx="30769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Uses FFNS ABM prescription.</a:t>
            </a:r>
          </a:p>
          <a:p>
            <a:r>
              <a:rPr lang="el-GR" sz="1600" dirty="0" smtClean="0"/>
              <a:t>δ</a:t>
            </a:r>
            <a:r>
              <a:rPr lang="en-US" sz="1600" dirty="0" smtClean="0"/>
              <a:t>(m</a:t>
            </a:r>
            <a:r>
              <a:rPr lang="en-US" sz="1600" baseline="-25000" dirty="0" smtClean="0"/>
              <a:t>c</a:t>
            </a:r>
            <a:r>
              <a:rPr lang="en-US" sz="1600" dirty="0" smtClean="0"/>
              <a:t>) = 3 MeV at </a:t>
            </a:r>
            <a:r>
              <a:rPr lang="en-US" sz="1600" dirty="0" err="1" smtClean="0"/>
              <a:t>LHeC</a:t>
            </a:r>
            <a:r>
              <a:rPr lang="en-US" sz="1600" dirty="0" smtClean="0"/>
              <a:t> (</a:t>
            </a:r>
            <a:r>
              <a:rPr lang="en-US" sz="1600" dirty="0" err="1" smtClean="0"/>
              <a:t>cf</a:t>
            </a:r>
            <a:r>
              <a:rPr lang="en-US" sz="1600" dirty="0" smtClean="0"/>
              <a:t> CDR)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42912" y="1071909"/>
            <a:ext cx="3425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Culmination of 20 years of analysis…</a:t>
            </a:r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436635" y="4801648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EPJC73(2013)2311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982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1435"/>
            <a:ext cx="8229600" cy="68870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Top at the LHC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40776" y="3882956"/>
            <a:ext cx="2998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Cf. </a:t>
            </a:r>
            <a:r>
              <a:rPr lang="en-US" sz="1200" dirty="0" err="1" smtClean="0"/>
              <a:t>M.Czakon</a:t>
            </a:r>
            <a:r>
              <a:rPr lang="en-US" sz="1200" dirty="0" smtClean="0"/>
              <a:t> et al: arXiv:1303.6254 &amp; .7215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870141"/>
            <a:ext cx="808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Pair production, Decay, Single Top, Top Loop </a:t>
            </a:r>
            <a:r>
              <a:rPr lang="en-US" dirty="0" smtClean="0">
                <a:sym typeface="Wingdings"/>
              </a:rPr>
              <a:t> H, Mass and the SM Universe..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22" y="1351410"/>
            <a:ext cx="3212037" cy="24917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986178" y="2525217"/>
            <a:ext cx="2624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J.Varela</a:t>
            </a:r>
            <a:r>
              <a:rPr lang="en-US" sz="1200" dirty="0" smtClean="0"/>
              <a:t>, “Top Quark Properties” lγ13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965428" y="1503017"/>
            <a:ext cx="3162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</a:t>
            </a:r>
            <a:r>
              <a:rPr lang="en-US" sz="1400" baseline="-25000" dirty="0" err="1" smtClean="0"/>
              <a:t>top</a:t>
            </a:r>
            <a:r>
              <a:rPr lang="en-US" sz="1400" dirty="0" smtClean="0"/>
              <a:t> to 0.5% precision from </a:t>
            </a:r>
            <a:r>
              <a:rPr lang="en-US" sz="1400" dirty="0" err="1" smtClean="0"/>
              <a:t>Tevatron</a:t>
            </a:r>
            <a:endParaRPr lang="en-US" sz="1400" dirty="0" smtClean="0"/>
          </a:p>
          <a:p>
            <a:r>
              <a:rPr lang="en-US" sz="1400" dirty="0"/>
              <a:t>a</a:t>
            </a:r>
            <a:r>
              <a:rPr lang="en-US" sz="1400" dirty="0" smtClean="0"/>
              <a:t>nd now also the LHC experiments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965428" y="2185574"/>
            <a:ext cx="28905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Top lead the way to Higgs and</a:t>
            </a:r>
          </a:p>
          <a:p>
            <a:r>
              <a:rPr lang="en-US" sz="1600" dirty="0" smtClean="0"/>
              <a:t>it may to further new physics..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2" y="4298455"/>
            <a:ext cx="3386845" cy="2448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65428" y="6279674"/>
            <a:ext cx="3320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Is there a “light” stop partner of the top?</a:t>
            </a:r>
            <a:endParaRPr lang="en-US" sz="1400" dirty="0"/>
          </a:p>
        </p:txBody>
      </p:sp>
      <p:pic>
        <p:nvPicPr>
          <p:cNvPr id="11" name="Picture 10" descr="asto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44" y="2959543"/>
            <a:ext cx="3669618" cy="33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4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4390" y="369229"/>
            <a:ext cx="3994751" cy="67929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LHC </a:t>
            </a:r>
            <a:r>
              <a:rPr lang="en-US" sz="3200" dirty="0">
                <a:solidFill>
                  <a:srgbClr val="FFFF00"/>
                </a:solidFill>
              </a:rPr>
              <a:t>physics </a:t>
            </a:r>
            <a:r>
              <a:rPr lang="en-US" sz="3200" dirty="0" smtClean="0">
                <a:solidFill>
                  <a:srgbClr val="FFFF00"/>
                </a:solidFill>
              </a:rPr>
              <a:t>@ </a:t>
            </a:r>
            <a:r>
              <a:rPr lang="en-US" sz="3200" dirty="0">
                <a:solidFill>
                  <a:srgbClr val="FFFF00"/>
                </a:solidFill>
              </a:rPr>
              <a:t>3ab</a:t>
            </a:r>
            <a:r>
              <a:rPr lang="en-US" sz="3200" baseline="30000" dirty="0">
                <a:solidFill>
                  <a:srgbClr val="FFFF00"/>
                </a:solidFill>
              </a:rPr>
              <a:t>-</a:t>
            </a:r>
            <a:r>
              <a:rPr lang="en-US" sz="3200" baseline="30000" dirty="0" smtClean="0">
                <a:solidFill>
                  <a:srgbClr val="FFFF00"/>
                </a:solidFill>
              </a:rPr>
              <a:t>1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8094" y="13881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baseline="30000" dirty="0" smtClean="0"/>
          </a:p>
        </p:txBody>
      </p:sp>
      <p:pic>
        <p:nvPicPr>
          <p:cNvPr id="5" name="Picture 4" descr="ECFA_HL-LHC_Worksh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69" y="708876"/>
            <a:ext cx="3751256" cy="53062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5275" y="1247807"/>
            <a:ext cx="35060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Higgs precision and rarer channels</a:t>
            </a:r>
          </a:p>
          <a:p>
            <a:endParaRPr lang="en-US" sz="1600" dirty="0"/>
          </a:p>
          <a:p>
            <a:r>
              <a:rPr lang="en-US" sz="1600" dirty="0" smtClean="0"/>
              <a:t>New particles: pairs to ~4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singly to ~8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</a:t>
            </a:r>
            <a:r>
              <a:rPr lang="en-US" sz="1600" dirty="0" err="1" smtClean="0"/>
              <a:t>leptoquarks</a:t>
            </a:r>
            <a:r>
              <a:rPr lang="en-US" sz="1600" dirty="0" smtClean="0"/>
              <a:t> to ~2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Rare processes as FCNC top decays…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98" y="3240954"/>
            <a:ext cx="2981598" cy="2430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2811" y="6112800"/>
            <a:ext cx="721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of L especially important for the investigation of new signals ..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3032113" y="3530287"/>
            <a:ext cx="2326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</a:t>
            </a:r>
            <a:r>
              <a:rPr lang="en-US" sz="1400" dirty="0" err="1" smtClean="0"/>
              <a:t>f</a:t>
            </a:r>
            <a:r>
              <a:rPr lang="en-US" sz="1400" dirty="0" smtClean="0"/>
              <a:t> </a:t>
            </a:r>
            <a:r>
              <a:rPr lang="en-US" sz="1400" dirty="0" err="1" smtClean="0"/>
              <a:t>P.Wells</a:t>
            </a:r>
            <a:r>
              <a:rPr lang="en-US" sz="1400" dirty="0" smtClean="0"/>
              <a:t>, ly13, SLAC July13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54390" y="1196181"/>
            <a:ext cx="3686973" cy="4818897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7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HL-LHC - Searches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1951"/>
            <a:ext cx="4120717" cy="2968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906" y="5509857"/>
            <a:ext cx="8637100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With high energy and luminosity, the search range will be extended to high masses,</a:t>
            </a:r>
          </a:p>
          <a:p>
            <a:r>
              <a:rPr lang="en-US" dirty="0"/>
              <a:t>u</a:t>
            </a:r>
            <a:r>
              <a:rPr lang="en-US" dirty="0" smtClean="0"/>
              <a:t>p to 4-5 </a:t>
            </a:r>
            <a:r>
              <a:rPr lang="en-US" dirty="0" err="1" smtClean="0"/>
              <a:t>TeV</a:t>
            </a:r>
            <a:r>
              <a:rPr lang="en-US" dirty="0" smtClean="0"/>
              <a:t> in pair production, and PDF uncertainties come in ~ 1/(1-x), CI effects?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707380"/>
            <a:ext cx="7831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 October 2012 to EU strategy forum                                            </a:t>
            </a:r>
            <a:r>
              <a:rPr lang="en-US" sz="1200" dirty="0" err="1" smtClean="0"/>
              <a:t>LHeC</a:t>
            </a:r>
            <a:r>
              <a:rPr lang="en-US" sz="1200" dirty="0" smtClean="0"/>
              <a:t> October 2012 to EU forum arXiv:1211.5102</a:t>
            </a:r>
            <a:endParaRPr lang="en-US" sz="1200" dirty="0"/>
          </a:p>
        </p:txBody>
      </p:sp>
      <p:pic>
        <p:nvPicPr>
          <p:cNvPr id="8" name="Picture 7" descr="kle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34" y="1531951"/>
            <a:ext cx="3783223" cy="2968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205" y="385977"/>
            <a:ext cx="1013146" cy="7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1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HL-LHC - Searches </a:t>
            </a:r>
            <a:endParaRPr lang="en-US" sz="3600" dirty="0"/>
          </a:p>
        </p:txBody>
      </p:sp>
      <p:pic>
        <p:nvPicPr>
          <p:cNvPr id="2" name="Picture 1" descr="LHeC_CrossSection_Proje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8" y="1138743"/>
            <a:ext cx="6014893" cy="4511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215" y="956018"/>
            <a:ext cx="1327116" cy="100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00294"/>
            <a:ext cx="86485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BSM poster at EPS13 </a:t>
            </a:r>
            <a:r>
              <a:rPr lang="en-US" dirty="0" err="1" smtClean="0"/>
              <a:t>M.D’Onofrio</a:t>
            </a:r>
            <a:r>
              <a:rPr lang="en-US" dirty="0" smtClean="0"/>
              <a:t> et al. </a:t>
            </a:r>
            <a:r>
              <a:rPr lang="en-US" sz="1600" dirty="0" smtClean="0"/>
              <a:t>see also arXiv:1211:5102  Relation </a:t>
            </a:r>
            <a:r>
              <a:rPr lang="en-US" sz="1600" dirty="0" err="1" smtClean="0"/>
              <a:t>LHeC</a:t>
            </a:r>
            <a:r>
              <a:rPr lang="en-US" sz="1600" dirty="0" smtClean="0"/>
              <a:t>-LHC</a:t>
            </a:r>
          </a:p>
          <a:p>
            <a:r>
              <a:rPr lang="en-US" sz="1600" dirty="0" smtClean="0"/>
              <a:t>Simulated </a:t>
            </a:r>
            <a:r>
              <a:rPr lang="en-US" sz="1600" dirty="0" smtClean="0">
                <a:solidFill>
                  <a:srgbClr val="FF0000"/>
                </a:solidFill>
              </a:rPr>
              <a:t>PDFs from </a:t>
            </a:r>
            <a:r>
              <a:rPr lang="en-US" sz="1600" dirty="0" err="1" smtClean="0">
                <a:solidFill>
                  <a:srgbClr val="FF0000"/>
                </a:solidFill>
              </a:rPr>
              <a:t>LHeC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are on LHAPDF  </a:t>
            </a:r>
            <a:r>
              <a:rPr lang="en-US" sz="1200" dirty="0" smtClean="0"/>
              <a:t>(</a:t>
            </a:r>
            <a:r>
              <a:rPr lang="en-US" sz="1200" dirty="0" err="1" smtClean="0"/>
              <a:t>Partons</a:t>
            </a:r>
            <a:r>
              <a:rPr lang="en-US" sz="1200" dirty="0" smtClean="0"/>
              <a:t> from </a:t>
            </a:r>
            <a:r>
              <a:rPr lang="en-US" sz="1200" dirty="0" err="1" smtClean="0"/>
              <a:t>LHeC</a:t>
            </a:r>
            <a:r>
              <a:rPr lang="en-US" sz="1200" dirty="0" smtClean="0"/>
              <a:t>, MK, </a:t>
            </a:r>
            <a:r>
              <a:rPr lang="en-US" sz="1200" dirty="0" err="1" smtClean="0"/>
              <a:t>V.Radescu</a:t>
            </a:r>
            <a:r>
              <a:rPr lang="en-US" sz="1200" dirty="0" smtClean="0"/>
              <a:t> LHeC-Note</a:t>
            </a:r>
            <a:r>
              <a:rPr lang="en-US" sz="1200" smtClean="0"/>
              <a:t>-2013-002 PHY)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836381" y="2116892"/>
            <a:ext cx="196720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precision</a:t>
            </a:r>
          </a:p>
          <a:p>
            <a:r>
              <a:rPr lang="en-US" dirty="0" smtClean="0"/>
              <a:t>PDFs are needed</a:t>
            </a:r>
          </a:p>
          <a:p>
            <a:r>
              <a:rPr lang="en-US" dirty="0"/>
              <a:t>f</a:t>
            </a:r>
            <a:r>
              <a:rPr lang="en-US" dirty="0" smtClean="0"/>
              <a:t>or the HL-LHC</a:t>
            </a:r>
          </a:p>
          <a:p>
            <a:r>
              <a:rPr lang="en-US" dirty="0" smtClean="0"/>
              <a:t>Searches in order</a:t>
            </a:r>
          </a:p>
          <a:p>
            <a:r>
              <a:rPr lang="en-US" dirty="0"/>
              <a:t>t</a:t>
            </a:r>
            <a:r>
              <a:rPr lang="en-US" dirty="0" smtClean="0"/>
              <a:t>o probe into the</a:t>
            </a:r>
          </a:p>
          <a:p>
            <a:r>
              <a:rPr lang="en-US" dirty="0"/>
              <a:t>r</a:t>
            </a:r>
            <a:r>
              <a:rPr lang="en-US" dirty="0" smtClean="0"/>
              <a:t>ange opened by</a:t>
            </a:r>
          </a:p>
          <a:p>
            <a:r>
              <a:rPr lang="en-US" dirty="0"/>
              <a:t>t</a:t>
            </a:r>
            <a:r>
              <a:rPr lang="en-US" dirty="0" smtClean="0"/>
              <a:t>he luminosity</a:t>
            </a:r>
          </a:p>
          <a:p>
            <a:r>
              <a:rPr lang="en-US" dirty="0"/>
              <a:t>i</a:t>
            </a:r>
            <a:r>
              <a:rPr lang="en-US" dirty="0" smtClean="0"/>
              <a:t>ncrease and to</a:t>
            </a:r>
          </a:p>
          <a:p>
            <a:r>
              <a:rPr lang="en-US" dirty="0"/>
              <a:t>i</a:t>
            </a:r>
            <a:r>
              <a:rPr lang="en-US" dirty="0" smtClean="0"/>
              <a:t>nterpret possibly</a:t>
            </a:r>
          </a:p>
          <a:p>
            <a:r>
              <a:rPr lang="en-US" dirty="0"/>
              <a:t>i</a:t>
            </a:r>
            <a:r>
              <a:rPr lang="en-US" dirty="0" smtClean="0"/>
              <a:t>ntriguing effects</a:t>
            </a:r>
          </a:p>
          <a:p>
            <a:r>
              <a:rPr lang="en-US" dirty="0"/>
              <a:t>b</a:t>
            </a:r>
            <a:r>
              <a:rPr lang="en-US" dirty="0" smtClean="0"/>
              <a:t>ased on external</a:t>
            </a:r>
          </a:p>
          <a:p>
            <a:r>
              <a:rPr lang="en-US" dirty="0"/>
              <a:t>i</a:t>
            </a:r>
            <a:r>
              <a:rPr lang="en-US" dirty="0" smtClean="0"/>
              <a:t>nformation.</a:t>
            </a:r>
          </a:p>
        </p:txBody>
      </p:sp>
    </p:spTree>
    <p:extLst>
      <p:ext uri="{BB962C8B-B14F-4D97-AF65-F5344CB8AC3E}">
        <p14:creationId xmlns:p14="http://schemas.microsoft.com/office/powerpoint/2010/main" val="245336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78519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Future Higgs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9541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lc-vs-tlep-fu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4" y="-27914"/>
            <a:ext cx="8987006" cy="6885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460514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bg1"/>
                </a:solidFill>
              </a:rPr>
              <a:t>                L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epton collider o</a:t>
            </a:r>
            <a:r>
              <a:rPr kumimoji="0" lang="en-US" sz="24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ptions beyond LHC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7328" y="293092"/>
            <a:ext cx="10631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TDR’s</a:t>
            </a:r>
          </a:p>
          <a:p>
            <a:r>
              <a:rPr lang="en-US" dirty="0" smtClean="0"/>
              <a:t>published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60521" y="5065177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TDR to be</a:t>
            </a:r>
          </a:p>
          <a:p>
            <a:pPr algn="r"/>
            <a:r>
              <a:rPr lang="en-US" sz="1400" dirty="0"/>
              <a:t>w</a:t>
            </a:r>
            <a:r>
              <a:rPr lang="en-US" sz="1400" dirty="0" smtClean="0"/>
              <a:t>orked out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401390" y="6439378"/>
            <a:ext cx="1545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R.Aβ</a:t>
            </a:r>
            <a:r>
              <a:rPr lang="en-US" sz="1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mann</a:t>
            </a:r>
            <a:r>
              <a:rPr lang="en-US" sz="1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EPS13</a:t>
            </a:r>
            <a:endParaRPr lang="en-US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8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197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Higgs with HL-LHC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20" y="1074053"/>
            <a:ext cx="7733962" cy="4365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023" y="5546527"/>
            <a:ext cx="468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F.Cerutti</a:t>
            </a:r>
            <a:r>
              <a:rPr lang="en-US" sz="1400" dirty="0" smtClean="0"/>
              <a:t>, “Properties of the New Boson” EPS13 Stockholm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50676" y="5980436"/>
            <a:ext cx="803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physics at the LHC is a long term challenge [di-H, CP, M, VV damping..]</a:t>
            </a:r>
          </a:p>
        </p:txBody>
      </p:sp>
    </p:spTree>
    <p:extLst>
      <p:ext uri="{BB962C8B-B14F-4D97-AF65-F5344CB8AC3E}">
        <p14:creationId xmlns:p14="http://schemas.microsoft.com/office/powerpoint/2010/main" val="72536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3030" y="168453"/>
            <a:ext cx="7472276" cy="92439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Accumulation of Luminosity</a:t>
            </a:r>
            <a:endParaRPr lang="en-US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" y="1800709"/>
            <a:ext cx="4158626" cy="311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2742" y="5374299"/>
            <a:ext cx="707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Outstanding efficiency for luminosity recording by the experiments.</a:t>
            </a:r>
          </a:p>
          <a:p>
            <a:r>
              <a:rPr lang="en-US" dirty="0" smtClean="0"/>
              <a:t>Measured with beam scans and forward detectors to 2-</a:t>
            </a:r>
            <a:r>
              <a:rPr lang="en-US" dirty="0"/>
              <a:t>4</a:t>
            </a:r>
            <a:r>
              <a:rPr lang="en-US" dirty="0" smtClean="0"/>
              <a:t>% precision!</a:t>
            </a:r>
          </a:p>
          <a:p>
            <a:r>
              <a:rPr lang="en-US" dirty="0" smtClean="0"/>
              <a:t>4 </a:t>
            </a:r>
            <a:r>
              <a:rPr lang="en-US" dirty="0" err="1" smtClean="0"/>
              <a:t>TeV</a:t>
            </a:r>
            <a:r>
              <a:rPr lang="en-US" dirty="0" smtClean="0"/>
              <a:t> beam energy: 3988 +-5 +- 26 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sz="1200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sz="1400" dirty="0" err="1" smtClean="0"/>
              <a:t>J.Wenninger</a:t>
            </a:r>
            <a:r>
              <a:rPr lang="en-US" sz="1400" dirty="0" smtClean="0"/>
              <a:t> CERN-ATS-2013-040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344" y="1800709"/>
            <a:ext cx="3922480" cy="30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5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Theory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64" y="956018"/>
            <a:ext cx="7631298" cy="50154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850158" y="4534039"/>
            <a:ext cx="2614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</a:t>
            </a:r>
            <a:r>
              <a:rPr lang="en-US" sz="1400" dirty="0" err="1" smtClean="0"/>
              <a:t>f</a:t>
            </a:r>
            <a:r>
              <a:rPr lang="en-US" sz="1400" dirty="0" smtClean="0"/>
              <a:t> C. </a:t>
            </a:r>
            <a:r>
              <a:rPr lang="en-US" sz="1400" dirty="0" err="1" smtClean="0"/>
              <a:t>Grojean</a:t>
            </a:r>
            <a:r>
              <a:rPr lang="en-US" sz="1400" dirty="0" smtClean="0"/>
              <a:t> at EPS Stockholm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11090" y="6279887"/>
            <a:ext cx="8281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Will need ultraprecise PDFs to match thy and </a:t>
            </a:r>
            <a:r>
              <a:rPr lang="en-US" sz="1600" b="1" dirty="0" smtClean="0"/>
              <a:t>make the LHC a precision Higgs factory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7977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6398228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/>
              <a:t>pp</a:t>
            </a:r>
            <a:r>
              <a:rPr lang="en-US" sz="3600" dirty="0" smtClean="0"/>
              <a:t>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3600" dirty="0" smtClean="0">
                <a:sym typeface="Wingdings"/>
              </a:rPr>
              <a:t> H Cross </a:t>
            </a:r>
            <a:r>
              <a:rPr lang="en-US" sz="3600" dirty="0">
                <a:sym typeface="Wingdings"/>
              </a:rPr>
              <a:t>S</a:t>
            </a:r>
            <a:r>
              <a:rPr lang="en-US" sz="3600" dirty="0" smtClean="0">
                <a:sym typeface="Wingdings"/>
              </a:rPr>
              <a:t>ection 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7" name="Picture 6" descr="hix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0" y="1129468"/>
            <a:ext cx="5886958" cy="532366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6965768" y="424960"/>
            <a:ext cx="1908245" cy="59093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LHeC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endParaRPr lang="en-US" dirty="0" smtClean="0"/>
          </a:p>
          <a:p>
            <a:r>
              <a:rPr lang="en-US" dirty="0" err="1" smtClean="0"/>
              <a:t>Exp</a:t>
            </a:r>
            <a:r>
              <a:rPr lang="en-US" dirty="0" smtClean="0"/>
              <a:t> uncertainty</a:t>
            </a:r>
          </a:p>
          <a:p>
            <a:r>
              <a:rPr lang="en-US" dirty="0" smtClean="0"/>
              <a:t>of predicted H</a:t>
            </a:r>
          </a:p>
          <a:p>
            <a:r>
              <a:rPr lang="en-US" dirty="0"/>
              <a:t>c</a:t>
            </a:r>
            <a:r>
              <a:rPr lang="en-US" dirty="0" smtClean="0"/>
              <a:t>ross section is</a:t>
            </a:r>
          </a:p>
          <a:p>
            <a:r>
              <a:rPr lang="en-US" dirty="0" smtClean="0"/>
              <a:t>0.25% (</a:t>
            </a:r>
            <a:r>
              <a:rPr lang="en-US" dirty="0" err="1" smtClean="0"/>
              <a:t>sys+sta</a:t>
            </a:r>
            <a:r>
              <a:rPr lang="en-US" dirty="0" smtClean="0"/>
              <a:t>),</a:t>
            </a:r>
          </a:p>
          <a:p>
            <a:r>
              <a:rPr lang="en-US" dirty="0" smtClean="0"/>
              <a:t>using </a:t>
            </a:r>
            <a:r>
              <a:rPr lang="en-US" dirty="0" err="1" smtClean="0"/>
              <a:t>LHeC</a:t>
            </a:r>
            <a:r>
              <a:rPr lang="en-US" dirty="0" smtClean="0"/>
              <a:t> only.</a:t>
            </a:r>
          </a:p>
          <a:p>
            <a:endParaRPr lang="en-US" dirty="0" smtClean="0"/>
          </a:p>
          <a:p>
            <a:r>
              <a:rPr lang="en-US" dirty="0" smtClean="0"/>
              <a:t>Leads to H mass</a:t>
            </a:r>
          </a:p>
          <a:p>
            <a:r>
              <a:rPr lang="en-US" dirty="0"/>
              <a:t>s</a:t>
            </a:r>
            <a:r>
              <a:rPr lang="en-US" dirty="0" smtClean="0"/>
              <a:t>ensitivity.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Strong coupling</a:t>
            </a:r>
          </a:p>
          <a:p>
            <a:r>
              <a:rPr lang="en-US" dirty="0"/>
              <a:t>u</a:t>
            </a:r>
            <a:r>
              <a:rPr lang="en-US" dirty="0" smtClean="0"/>
              <a:t>nderlying </a:t>
            </a:r>
          </a:p>
          <a:p>
            <a:r>
              <a:rPr lang="en-US" dirty="0"/>
              <a:t>p</a:t>
            </a:r>
            <a:r>
              <a:rPr lang="en-US" dirty="0" smtClean="0"/>
              <a:t>arameter</a:t>
            </a:r>
          </a:p>
          <a:p>
            <a:r>
              <a:rPr lang="en-US" dirty="0" smtClean="0"/>
              <a:t>(0.005 – 10%).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0.0002</a:t>
            </a:r>
          </a:p>
          <a:p>
            <a:endParaRPr lang="en-US" dirty="0"/>
          </a:p>
          <a:p>
            <a:r>
              <a:rPr lang="en-US" dirty="0" smtClean="0"/>
              <a:t>Needs N</a:t>
            </a:r>
            <a:r>
              <a:rPr lang="en-US" baseline="30000" dirty="0" smtClean="0"/>
              <a:t>3</a:t>
            </a:r>
            <a:r>
              <a:rPr lang="en-US" dirty="0" smtClean="0"/>
              <a:t>LO</a:t>
            </a:r>
          </a:p>
          <a:p>
            <a:endParaRPr lang="en-US" dirty="0"/>
          </a:p>
          <a:p>
            <a:r>
              <a:rPr lang="en-US" dirty="0" smtClean="0"/>
              <a:t>HQ treatment</a:t>
            </a:r>
          </a:p>
          <a:p>
            <a:r>
              <a:rPr lang="en-US" dirty="0"/>
              <a:t>i</a:t>
            </a:r>
            <a:r>
              <a:rPr lang="en-US" dirty="0" smtClean="0"/>
              <a:t>mportant  …</a:t>
            </a:r>
          </a:p>
        </p:txBody>
      </p:sp>
    </p:spTree>
    <p:extLst>
      <p:ext uri="{BB962C8B-B14F-4D97-AF65-F5344CB8AC3E}">
        <p14:creationId xmlns:p14="http://schemas.microsoft.com/office/powerpoint/2010/main" val="118157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027" y="158786"/>
            <a:ext cx="7468173" cy="73428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 Higgs with the </a:t>
            </a:r>
            <a:r>
              <a:rPr lang="en-US" sz="3200" dirty="0" err="1" smtClean="0">
                <a:solidFill>
                  <a:srgbClr val="FFFFFF"/>
                </a:solidFill>
              </a:rPr>
              <a:t>LHeC</a:t>
            </a:r>
            <a:endParaRPr lang="en-US" sz="3200" baseline="300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085" y="1001723"/>
            <a:ext cx="5202639" cy="37704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066985"/>
            <a:ext cx="89916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H-</a:t>
            </a:r>
            <a:r>
              <a:rPr lang="en-US" dirty="0" err="1" smtClean="0">
                <a:solidFill>
                  <a:srgbClr val="FFFF00"/>
                </a:solidFill>
              </a:rPr>
              <a:t>bbar</a:t>
            </a:r>
            <a:r>
              <a:rPr lang="en-US" dirty="0" smtClean="0">
                <a:solidFill>
                  <a:srgbClr val="FFFF00"/>
                </a:solidFill>
              </a:rPr>
              <a:t> coupling to 0.7% precision with 1ab</a:t>
            </a:r>
            <a:r>
              <a:rPr lang="en-US" baseline="30000" dirty="0" smtClean="0">
                <a:solidFill>
                  <a:srgbClr val="FFFF00"/>
                </a:solidFill>
              </a:rPr>
              <a:t>-1</a:t>
            </a:r>
            <a:r>
              <a:rPr lang="en-US" dirty="0" smtClean="0">
                <a:solidFill>
                  <a:srgbClr val="FFFF00"/>
                </a:solidFill>
              </a:rPr>
              <a:t>, at an S/B of 1 </a:t>
            </a:r>
            <a:r>
              <a:rPr lang="en-US" dirty="0" smtClean="0"/>
              <a:t>– studies of </a:t>
            </a:r>
            <a:r>
              <a:rPr lang="en-US" dirty="0" err="1" smtClean="0"/>
              <a:t>τ</a:t>
            </a:r>
            <a:r>
              <a:rPr lang="en-US" dirty="0" smtClean="0"/>
              <a:t>, c, .. </a:t>
            </a:r>
            <a:r>
              <a:rPr lang="en-US" dirty="0"/>
              <a:t>t</a:t>
            </a:r>
            <a:r>
              <a:rPr lang="en-US" dirty="0" smtClean="0"/>
              <a:t>o come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LHeC</a:t>
            </a:r>
            <a:r>
              <a:rPr lang="en-US" dirty="0" smtClean="0"/>
              <a:t> WW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 cross section is as large as the ILC Z*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ZH cross section (300fb)…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olidFill>
                  <a:srgbClr val="CCFFCC"/>
                </a:solidFill>
                <a:sym typeface="Wingdings"/>
              </a:rPr>
              <a:t> 50pb@LHC, </a:t>
            </a:r>
            <a:r>
              <a:rPr lang="en-US" dirty="0" err="1" smtClean="0">
                <a:solidFill>
                  <a:srgbClr val="CCFFCC"/>
                </a:solidFill>
                <a:sym typeface="Wingdings"/>
              </a:rPr>
              <a:t>hiLumi</a:t>
            </a:r>
            <a:r>
              <a:rPr lang="en-US" dirty="0" smtClean="0">
                <a:solidFill>
                  <a:srgbClr val="CCFFCC"/>
                </a:solidFill>
                <a:sym typeface="Wingdings"/>
              </a:rPr>
              <a:t> + </a:t>
            </a:r>
            <a:r>
              <a:rPr lang="en-US" dirty="0" err="1" smtClean="0">
                <a:solidFill>
                  <a:srgbClr val="CCFFCC"/>
                </a:solidFill>
                <a:sym typeface="Wingdings"/>
              </a:rPr>
              <a:t>ep</a:t>
            </a:r>
            <a:r>
              <a:rPr lang="en-US" dirty="0" smtClean="0">
                <a:solidFill>
                  <a:srgbClr val="CCFFCC"/>
                </a:solidFill>
                <a:sym typeface="Wingdings"/>
              </a:rPr>
              <a:t> [H </a:t>
            </a:r>
            <a:r>
              <a:rPr lang="en-US" dirty="0">
                <a:solidFill>
                  <a:srgbClr val="CCFFCC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CCFFCC"/>
                </a:solidFill>
                <a:sym typeface="Wingdings"/>
              </a:rPr>
              <a:t> PDFs] +</a:t>
            </a:r>
            <a:r>
              <a:rPr lang="en-US" dirty="0" err="1" smtClean="0">
                <a:solidFill>
                  <a:srgbClr val="CCFFCC"/>
                </a:solidFill>
                <a:sym typeface="Wingdings"/>
              </a:rPr>
              <a:t>QCD@h.o</a:t>
            </a:r>
            <a:r>
              <a:rPr lang="en-US" dirty="0" smtClean="0">
                <a:solidFill>
                  <a:srgbClr val="CCFFCC"/>
                </a:solidFill>
                <a:sym typeface="Wingdings"/>
              </a:rPr>
              <a:t>. </a:t>
            </a:r>
            <a:r>
              <a:rPr lang="en-US" dirty="0">
                <a:solidFill>
                  <a:srgbClr val="CCFFCC"/>
                </a:solidFill>
                <a:sym typeface="Wingdings"/>
              </a:rPr>
              <a:t>:</a:t>
            </a:r>
            <a:r>
              <a:rPr lang="en-US" dirty="0" smtClean="0">
                <a:solidFill>
                  <a:srgbClr val="CCFFCC"/>
                </a:solidFill>
                <a:sym typeface="Wingdings"/>
              </a:rPr>
              <a:t> LHC - a high precision H  factory</a:t>
            </a:r>
            <a:endParaRPr lang="en-US" dirty="0">
              <a:solidFill>
                <a:srgbClr val="CCFFCC"/>
              </a:solidFill>
              <a:sym typeface="Wingding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9" y="764260"/>
            <a:ext cx="2132809" cy="16659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20399" y="2830960"/>
            <a:ext cx="23006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Polarised</a:t>
            </a:r>
            <a:r>
              <a:rPr lang="en-US" dirty="0" smtClean="0"/>
              <a:t> electrons</a:t>
            </a:r>
          </a:p>
          <a:p>
            <a:r>
              <a:rPr lang="en-US" dirty="0" smtClean="0"/>
              <a:t>Maximum </a:t>
            </a:r>
            <a:r>
              <a:rPr lang="en-US" dirty="0" err="1" smtClean="0"/>
              <a:t>lumi</a:t>
            </a:r>
            <a:endParaRPr lang="en-US" dirty="0" smtClean="0"/>
          </a:p>
          <a:p>
            <a:r>
              <a:rPr lang="en-US" dirty="0" smtClean="0"/>
              <a:t>Forward tracking</a:t>
            </a:r>
          </a:p>
          <a:p>
            <a:r>
              <a:rPr lang="en-US" dirty="0" smtClean="0"/>
              <a:t>High resolution</a:t>
            </a:r>
          </a:p>
          <a:p>
            <a:r>
              <a:rPr lang="en-US" dirty="0" smtClean="0"/>
              <a:t>No pile-up</a:t>
            </a:r>
          </a:p>
          <a:p>
            <a:r>
              <a:rPr lang="en-US" dirty="0" smtClean="0"/>
              <a:t>Direction asymmetry</a:t>
            </a:r>
          </a:p>
          <a:p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896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7198" y="1328537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/>
              <a:t>LHeC</a:t>
            </a:r>
            <a:r>
              <a:rPr lang="en-US" sz="3600" dirty="0" smtClean="0"/>
              <a:t> Development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930025" y="5820424"/>
            <a:ext cx="723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next workshop: 20/21. January 2014 near CERN  - http://</a:t>
            </a:r>
            <a:r>
              <a:rPr lang="en-US" dirty="0" err="1" smtClean="0"/>
              <a:t>cern.ch</a:t>
            </a:r>
            <a:r>
              <a:rPr lang="en-US" dirty="0" smtClean="0"/>
              <a:t>/</a:t>
            </a:r>
            <a:r>
              <a:rPr lang="en-US" dirty="0" err="1" smtClean="0"/>
              <a:t>lhec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62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193" y="303434"/>
            <a:ext cx="4902921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 Design Report </a:t>
            </a:r>
            <a:r>
              <a:rPr lang="en-US" sz="2400" dirty="0" smtClean="0"/>
              <a:t>2012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44" y="1282726"/>
            <a:ext cx="3231450" cy="4102774"/>
          </a:xfrm>
          <a:prstGeom prst="rect">
            <a:avLst/>
          </a:prstGeom>
        </p:spPr>
      </p:pic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5360146" y="303434"/>
            <a:ext cx="3166527" cy="5549203"/>
            <a:chOff x="0" y="24"/>
            <a:chExt cx="2040" cy="4772"/>
          </a:xfrm>
          <a:solidFill>
            <a:srgbClr val="CCFFCC">
              <a:alpha val="21000"/>
            </a:srgbClr>
          </a:solidFill>
        </p:grpSpPr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228"/>
              <a:ext cx="1973" cy="44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2"/>
            <p:cNvSpPr>
              <a:spLocks/>
            </p:cNvSpPr>
            <p:nvPr/>
          </p:nvSpPr>
          <p:spPr bwMode="auto">
            <a:xfrm>
              <a:off x="40" y="24"/>
              <a:ext cx="741" cy="1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400" dirty="0">
                  <a:solidFill>
                    <a:srgbClr val="A74F26"/>
                  </a:solidFill>
                  <a:latin typeface="Baskerville"/>
                  <a:ea typeface="ＭＳ Ｐゴシック" charset="0"/>
                  <a:cs typeface="Baskerville"/>
                  <a:sym typeface="Arial Bold" charset="0"/>
                </a:rPr>
                <a:t>CERN Referees</a:t>
              </a:r>
            </a:p>
          </p:txBody>
        </p:sp>
        <p:sp>
          <p:nvSpPr>
            <p:cNvPr id="8" name="AutoShape 13"/>
            <p:cNvSpPr>
              <a:spLocks/>
            </p:cNvSpPr>
            <p:nvPr/>
          </p:nvSpPr>
          <p:spPr bwMode="auto">
            <a:xfrm>
              <a:off x="0" y="236"/>
              <a:ext cx="2040" cy="4560"/>
            </a:xfrm>
            <a:prstGeom prst="roundRect">
              <a:avLst>
                <a:gd name="adj" fmla="val 5880"/>
              </a:avLst>
            </a:prstGeom>
            <a:grpFill/>
            <a:ln w="25400">
              <a:solidFill>
                <a:srgbClr val="A74F26"/>
              </a:solidFill>
              <a:miter lim="800000"/>
              <a:headEnd/>
              <a:tailEnd/>
            </a:ln>
            <a:extLst/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1492" y="5544860"/>
            <a:ext cx="3429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CFFCC"/>
                </a:solidFill>
              </a:rPr>
              <a:t>arXiv:1206.2913            http://</a:t>
            </a:r>
            <a:r>
              <a:rPr lang="en-US" sz="1400" dirty="0" err="1" smtClean="0">
                <a:solidFill>
                  <a:srgbClr val="CCFFCC"/>
                </a:solidFill>
              </a:rPr>
              <a:t>cern.ch</a:t>
            </a:r>
            <a:r>
              <a:rPr lang="en-US" sz="1400" dirty="0" smtClean="0">
                <a:solidFill>
                  <a:srgbClr val="CCFFCC"/>
                </a:solidFill>
              </a:rPr>
              <a:t>/</a:t>
            </a:r>
            <a:r>
              <a:rPr lang="en-US" sz="1400" dirty="0" err="1" smtClean="0">
                <a:solidFill>
                  <a:srgbClr val="CCFFCC"/>
                </a:solidFill>
              </a:rPr>
              <a:t>lhec</a:t>
            </a:r>
            <a:endParaRPr lang="en-US" sz="1400" dirty="0">
              <a:solidFill>
                <a:srgbClr val="CCFF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504" y="5991509"/>
            <a:ext cx="7227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3958E"/>
                </a:solidFill>
              </a:rPr>
              <a:t>The theory of DIS has developed much further: </a:t>
            </a:r>
            <a:r>
              <a:rPr lang="en-US" sz="1400" dirty="0" err="1" smtClean="0">
                <a:solidFill>
                  <a:srgbClr val="E3958E"/>
                </a:solidFill>
              </a:rPr>
              <a:t>J.Blümlein</a:t>
            </a:r>
            <a:r>
              <a:rPr lang="en-US" sz="1400" dirty="0" smtClean="0">
                <a:solidFill>
                  <a:srgbClr val="E3958E"/>
                </a:solidFill>
              </a:rPr>
              <a:t> </a:t>
            </a:r>
            <a:r>
              <a:rPr lang="en-US" sz="1400" dirty="0" err="1">
                <a:solidFill>
                  <a:srgbClr val="E3958E"/>
                </a:solidFill>
              </a:rPr>
              <a:t>Prog.Part.Nucl.Phys</a:t>
            </a:r>
            <a:r>
              <a:rPr lang="en-US" sz="1400" dirty="0">
                <a:solidFill>
                  <a:srgbClr val="E3958E"/>
                </a:solidFill>
              </a:rPr>
              <a:t>. </a:t>
            </a:r>
            <a:r>
              <a:rPr lang="en-US" sz="1400" dirty="0" smtClean="0">
                <a:solidFill>
                  <a:srgbClr val="E3958E"/>
                </a:solidFill>
              </a:rPr>
              <a:t>69(</a:t>
            </a:r>
            <a:r>
              <a:rPr lang="en-US" sz="1400" dirty="0">
                <a:solidFill>
                  <a:srgbClr val="E3958E"/>
                </a:solidFill>
              </a:rPr>
              <a:t>2013</a:t>
            </a:r>
            <a:r>
              <a:rPr lang="en-US" sz="1400" dirty="0" smtClean="0">
                <a:solidFill>
                  <a:srgbClr val="E3958E"/>
                </a:solidFill>
              </a:rPr>
              <a:t>)28</a:t>
            </a:r>
          </a:p>
          <a:p>
            <a:r>
              <a:rPr lang="en-US" sz="1400" dirty="0" smtClean="0">
                <a:solidFill>
                  <a:srgbClr val="E3958E"/>
                </a:solidFill>
              </a:rPr>
              <a:t>DIS is an important part of particle physics: </a:t>
            </a:r>
            <a:r>
              <a:rPr lang="en-US" sz="1400" dirty="0" err="1" smtClean="0">
                <a:solidFill>
                  <a:srgbClr val="E3958E"/>
                </a:solidFill>
              </a:rPr>
              <a:t>G.Altarelli</a:t>
            </a:r>
            <a:r>
              <a:rPr lang="en-US" sz="1400" dirty="0" smtClean="0">
                <a:solidFill>
                  <a:srgbClr val="E3958E"/>
                </a:solidFill>
              </a:rPr>
              <a:t>, 1303.2842, </a:t>
            </a:r>
            <a:r>
              <a:rPr lang="en-US" sz="1400" dirty="0" err="1" smtClean="0">
                <a:solidFill>
                  <a:srgbClr val="E3958E"/>
                </a:solidFill>
              </a:rPr>
              <a:t>S.Forte</a:t>
            </a:r>
            <a:r>
              <a:rPr lang="en-US" sz="1400" dirty="0" smtClean="0">
                <a:solidFill>
                  <a:srgbClr val="E3958E"/>
                </a:solidFill>
              </a:rPr>
              <a:t>, </a:t>
            </a:r>
            <a:r>
              <a:rPr lang="en-US" sz="1400" dirty="0" err="1" smtClean="0">
                <a:solidFill>
                  <a:srgbClr val="E3958E"/>
                </a:solidFill>
              </a:rPr>
              <a:t>G.Watt</a:t>
            </a:r>
            <a:r>
              <a:rPr lang="en-US" sz="1400" dirty="0" smtClean="0">
                <a:solidFill>
                  <a:srgbClr val="E3958E"/>
                </a:solidFill>
              </a:rPr>
              <a:t> 1301:6754 </a:t>
            </a:r>
            <a:endParaRPr lang="en-US" sz="1400" dirty="0">
              <a:solidFill>
                <a:srgbClr val="E395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/>
              <a:t>LHeC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2" name="Picture 1" descr="Qxphysic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3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122" y="3601357"/>
            <a:ext cx="2528706" cy="256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122" y="1070429"/>
            <a:ext cx="2528706" cy="25545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756071" y="653143"/>
            <a:ext cx="18143" cy="5515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80698" y="6195785"/>
            <a:ext cx="212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</a:t>
            </a:r>
            <a:r>
              <a:rPr lang="en-US" sz="1600" dirty="0" smtClean="0">
                <a:solidFill>
                  <a:srgbClr val="FF0000"/>
                </a:solidFill>
              </a:rPr>
              <a:t>nmeasured </a:t>
            </a:r>
            <a:r>
              <a:rPr lang="en-US" sz="1600" dirty="0" smtClean="0"/>
              <a:t> | </a:t>
            </a:r>
            <a:r>
              <a:rPr lang="en-US" sz="1600" dirty="0" smtClean="0">
                <a:solidFill>
                  <a:srgbClr val="008000"/>
                </a:solidFill>
              </a:rPr>
              <a:t>known?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0698" y="907143"/>
            <a:ext cx="971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</a:t>
            </a:r>
            <a:r>
              <a:rPr lang="en-US" sz="1400" dirty="0" smtClean="0"/>
              <a:t>p valence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634913" y="3471115"/>
            <a:ext cx="593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gluon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911" y="5457121"/>
            <a:ext cx="54594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3-4 orders of magnitude extension of </a:t>
            </a:r>
            <a:r>
              <a:rPr lang="en-US" sz="1600" b="1" dirty="0" err="1" smtClean="0">
                <a:solidFill>
                  <a:srgbClr val="FF0000"/>
                </a:solidFill>
              </a:rPr>
              <a:t>lA</a:t>
            </a:r>
            <a:r>
              <a:rPr lang="en-US" sz="1600" b="1" dirty="0" smtClean="0">
                <a:solidFill>
                  <a:srgbClr val="FF0000"/>
                </a:solidFill>
              </a:rPr>
              <a:t> kinematic range</a:t>
            </a:r>
          </a:p>
          <a:p>
            <a:endParaRPr lang="en-US" sz="1600" b="1" dirty="0" smtClean="0"/>
          </a:p>
          <a:p>
            <a:r>
              <a:rPr lang="en-US" sz="1600" b="1" dirty="0" smtClean="0">
                <a:sym typeface="Wingdings"/>
              </a:rPr>
              <a:t> </a:t>
            </a:r>
            <a:r>
              <a:rPr lang="en-US" sz="1600" b="1" dirty="0" err="1" smtClean="0"/>
              <a:t>LHeC</a:t>
            </a:r>
            <a:r>
              <a:rPr lang="en-US" sz="1600" b="1" dirty="0" smtClean="0"/>
              <a:t> has huge discovery potential for new HI physics</a:t>
            </a:r>
            <a:endParaRPr lang="en-US" sz="1600" dirty="0" smtClean="0"/>
          </a:p>
          <a:p>
            <a:r>
              <a:rPr lang="en-US" sz="1600" dirty="0" smtClean="0"/>
              <a:t>(bb limit, saturation.. will put </a:t>
            </a:r>
            <a:r>
              <a:rPr lang="en-US" sz="1600" dirty="0" err="1" smtClean="0"/>
              <a:t>nPDFs</a:t>
            </a:r>
            <a:r>
              <a:rPr lang="en-US" sz="1600" dirty="0" smtClean="0"/>
              <a:t> on completely new ground  </a:t>
            </a:r>
            <a:endParaRPr lang="en-US" sz="16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51" y="872695"/>
            <a:ext cx="4990935" cy="44320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03652"/>
            <a:ext cx="7772400" cy="65318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Nuclear Parton Distributions from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517332"/>
            <a:ext cx="1777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Klein, Mainz, 6/2013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2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8104" y="6097676"/>
            <a:ext cx="8206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LHeC</a:t>
            </a:r>
            <a:r>
              <a:rPr lang="en-US" sz="1400" dirty="0" smtClean="0"/>
              <a:t> Collaboration arXiv:1211:5102, see also </a:t>
            </a:r>
            <a:r>
              <a:rPr lang="en-US" sz="1400" dirty="0" err="1" smtClean="0"/>
              <a:t>O.Brüning</a:t>
            </a:r>
            <a:r>
              <a:rPr lang="en-US" sz="1400" dirty="0" smtClean="0"/>
              <a:t> and </a:t>
            </a:r>
            <a:r>
              <a:rPr lang="en-US" sz="1400" dirty="0" err="1" smtClean="0"/>
              <a:t>M.Klein</a:t>
            </a:r>
            <a:r>
              <a:rPr lang="en-US" sz="1400" dirty="0" smtClean="0"/>
              <a:t> arXiv:1305.2090, MPLA A28(2013)16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25" y="1368933"/>
            <a:ext cx="6260699" cy="4171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2358" y="366818"/>
            <a:ext cx="476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/>
              <a:t>LHeC</a:t>
            </a:r>
            <a:r>
              <a:rPr lang="en-US" sz="2400" b="1" dirty="0" smtClean="0"/>
              <a:t> at 10</a:t>
            </a:r>
            <a:r>
              <a:rPr lang="en-US" sz="2400" b="1" baseline="30000" dirty="0" smtClean="0"/>
              <a:t>34</a:t>
            </a:r>
            <a:r>
              <a:rPr lang="en-US" sz="2400" b="1" dirty="0" smtClean="0"/>
              <a:t>cm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s</a:t>
            </a:r>
            <a:r>
              <a:rPr lang="en-US" sz="2400" b="1" baseline="30000" dirty="0" smtClean="0"/>
              <a:t>-1 </a:t>
            </a:r>
            <a:r>
              <a:rPr lang="en-US" sz="2400" b="1" dirty="0" smtClean="0"/>
              <a:t>Luminosity</a:t>
            </a:r>
            <a:endParaRPr lang="en-US" sz="2400" b="1" baseline="30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200" y="1368933"/>
            <a:ext cx="1373779" cy="616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0188" y="2170158"/>
            <a:ext cx="2050056" cy="3293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σ</a:t>
            </a:r>
            <a:r>
              <a:rPr lang="en-US" sz="1600" dirty="0" smtClean="0"/>
              <a:t>(H)=200fb</a:t>
            </a:r>
          </a:p>
          <a:p>
            <a:r>
              <a:rPr lang="en-US" sz="1600" dirty="0" smtClean="0"/>
              <a:t>Access of rare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hannels and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ifferential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easurements:</a:t>
            </a:r>
          </a:p>
          <a:p>
            <a:endParaRPr lang="en-US" sz="1600" dirty="0" smtClean="0"/>
          </a:p>
          <a:p>
            <a:r>
              <a:rPr lang="en-US" sz="1600" dirty="0" smtClean="0"/>
              <a:t>How to reach 10</a:t>
            </a:r>
            <a:r>
              <a:rPr lang="en-US" sz="1600" baseline="30000" dirty="0" smtClean="0"/>
              <a:t>34 </a:t>
            </a:r>
            <a:r>
              <a:rPr lang="en-US" sz="1600" dirty="0" smtClean="0"/>
              <a:t>?</a:t>
            </a:r>
            <a:endParaRPr lang="en-US" sz="1600" baseline="30000" dirty="0" smtClean="0"/>
          </a:p>
          <a:p>
            <a:endParaRPr lang="en-US" sz="1600" dirty="0" smtClean="0"/>
          </a:p>
          <a:p>
            <a:r>
              <a:rPr lang="en-US" sz="1600" dirty="0" smtClean="0"/>
              <a:t>N/</a:t>
            </a:r>
            <a:r>
              <a:rPr lang="en-US" sz="1600" dirty="0" err="1" smtClean="0"/>
              <a:t>ε</a:t>
            </a:r>
            <a:r>
              <a:rPr lang="en-US" sz="1600" dirty="0" smtClean="0"/>
              <a:t> =brightness*2.5 </a:t>
            </a:r>
          </a:p>
          <a:p>
            <a:r>
              <a:rPr lang="en-US" sz="1600" dirty="0" smtClean="0"/>
              <a:t>β* = 5 cm</a:t>
            </a:r>
          </a:p>
          <a:p>
            <a:r>
              <a:rPr lang="en-US" sz="1600" dirty="0" err="1" smtClean="0"/>
              <a:t>I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 = 12 mA</a:t>
            </a:r>
          </a:p>
          <a:p>
            <a:endParaRPr lang="en-US" sz="1600" dirty="0"/>
          </a:p>
          <a:p>
            <a:r>
              <a:rPr lang="en-US" sz="1600" dirty="0" smtClean="0"/>
              <a:t>HERA: 1-4 10</a:t>
            </a:r>
            <a:r>
              <a:rPr lang="en-US" sz="1600" baseline="30000" dirty="0" smtClean="0"/>
              <a:t>31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164996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ERL </a:t>
            </a:r>
            <a:r>
              <a:rPr lang="en-US" sz="3600" dirty="0" err="1" smtClean="0"/>
              <a:t>Testfacility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01770"/>
            <a:ext cx="840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of ERL, Operation experience, Sources, Magnet Tests</a:t>
            </a:r>
            <a:r>
              <a:rPr lang="en-US" dirty="0"/>
              <a:t>,</a:t>
            </a:r>
            <a:r>
              <a:rPr lang="en-US" dirty="0" smtClean="0"/>
              <a:t> Injector for the </a:t>
            </a:r>
            <a:r>
              <a:rPr lang="en-US" dirty="0" err="1" smtClean="0"/>
              <a:t>LHeC</a:t>
            </a:r>
            <a:r>
              <a:rPr lang="en-US" dirty="0" smtClean="0"/>
              <a:t> </a:t>
            </a:r>
          </a:p>
          <a:p>
            <a:r>
              <a:rPr lang="en-US" dirty="0" smtClean="0"/>
              <a:t>Physics: </a:t>
            </a:r>
            <a:r>
              <a:rPr lang="en-US" dirty="0" err="1" smtClean="0"/>
              <a:t>ep</a:t>
            </a:r>
            <a:r>
              <a:rPr lang="en-US" dirty="0" smtClean="0"/>
              <a:t> with 10</a:t>
            </a:r>
            <a:r>
              <a:rPr lang="en-US" baseline="30000" dirty="0" smtClean="0"/>
              <a:t>40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smtClean="0"/>
              <a:t>: sin</a:t>
            </a:r>
            <a:r>
              <a:rPr lang="en-US" baseline="30000" dirty="0" smtClean="0"/>
              <a:t>2</a:t>
            </a:r>
            <a:r>
              <a:rPr lang="en-US" dirty="0" smtClean="0"/>
              <a:t>Θ [high E MESA], proton radius; </a:t>
            </a:r>
            <a:r>
              <a:rPr lang="en-US" dirty="0" err="1" smtClean="0"/>
              <a:t>Testbeam</a:t>
            </a:r>
            <a:r>
              <a:rPr lang="en-US" dirty="0" smtClean="0"/>
              <a:t> facility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2568" y="1140684"/>
            <a:ext cx="759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 design at CERN in international collaboration. f=801.58 MHz SC RF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060" y="5312788"/>
            <a:ext cx="7974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A.Valloni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LHeCmeeting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, 16.7.2013, see also </a:t>
            </a:r>
            <a:r>
              <a:rPr lang="en-US" sz="1400" dirty="0" err="1" smtClean="0">
                <a:solidFill>
                  <a:schemeClr val="tx1">
                    <a:lumMod val="75000"/>
                  </a:schemeClr>
                </a:solidFill>
              </a:rPr>
              <a:t>LHeC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-Note 2012-001 ACC, and Contribution to IPAC2013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94" y="1708616"/>
            <a:ext cx="8014038" cy="33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3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6969" y="5903202"/>
            <a:ext cx="688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frontier deep inelastic scattering - following HERA with the LHC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A new laboratory for particle physics, a 5</a:t>
            </a:r>
            <a:r>
              <a:rPr lang="en-US" baseline="30000" dirty="0" smtClean="0"/>
              <a:t>th</a:t>
            </a:r>
            <a:r>
              <a:rPr lang="en-US" dirty="0" smtClean="0"/>
              <a:t> large LHC experiment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048" y="544509"/>
            <a:ext cx="5672317" cy="52128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0075" y="720052"/>
            <a:ext cx="130003" cy="9000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22449" y="872452"/>
            <a:ext cx="130003" cy="9000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74170" y="626231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MESA</a:t>
            </a:r>
            <a:endParaRPr lang="en-US" sz="1000" dirty="0">
              <a:solidFill>
                <a:schemeClr val="bg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8509" y="810059"/>
            <a:ext cx="4031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LTF</a:t>
            </a:r>
            <a:endParaRPr lang="en-US" sz="1000" dirty="0">
              <a:solidFill>
                <a:schemeClr val="bg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63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849" y="154400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Smooth appearance of LHC …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7764" y="1223163"/>
            <a:ext cx="3962400" cy="3352800"/>
            <a:chOff x="96052" y="609600"/>
            <a:chExt cx="3962400" cy="3352800"/>
          </a:xfrm>
        </p:grpSpPr>
        <p:sp>
          <p:nvSpPr>
            <p:cNvPr id="5" name="TextBox 4"/>
            <p:cNvSpPr txBox="1"/>
            <p:nvPr/>
          </p:nvSpPr>
          <p:spPr>
            <a:xfrm>
              <a:off x="3003330" y="990600"/>
              <a:ext cx="10551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Vacuum, RF fingers 7R7, August 2012.</a:t>
              </a:r>
            </a:p>
            <a:p>
              <a:endParaRPr lang="en-US" sz="1600" dirty="0" smtClean="0"/>
            </a:p>
            <a:p>
              <a:r>
                <a:rPr lang="en-US" sz="1600" dirty="0"/>
                <a:t>n</a:t>
              </a:r>
              <a:r>
                <a:rPr lang="en-US" sz="1600" dirty="0" smtClean="0"/>
                <a:t>ot Au coated..</a:t>
              </a:r>
              <a:endParaRPr lang="en-GB" sz="16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6052" y="609600"/>
              <a:ext cx="2875748" cy="3352800"/>
              <a:chOff x="96052" y="-450274"/>
              <a:chExt cx="2875748" cy="426720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96052" y="-450274"/>
                <a:ext cx="2875748" cy="4267200"/>
              </a:xfrm>
              <a:prstGeom prst="roundRect">
                <a:avLst>
                  <a:gd name="adj" fmla="val 2831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Beam induced heating</a:t>
                </a:r>
              </a:p>
              <a:p>
                <a:pPr marL="171450" indent="-171450">
                  <a:buFont typeface="Arial"/>
                  <a:buChar char="•"/>
                </a:pPr>
                <a:r>
                  <a:rPr lang="en-US" sz="1600" b="1" dirty="0" smtClean="0"/>
                  <a:t>Local non-conformities (design, installation)</a:t>
                </a:r>
              </a:p>
            </p:txBody>
          </p:sp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713508"/>
                <a:ext cx="2379416" cy="2930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4948648" y="956018"/>
            <a:ext cx="3522302" cy="4343400"/>
            <a:chOff x="3107099" y="1447800"/>
            <a:chExt cx="2836502" cy="4343400"/>
          </a:xfrm>
        </p:grpSpPr>
        <p:sp>
          <p:nvSpPr>
            <p:cNvPr id="10" name="Rounded Rectangle 9"/>
            <p:cNvSpPr/>
            <p:nvPr/>
          </p:nvSpPr>
          <p:spPr>
            <a:xfrm>
              <a:off x="3107099" y="1447800"/>
              <a:ext cx="2836502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UFOs</a:t>
              </a:r>
              <a:endParaRPr lang="en-US" sz="1200" b="1" dirty="0">
                <a:solidFill>
                  <a:srgbClr val="0000FF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solidFill>
                    <a:srgbClr val="0000FF"/>
                  </a:solidFill>
                </a:rPr>
                <a:t>20 dumps in 2012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solidFill>
                    <a:srgbClr val="0000FF"/>
                  </a:solidFill>
                </a:rPr>
                <a:t>Timescale </a:t>
              </a:r>
              <a:r>
                <a:rPr lang="en-US" sz="1600" b="1" dirty="0">
                  <a:solidFill>
                    <a:srgbClr val="0000FF"/>
                  </a:solidFill>
                </a:rPr>
                <a:t>50-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200 µs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solidFill>
                    <a:srgbClr val="0000FF"/>
                  </a:solidFill>
                </a:rPr>
                <a:t>Conditioning observed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solidFill>
                    <a:srgbClr val="0000FF"/>
                  </a:solidFill>
                </a:rPr>
                <a:t>Worry about 6.5 </a:t>
              </a:r>
              <a:r>
                <a:rPr lang="en-US" sz="1600" b="1" dirty="0" err="1" smtClean="0">
                  <a:solidFill>
                    <a:srgbClr val="0000FF"/>
                  </a:solidFill>
                </a:rPr>
                <a:t>TeV</a:t>
              </a:r>
              <a:endParaRPr lang="en-US" sz="1600" b="1" dirty="0" smtClean="0">
                <a:solidFill>
                  <a:srgbClr val="0000FF"/>
                </a:solidFill>
              </a:endParaRPr>
            </a:p>
          </p:txBody>
        </p:sp>
        <p:grpSp>
          <p:nvGrpSpPr>
            <p:cNvPr id="11" name="Gruppieren 20"/>
            <p:cNvGrpSpPr/>
            <p:nvPr/>
          </p:nvGrpSpPr>
          <p:grpSpPr>
            <a:xfrm>
              <a:off x="3276600" y="3124200"/>
              <a:ext cx="2362200" cy="2667000"/>
              <a:chOff x="5960604" y="1051560"/>
              <a:chExt cx="3110053" cy="3089736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146509" y="1051560"/>
                <a:ext cx="2876550" cy="208556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" name="Gruppieren 13"/>
              <p:cNvGrpSpPr/>
              <p:nvPr/>
            </p:nvGrpSpPr>
            <p:grpSpPr>
              <a:xfrm>
                <a:off x="5960604" y="2565075"/>
                <a:ext cx="1924097" cy="1576221"/>
                <a:chOff x="7329381" y="5018559"/>
                <a:chExt cx="1605302" cy="1315064"/>
              </a:xfrm>
            </p:grpSpPr>
            <p:pic>
              <p:nvPicPr>
                <p:cNvPr id="15" name="Picture 17"/>
                <p:cNvPicPr/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82" t="17738" b="14081"/>
                <a:stretch/>
              </p:blipFill>
              <p:spPr bwMode="auto">
                <a:xfrm>
                  <a:off x="7329381" y="5018559"/>
                  <a:ext cx="1605302" cy="13150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6" name="Textfeld 15"/>
                <p:cNvSpPr txBox="1"/>
                <p:nvPr/>
              </p:nvSpPr>
              <p:spPr>
                <a:xfrm>
                  <a:off x="7748998" y="5118505"/>
                  <a:ext cx="7096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 dirty="0" smtClean="0">
                      <a:solidFill>
                        <a:schemeClr val="tx2"/>
                      </a:solidFill>
                    </a:rPr>
                    <a:t>Al</a:t>
                  </a:r>
                </a:p>
              </p:txBody>
            </p:sp>
            <p:cxnSp>
              <p:nvCxnSpPr>
                <p:cNvPr id="17" name="Gerade Verbindung mit Pfeil 16"/>
                <p:cNvCxnSpPr/>
                <p:nvPr/>
              </p:nvCxnSpPr>
              <p:spPr bwMode="auto">
                <a:xfrm flipH="1">
                  <a:off x="7694602" y="5372100"/>
                  <a:ext cx="119534" cy="11932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8" name="Gerade Verbindung mit Pfeil 17"/>
                <p:cNvCxnSpPr/>
                <p:nvPr/>
              </p:nvCxnSpPr>
              <p:spPr bwMode="auto">
                <a:xfrm flipH="1">
                  <a:off x="7590878" y="5810250"/>
                  <a:ext cx="223258" cy="161529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9" name="Textfeld 18"/>
                <p:cNvSpPr txBox="1"/>
                <p:nvPr/>
              </p:nvSpPr>
              <p:spPr>
                <a:xfrm>
                  <a:off x="7758905" y="5600419"/>
                  <a:ext cx="7096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 dirty="0" smtClean="0">
                      <a:solidFill>
                        <a:schemeClr val="tx2"/>
                      </a:solidFill>
                    </a:rPr>
                    <a:t>O</a:t>
                  </a:r>
                </a:p>
              </p:txBody>
            </p:sp>
          </p:grpSp>
          <p:sp>
            <p:nvSpPr>
              <p:cNvPr id="14" name="Abgerundetes Rechteck 3"/>
              <p:cNvSpPr/>
              <p:nvPr/>
            </p:nvSpPr>
            <p:spPr bwMode="auto">
              <a:xfrm>
                <a:off x="7208875" y="2888088"/>
                <a:ext cx="1861782" cy="828435"/>
              </a:xfrm>
              <a:prstGeom prst="roundRect">
                <a:avLst/>
              </a:prstGeom>
              <a:solidFill>
                <a:schemeClr val="accent4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>
                    <a:solidFill>
                      <a:schemeClr val="bg1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A. Gerardin, N. Garrel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smtClean="0">
                    <a:solidFill>
                      <a:schemeClr val="bg1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EDMS: </a:t>
                </a:r>
                <a:r>
                  <a:rPr lang="en-US" sz="1200" b="1" dirty="0">
                    <a:solidFill>
                      <a:srgbClr val="FFFFFF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1162034</a:t>
                </a:r>
                <a:endParaRPr kumimoji="0" lang="en-US" sz="12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308950" y="4991406"/>
            <a:ext cx="45275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Blow up of </a:t>
            </a:r>
            <a:r>
              <a:rPr lang="en-US" dirty="0" err="1" smtClean="0"/>
              <a:t>emittance</a:t>
            </a:r>
            <a:r>
              <a:rPr lang="en-US" dirty="0" smtClean="0"/>
              <a:t> in LHC </a:t>
            </a:r>
            <a:r>
              <a:rPr lang="en-US" dirty="0" err="1" smtClean="0"/>
              <a:t>wrt</a:t>
            </a:r>
            <a:r>
              <a:rPr lang="en-US" dirty="0" smtClean="0"/>
              <a:t> injectors,</a:t>
            </a:r>
          </a:p>
          <a:p>
            <a:r>
              <a:rPr lang="en-US" dirty="0"/>
              <a:t> </a:t>
            </a:r>
            <a:r>
              <a:rPr lang="en-US" dirty="0" smtClean="0"/>
              <a:t>Impedance and beam stability </a:t>
            </a:r>
          </a:p>
          <a:p>
            <a:r>
              <a:rPr lang="en-US" dirty="0"/>
              <a:t> </a:t>
            </a:r>
            <a:r>
              <a:rPr lang="en-US" dirty="0" smtClean="0"/>
              <a:t>UFOs</a:t>
            </a:r>
          </a:p>
          <a:p>
            <a:r>
              <a:rPr lang="en-US" dirty="0"/>
              <a:t> </a:t>
            </a:r>
            <a:r>
              <a:rPr lang="en-US" dirty="0" smtClean="0"/>
              <a:t>Time for scrubbing – e cloud – 25ns?</a:t>
            </a:r>
          </a:p>
          <a:p>
            <a:r>
              <a:rPr lang="en-US" dirty="0"/>
              <a:t> </a:t>
            </a:r>
            <a:r>
              <a:rPr lang="en-US" dirty="0" smtClean="0"/>
              <a:t>Electronics away from radiation..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56140" y="6068624"/>
            <a:ext cx="4147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….owing to superb accelerator team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59130" y="5432293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Spark discharges at injection kicker and arcs</a:t>
            </a:r>
          </a:p>
          <a:p>
            <a:r>
              <a:rPr lang="en-US" sz="1200" dirty="0" smtClean="0"/>
              <a:t>Increase with E and reduced bunch spacing</a:t>
            </a:r>
          </a:p>
          <a:p>
            <a:r>
              <a:rPr lang="en-US" sz="1200" dirty="0" smtClean="0"/>
              <a:t>New calibration of beam loss signals..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310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Remarks and Outlook  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272059" y="1204093"/>
            <a:ext cx="2826415" cy="4247317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AdS</a:t>
            </a:r>
            <a:r>
              <a:rPr lang="en-US" dirty="0" smtClean="0"/>
              <a:t>/CFT</a:t>
            </a:r>
          </a:p>
          <a:p>
            <a:endParaRPr lang="en-US" dirty="0"/>
          </a:p>
          <a:p>
            <a:r>
              <a:rPr lang="en-US" dirty="0" err="1" smtClean="0"/>
              <a:t>Instantons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Odderons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Non </a:t>
            </a:r>
            <a:r>
              <a:rPr lang="en-US" dirty="0" err="1" smtClean="0"/>
              <a:t>pQCD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QGP</a:t>
            </a:r>
          </a:p>
          <a:p>
            <a:endParaRPr lang="en-US" dirty="0"/>
          </a:p>
          <a:p>
            <a:r>
              <a:rPr lang="en-US" dirty="0" err="1" smtClean="0"/>
              <a:t>N</a:t>
            </a:r>
            <a:r>
              <a:rPr lang="en-US" baseline="30000" dirty="0" err="1" smtClean="0"/>
              <a:t>k</a:t>
            </a:r>
            <a:r>
              <a:rPr lang="en-US" dirty="0" err="1" smtClean="0"/>
              <a:t>LO</a:t>
            </a:r>
            <a:endParaRPr lang="en-US" dirty="0" smtClean="0"/>
          </a:p>
          <a:p>
            <a:endParaRPr lang="en-US" dirty="0"/>
          </a:p>
          <a:p>
            <a:r>
              <a:rPr lang="en-US" dirty="0" err="1"/>
              <a:t>R</a:t>
            </a:r>
            <a:r>
              <a:rPr lang="en-US" dirty="0" err="1" smtClean="0"/>
              <a:t>esummation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Non-conventional PDFs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6935" y="5638530"/>
            <a:ext cx="7417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QCD is the richest part of the Standard Model Gauge Field Theory and</a:t>
            </a:r>
          </a:p>
          <a:p>
            <a:r>
              <a:rPr lang="en-US" dirty="0" smtClean="0"/>
              <a:t>will (have to) be developed much further, on its own and as background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45947" y="1329142"/>
            <a:ext cx="3444948" cy="3416320"/>
          </a:xfrm>
          <a:prstGeom prst="rect">
            <a:avLst/>
          </a:prstGeom>
          <a:solidFill>
            <a:srgbClr val="E3958E">
              <a:alpha val="3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Breaking of </a:t>
            </a:r>
            <a:r>
              <a:rPr lang="en-US" dirty="0" err="1" smtClean="0"/>
              <a:t>Factorisation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Free Quarks</a:t>
            </a:r>
          </a:p>
          <a:p>
            <a:endParaRPr lang="en-US" dirty="0"/>
          </a:p>
          <a:p>
            <a:r>
              <a:rPr lang="en-US" dirty="0" smtClean="0"/>
              <a:t>Unconfined Color</a:t>
            </a:r>
          </a:p>
          <a:p>
            <a:endParaRPr lang="en-US" dirty="0"/>
          </a:p>
          <a:p>
            <a:r>
              <a:rPr lang="en-US" dirty="0" smtClean="0"/>
              <a:t>New kind of </a:t>
            </a:r>
            <a:r>
              <a:rPr lang="en-US" dirty="0" err="1" smtClean="0"/>
              <a:t>coloured</a:t>
            </a:r>
            <a:r>
              <a:rPr lang="en-US" dirty="0" smtClean="0"/>
              <a:t> matter</a:t>
            </a:r>
          </a:p>
          <a:p>
            <a:endParaRPr lang="en-US" dirty="0"/>
          </a:p>
          <a:p>
            <a:r>
              <a:rPr lang="en-US" dirty="0" smtClean="0"/>
              <a:t>Quark substructure</a:t>
            </a:r>
          </a:p>
          <a:p>
            <a:endParaRPr lang="en-US" dirty="0"/>
          </a:p>
          <a:p>
            <a:r>
              <a:rPr lang="en-US" dirty="0" smtClean="0"/>
              <a:t>New symmetry embedding QCD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45947" y="4779732"/>
            <a:ext cx="341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3958E"/>
                </a:solidFill>
              </a:rPr>
              <a:t>QCD may break .. (</a:t>
            </a:r>
            <a:r>
              <a:rPr lang="en-US" dirty="0" err="1" smtClean="0">
                <a:solidFill>
                  <a:srgbClr val="E3958E"/>
                </a:solidFill>
              </a:rPr>
              <a:t>Quigg</a:t>
            </a:r>
            <a:r>
              <a:rPr lang="en-US" dirty="0" smtClean="0">
                <a:solidFill>
                  <a:srgbClr val="E3958E"/>
                </a:solidFill>
              </a:rPr>
              <a:t> DIS13)</a:t>
            </a:r>
            <a:endParaRPr lang="en-US" dirty="0">
              <a:solidFill>
                <a:srgbClr val="E395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8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7256626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 Future Rings at CERN</a:t>
            </a:r>
            <a:r>
              <a:rPr lang="en-US" sz="3600" baseline="30000" dirty="0" smtClean="0"/>
              <a:t>*) </a:t>
            </a:r>
            <a:endParaRPr lang="en-US" sz="3600" baseline="30000" dirty="0"/>
          </a:p>
        </p:txBody>
      </p:sp>
      <p:pic>
        <p:nvPicPr>
          <p:cNvPr id="4" name="Picture 3" descr="IPAC_map2.pd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2035" r="2722" b="3594"/>
          <a:stretch/>
        </p:blipFill>
        <p:spPr bwMode="auto">
          <a:xfrm>
            <a:off x="1117094" y="1038326"/>
            <a:ext cx="5303255" cy="5052448"/>
          </a:xfrm>
          <a:prstGeom prst="roundRect">
            <a:avLst>
              <a:gd name="adj" fmla="val 3710"/>
            </a:avLst>
          </a:prstGeom>
          <a:ln>
            <a:noFill/>
          </a:ln>
          <a:effectLst>
            <a:softEdge rad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2015" y="6278907"/>
            <a:ext cx="74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*) “</a:t>
            </a:r>
            <a:r>
              <a:rPr lang="en-US" sz="1400" dirty="0" smtClean="0"/>
              <a:t>Civil Engineering Feasibility Studies for Future Ring Colliders at CERN”, Contributed by</a:t>
            </a:r>
            <a:endParaRPr lang="en-US" sz="1400" baseline="30000" dirty="0" smtClean="0"/>
          </a:p>
          <a:p>
            <a:r>
              <a:rPr lang="en-US" sz="1400" dirty="0" err="1" smtClean="0"/>
              <a:t>O.Brüning</a:t>
            </a:r>
            <a:r>
              <a:rPr lang="en-US" sz="1400" dirty="0" smtClean="0"/>
              <a:t>, </a:t>
            </a:r>
            <a:r>
              <a:rPr lang="en-US" sz="1400" dirty="0" err="1" smtClean="0"/>
              <a:t>M.Klein</a:t>
            </a:r>
            <a:r>
              <a:rPr lang="en-US" sz="1400" dirty="0" smtClean="0"/>
              <a:t>, </a:t>
            </a:r>
            <a:r>
              <a:rPr lang="en-US" sz="1400" dirty="0" err="1" smtClean="0"/>
              <a:t>S.Myers</a:t>
            </a:r>
            <a:r>
              <a:rPr lang="en-US" sz="1400" dirty="0" smtClean="0"/>
              <a:t>, </a:t>
            </a:r>
            <a:r>
              <a:rPr lang="en-US" sz="1400" u="sng" dirty="0" err="1" smtClean="0"/>
              <a:t>J.Osborne</a:t>
            </a:r>
            <a:r>
              <a:rPr lang="en-US" sz="1400" dirty="0" smtClean="0"/>
              <a:t>, </a:t>
            </a:r>
            <a:r>
              <a:rPr lang="en-US" sz="1400" dirty="0" err="1" smtClean="0"/>
              <a:t>L.Rossi</a:t>
            </a:r>
            <a:r>
              <a:rPr lang="en-US" sz="1400" dirty="0" smtClean="0"/>
              <a:t>, </a:t>
            </a:r>
            <a:r>
              <a:rPr lang="en-US" sz="1400" u="sng" dirty="0" err="1" smtClean="0"/>
              <a:t>C.Waaijer</a:t>
            </a:r>
            <a:r>
              <a:rPr lang="en-US" sz="1400" dirty="0" smtClean="0"/>
              <a:t>, </a:t>
            </a:r>
            <a:r>
              <a:rPr lang="en-US" sz="1400" dirty="0" err="1" smtClean="0"/>
              <a:t>F.Zimmerman</a:t>
            </a:r>
            <a:r>
              <a:rPr lang="en-US" sz="1400" dirty="0" smtClean="0"/>
              <a:t> to IPAC13 Shanghai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544275" y="1289459"/>
            <a:ext cx="2339102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100km with 20T</a:t>
            </a:r>
          </a:p>
          <a:p>
            <a:r>
              <a:rPr lang="en-US" dirty="0"/>
              <a:t>p</a:t>
            </a:r>
            <a:r>
              <a:rPr lang="en-US" dirty="0" smtClean="0"/>
              <a:t>rovides 50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er beam.</a:t>
            </a:r>
          </a:p>
          <a:p>
            <a:endParaRPr lang="en-US" dirty="0"/>
          </a:p>
          <a:p>
            <a:r>
              <a:rPr lang="en-US" dirty="0" smtClean="0"/>
              <a:t>80km may not be</a:t>
            </a:r>
          </a:p>
          <a:p>
            <a:r>
              <a:rPr lang="en-US" dirty="0" smtClean="0"/>
              <a:t>clever due to </a:t>
            </a:r>
            <a:r>
              <a:rPr lang="en-US" dirty="0" err="1" smtClean="0"/>
              <a:t>Saleve</a:t>
            </a:r>
            <a:r>
              <a:rPr lang="en-US" dirty="0" smtClean="0"/>
              <a:t>,</a:t>
            </a:r>
          </a:p>
          <a:p>
            <a:r>
              <a:rPr lang="en-US" dirty="0" smtClean="0"/>
              <a:t>if placed below </a:t>
            </a:r>
          </a:p>
          <a:p>
            <a:r>
              <a:rPr lang="en-US" dirty="0" smtClean="0"/>
              <a:t>Lac Leman </a:t>
            </a:r>
            <a:r>
              <a:rPr lang="en-US" sz="12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100km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New tunnel may host</a:t>
            </a:r>
          </a:p>
          <a:p>
            <a:r>
              <a:rPr lang="en-US" dirty="0"/>
              <a:t>a</a:t>
            </a:r>
            <a:r>
              <a:rPr lang="en-US" dirty="0" smtClean="0"/>
              <a:t> Triple LEP Higgs</a:t>
            </a:r>
          </a:p>
          <a:p>
            <a:r>
              <a:rPr lang="en-US" dirty="0"/>
              <a:t>f</a:t>
            </a:r>
            <a:r>
              <a:rPr lang="en-US" dirty="0" smtClean="0"/>
              <a:t>acility.</a:t>
            </a:r>
          </a:p>
          <a:p>
            <a:endParaRPr lang="en-US" dirty="0"/>
          </a:p>
          <a:p>
            <a:r>
              <a:rPr lang="en-US" dirty="0" err="1" smtClean="0"/>
              <a:t>LHeC</a:t>
            </a:r>
            <a:r>
              <a:rPr lang="en-US" dirty="0" smtClean="0"/>
              <a:t> to run with</a:t>
            </a:r>
          </a:p>
          <a:p>
            <a:r>
              <a:rPr lang="en-US" dirty="0" smtClean="0"/>
              <a:t>LHC and later</a:t>
            </a:r>
          </a:p>
          <a:p>
            <a:r>
              <a:rPr lang="en-US" dirty="0"/>
              <a:t>w</a:t>
            </a:r>
            <a:r>
              <a:rPr lang="en-US" dirty="0" smtClean="0"/>
              <a:t>ith VHE-LHC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77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Cost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506" y="1234616"/>
            <a:ext cx="6724918" cy="4196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815510"/>
            <a:ext cx="34804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J.Osborne</a:t>
            </a:r>
            <a:r>
              <a:rPr lang="en-US" sz="1600" dirty="0" smtClean="0"/>
              <a:t> et al. IPAC13, Shanghai</a:t>
            </a:r>
          </a:p>
          <a:p>
            <a:r>
              <a:rPr lang="en-US" sz="1600" dirty="0" smtClean="0"/>
              <a:t>62% CE, 26% surface, 12% consulting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10263" y="5688932"/>
            <a:ext cx="4147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100km machine is very challenging,</a:t>
            </a:r>
          </a:p>
          <a:p>
            <a:r>
              <a:rPr lang="en-US" dirty="0"/>
              <a:t>i</a:t>
            </a:r>
            <a:r>
              <a:rPr lang="en-US" dirty="0" smtClean="0"/>
              <a:t>t will not be cheap and demands firm,</a:t>
            </a:r>
          </a:p>
          <a:p>
            <a:r>
              <a:rPr lang="en-US" dirty="0" smtClean="0"/>
              <a:t>excellent science reason to become real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4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pic>
        <p:nvPicPr>
          <p:cNvPr id="4" name="Picture 3" descr="CCint2_07_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40" y="1490524"/>
            <a:ext cx="5057153" cy="4406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2040" y="6084514"/>
            <a:ext cx="500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years from the first p-LEP = LHC paper to LS1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82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Title</a:t>
            </a:r>
            <a:endParaRPr lang="en-US" sz="3600" dirty="0"/>
          </a:p>
        </p:txBody>
      </p:sp>
      <p:pic>
        <p:nvPicPr>
          <p:cNvPr id="12" name="Picture 11" descr="IMG_2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919" y="1231405"/>
            <a:ext cx="3042242" cy="39663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14019" y="433429"/>
            <a:ext cx="8175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challenge, again, is to find the way forward, through the dark matter of the</a:t>
            </a:r>
          </a:p>
          <a:p>
            <a:r>
              <a:rPr lang="en-US" dirty="0" smtClean="0"/>
              <a:t> universe and towards a genuine unification of the known and hidden forces: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3389" y="5476915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needs help and much hope is directed to the near and far future of the LHC</a:t>
            </a:r>
          </a:p>
          <a:p>
            <a:r>
              <a:rPr lang="en-US" dirty="0" smtClean="0"/>
              <a:t>Particle physics is one coherent subject and it better is pursued as an entity further.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394412" y="5201419"/>
            <a:ext cx="897014" cy="279115"/>
          </a:xfrm>
          <a:prstGeom prst="straightConnector1">
            <a:avLst/>
          </a:prstGeom>
          <a:ln>
            <a:solidFill>
              <a:srgbClr val="FFD58B"/>
            </a:solidFill>
            <a:tailEnd type="triangle"/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278235" y="4736134"/>
            <a:ext cx="1903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H.Murayama</a:t>
            </a:r>
            <a:r>
              <a:rPr lang="en-US" sz="1400" dirty="0"/>
              <a:t> – ICFA11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89683" y="6171641"/>
            <a:ext cx="5750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D58B"/>
                </a:solidFill>
              </a:rPr>
              <a:t>Sincere thanks to many colleagues on H1, ATLAS, </a:t>
            </a:r>
            <a:r>
              <a:rPr lang="en-US" sz="1400" dirty="0" err="1" smtClean="0">
                <a:solidFill>
                  <a:srgbClr val="FFD58B"/>
                </a:solidFill>
              </a:rPr>
              <a:t>LHeC</a:t>
            </a:r>
            <a:r>
              <a:rPr lang="en-US" sz="1400" dirty="0" smtClean="0">
                <a:solidFill>
                  <a:srgbClr val="FFD58B"/>
                </a:solidFill>
              </a:rPr>
              <a:t>, LHC, Theory, ..</a:t>
            </a:r>
            <a:endParaRPr lang="en-US" sz="1400" dirty="0">
              <a:solidFill>
                <a:srgbClr val="FFD58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407" y="6437476"/>
            <a:ext cx="2034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Elbe Fireworks in May 2009</a:t>
            </a:r>
            <a:endParaRPr lang="en-US" sz="1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2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897"/>
            <a:ext cx="8229600" cy="7413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Gluon Saturation at Low x?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32" y="807260"/>
            <a:ext cx="3486128" cy="2643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00" y="3450964"/>
            <a:ext cx="3495360" cy="2428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141" y="863057"/>
            <a:ext cx="3098770" cy="4923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0881" y="1374209"/>
            <a:ext cx="557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LHeC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4373D5"/>
                </a:solidFill>
              </a:rPr>
              <a:t>H1</a:t>
            </a:r>
            <a:endParaRPr lang="en-US" sz="1400" dirty="0">
              <a:solidFill>
                <a:srgbClr val="4373D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4296" y="5919648"/>
            <a:ext cx="7819477" cy="584776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Gluon measurement down to x=10</a:t>
            </a:r>
            <a:r>
              <a:rPr lang="en-US" sz="1600" baseline="30000" dirty="0" smtClean="0"/>
              <a:t>-5</a:t>
            </a:r>
            <a:r>
              <a:rPr lang="en-US" sz="1600" dirty="0" smtClean="0"/>
              <a:t>, </a:t>
            </a:r>
            <a:r>
              <a:rPr lang="en-US" sz="1600" b="1" dirty="0" smtClean="0"/>
              <a:t>Saturation or no saturation </a:t>
            </a:r>
            <a:r>
              <a:rPr lang="en-US" sz="1600" dirty="0" smtClean="0"/>
              <a:t>(F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precise F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Non-linear evolution equations?  Relations to string theory, and </a:t>
            </a:r>
            <a:r>
              <a:rPr lang="en-US" sz="1600" b="1" dirty="0" smtClean="0"/>
              <a:t>SUSY at ~10 </a:t>
            </a:r>
            <a:r>
              <a:rPr lang="en-US" sz="1600" b="1" dirty="0" err="1" smtClean="0"/>
              <a:t>TeV</a:t>
            </a:r>
            <a:r>
              <a:rPr lang="en-US" sz="1600" dirty="0" smtClean="0"/>
              <a:t>?   </a:t>
            </a:r>
            <a:endParaRPr lang="en-US" sz="16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4700647" y="6474246"/>
            <a:ext cx="3753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</a:t>
            </a:r>
            <a:r>
              <a:rPr lang="en-US" sz="1400" dirty="0" err="1" smtClean="0"/>
              <a:t>f</a:t>
            </a:r>
            <a:r>
              <a:rPr lang="en-US" sz="1400" dirty="0" smtClean="0"/>
              <a:t> </a:t>
            </a:r>
            <a:r>
              <a:rPr lang="en-US" sz="1400" dirty="0" err="1" smtClean="0"/>
              <a:t>H.Kowalski</a:t>
            </a:r>
            <a:r>
              <a:rPr lang="en-US" sz="1400" dirty="0" smtClean="0"/>
              <a:t>, </a:t>
            </a:r>
            <a:r>
              <a:rPr lang="en-US" sz="1400" dirty="0" err="1" smtClean="0"/>
              <a:t>L.Lipatov</a:t>
            </a:r>
            <a:r>
              <a:rPr lang="en-US" sz="1400" dirty="0" smtClean="0"/>
              <a:t>, </a:t>
            </a:r>
            <a:r>
              <a:rPr lang="en-US" sz="1400" dirty="0" err="1" smtClean="0"/>
              <a:t>D.Ross</a:t>
            </a:r>
            <a:r>
              <a:rPr lang="en-US" sz="1400" dirty="0" smtClean="0"/>
              <a:t>, arXiv:1205.6713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642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9251"/>
            <a:ext cx="7772400" cy="6805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Proton-Lead at the LHC</a:t>
            </a:r>
            <a:endParaRPr lang="en-US" sz="3200" dirty="0"/>
          </a:p>
        </p:txBody>
      </p:sp>
      <p:pic>
        <p:nvPicPr>
          <p:cNvPr id="7" name="Picture 9" descr="2013-Jul-15-Fi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9" y="3001932"/>
            <a:ext cx="3912924" cy="222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2911" y="5476333"/>
            <a:ext cx="7635424" cy="830997"/>
          </a:xfrm>
          <a:prstGeom prst="rect">
            <a:avLst/>
          </a:prstGeom>
          <a:noFill/>
          <a:ln>
            <a:solidFill>
              <a:srgbClr val="D9C07A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Perhaps surprising, recent results indicate that the flow in </a:t>
            </a:r>
            <a:r>
              <a:rPr lang="en-US" sz="1600" dirty="0" err="1" smtClean="0"/>
              <a:t>pPb</a:t>
            </a:r>
            <a:r>
              <a:rPr lang="en-US" sz="1600" dirty="0" smtClean="0"/>
              <a:t> resembles </a:t>
            </a:r>
            <a:r>
              <a:rPr lang="en-US" sz="1600" dirty="0" err="1" smtClean="0"/>
              <a:t>PbPb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Possibly the determination of </a:t>
            </a:r>
            <a:r>
              <a:rPr lang="en-US" sz="1600" dirty="0" err="1" smtClean="0"/>
              <a:t>nPDFs</a:t>
            </a:r>
            <a:r>
              <a:rPr lang="en-US" sz="1600" dirty="0" smtClean="0"/>
              <a:t> in AA and </a:t>
            </a:r>
            <a:r>
              <a:rPr lang="en-US" sz="1600" dirty="0" err="1" smtClean="0"/>
              <a:t>pA</a:t>
            </a:r>
            <a:r>
              <a:rPr lang="en-US" sz="1600" dirty="0" smtClean="0"/>
              <a:t> is reduced to W,Z production</a:t>
            </a:r>
          </a:p>
          <a:p>
            <a:r>
              <a:rPr lang="en-US" sz="1600" dirty="0" smtClean="0"/>
              <a:t>[collective effects in final state – </a:t>
            </a:r>
            <a:r>
              <a:rPr lang="en-US" sz="1600" dirty="0" err="1" smtClean="0"/>
              <a:t>rescattering</a:t>
            </a:r>
            <a:r>
              <a:rPr lang="en-US" sz="1600" dirty="0" smtClean="0"/>
              <a:t> of produced </a:t>
            </a:r>
            <a:r>
              <a:rPr lang="en-US" sz="1600" dirty="0" err="1" smtClean="0"/>
              <a:t>partons</a:t>
            </a:r>
            <a:r>
              <a:rPr lang="en-US" sz="1600" dirty="0" smtClean="0"/>
              <a:t> – hydrodynamics]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3" y="1313650"/>
            <a:ext cx="2645670" cy="11417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94110" y="1406379"/>
            <a:ext cx="1766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for Z is zero, it</a:t>
            </a:r>
          </a:p>
          <a:p>
            <a:r>
              <a:rPr lang="en-US" sz="1600" dirty="0" smtClean="0"/>
              <a:t>decays before the</a:t>
            </a:r>
          </a:p>
          <a:p>
            <a:r>
              <a:rPr lang="en-US" sz="1600" dirty="0"/>
              <a:t>p</a:t>
            </a:r>
            <a:r>
              <a:rPr lang="en-US" sz="1600" dirty="0" smtClean="0"/>
              <a:t>lasma is formed .. 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1433065" y="2595111"/>
            <a:ext cx="1536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1307.3237 – ALICE 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469" y="2748999"/>
            <a:ext cx="3196199" cy="25298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77089" y="2441222"/>
            <a:ext cx="1581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1303.2084 – ATLAS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917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Title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3112"/>
            <a:ext cx="8326790" cy="58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29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LHC Shutdown LS</a:t>
            </a:r>
            <a:r>
              <a:rPr lang="en-US" sz="4400" dirty="0" smtClean="0"/>
              <a:t>1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95" y="1335093"/>
            <a:ext cx="7245987" cy="403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495" y="5602625"/>
            <a:ext cx="21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K.Foraz</a:t>
            </a:r>
            <a:r>
              <a:rPr lang="en-US" sz="1400" dirty="0" smtClean="0"/>
              <a:t>, LHCC June 2014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750770" y="5762609"/>
            <a:ext cx="4762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 back for physics in April 2015 with most </a:t>
            </a:r>
          </a:p>
          <a:p>
            <a:r>
              <a:rPr lang="en-US" dirty="0" smtClean="0"/>
              <a:t>probably 13 </a:t>
            </a:r>
            <a:r>
              <a:rPr lang="en-US" dirty="0" err="1" smtClean="0"/>
              <a:t>TeV</a:t>
            </a:r>
            <a:r>
              <a:rPr lang="en-US" dirty="0" smtClean="0"/>
              <a:t>, i.e. 1.6 times enlarged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9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A5CBF9"/>
                </a:solidFill>
              </a:rPr>
              <a:t>Conditions for </a:t>
            </a:r>
            <a:r>
              <a:rPr lang="en-US" sz="3600" dirty="0">
                <a:solidFill>
                  <a:srgbClr val="A5CBF9"/>
                </a:solidFill>
              </a:rPr>
              <a:t>R</a:t>
            </a:r>
            <a:r>
              <a:rPr lang="en-US" sz="3600" dirty="0" smtClean="0">
                <a:solidFill>
                  <a:srgbClr val="A5CBF9"/>
                </a:solidFill>
              </a:rPr>
              <a:t>estart in 2015 </a:t>
            </a:r>
            <a:endParaRPr lang="en-US" sz="3600" dirty="0">
              <a:solidFill>
                <a:srgbClr val="A5CBF9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72240"/>
              </p:ext>
            </p:extLst>
          </p:nvPr>
        </p:nvGraphicFramePr>
        <p:xfrm>
          <a:off x="228599" y="1191039"/>
          <a:ext cx="8839201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1"/>
                <a:gridCol w="914400"/>
                <a:gridCol w="1142999"/>
                <a:gridCol w="1295400"/>
                <a:gridCol w="914400"/>
                <a:gridCol w="1295400"/>
                <a:gridCol w="970740"/>
                <a:gridCol w="1162861"/>
              </a:tblGrid>
              <a:tr h="1027866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Bunch</a:t>
                      </a:r>
                      <a:r>
                        <a:rPr lang="en-US" sz="1600" baseline="0" dirty="0" smtClean="0"/>
                        <a:t> intensity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LHC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[1e11]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ymbol" pitchFamily="18" charset="2"/>
                        </a:rPr>
                        <a:t>b</a:t>
                      </a:r>
                      <a:r>
                        <a:rPr lang="en-US" sz="1600" dirty="0" smtClean="0"/>
                        <a:t>*X/</a:t>
                      </a:r>
                      <a:br>
                        <a:rPr lang="en-US" sz="1600" dirty="0" smtClean="0"/>
                      </a:br>
                      <a:r>
                        <a:rPr lang="en-US" sz="1600" dirty="0" smtClean="0">
                          <a:latin typeface="Symbol" pitchFamily="18" charset="2"/>
                        </a:rPr>
                        <a:t>b</a:t>
                      </a:r>
                      <a:r>
                        <a:rPr lang="en-US" sz="1600" dirty="0" smtClean="0"/>
                        <a:t>*</a:t>
                      </a:r>
                      <a:r>
                        <a:rPr lang="en-US" sz="1600" dirty="0" err="1" smtClean="0"/>
                        <a:t>sep</a:t>
                      </a:r>
                      <a:r>
                        <a:rPr lang="en-US" sz="1600" dirty="0" smtClean="0"/>
                        <a:t>/</a:t>
                      </a:r>
                      <a:br>
                        <a:rPr lang="en-US" sz="1600" dirty="0" smtClean="0"/>
                      </a:br>
                      <a:r>
                        <a:rPr lang="en-US" sz="1600" dirty="0" err="1" smtClean="0"/>
                        <a:t>Xangle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Emit</a:t>
                      </a:r>
                    </a:p>
                    <a:p>
                      <a:pPr algn="ctr"/>
                      <a:r>
                        <a:rPr lang="en-US" sz="1600" dirty="0" smtClean="0"/>
                        <a:t>LHC [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600" dirty="0" smtClean="0"/>
                        <a:t>m]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[cm-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~Pile-up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r>
                        <a:rPr lang="en-US" sz="1600" dirty="0" smtClean="0"/>
                        <a:t> per year</a:t>
                      </a:r>
                    </a:p>
                    <a:p>
                      <a:pPr algn="ctr"/>
                      <a:r>
                        <a:rPr lang="en-US" sz="1600" dirty="0" smtClean="0"/>
                        <a:t>[fb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</a:tr>
              <a:tr h="3817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2760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55/43/189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3.75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0.93 x</a:t>
                      </a:r>
                      <a:r>
                        <a:rPr lang="en-US" sz="2000" baseline="0" dirty="0" smtClean="0"/>
                        <a:t>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</a:rPr>
                        <a:t>25</a:t>
                      </a:r>
                      <a:endParaRPr 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</a:rPr>
                        <a:t>~24</a:t>
                      </a:r>
                      <a:endParaRPr 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67545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low emit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2520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45/43/149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1.9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x</a:t>
                      </a:r>
                      <a:r>
                        <a:rPr lang="en-US" sz="2000" baseline="0" dirty="0" smtClean="0"/>
                        <a:t>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</a:rPr>
                        <a:t>52</a:t>
                      </a:r>
                      <a:endParaRPr 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8000"/>
                          </a:solidFill>
                        </a:rPr>
                        <a:t>~45</a:t>
                      </a:r>
                      <a:endParaRPr 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969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 ns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1380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42/43/136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x</a:t>
                      </a:r>
                      <a:r>
                        <a:rPr lang="en-US" sz="2000" baseline="0" dirty="0" smtClean="0"/>
                        <a:t>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level</a:t>
                      </a:r>
                      <a:r>
                        <a:rPr lang="en-US" sz="2000" baseline="0" dirty="0" smtClean="0"/>
                        <a:t> to</a:t>
                      </a:r>
                      <a:r>
                        <a:rPr lang="en-US" sz="2000" dirty="0" smtClean="0"/>
                        <a:t/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0.8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x</a:t>
                      </a:r>
                      <a:r>
                        <a:rPr lang="en-US" sz="2000" baseline="0" dirty="0" smtClean="0"/>
                        <a:t>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87 level to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44 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~40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9691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 ns</a:t>
                      </a:r>
                    </a:p>
                    <a:p>
                      <a:pPr algn="ctr"/>
                      <a:r>
                        <a:rPr lang="en-US" sz="2000" dirty="0" smtClean="0"/>
                        <a:t>low emit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1260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38/43/115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2.3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x</a:t>
                      </a:r>
                      <a:r>
                        <a:rPr lang="en-US" sz="2000" baseline="0" dirty="0" smtClean="0"/>
                        <a:t>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level to</a:t>
                      </a:r>
                    </a:p>
                    <a:p>
                      <a:pPr algn="ctr"/>
                      <a:r>
                        <a:rPr lang="en-US" sz="2000" dirty="0" smtClean="0"/>
                        <a:t>0.8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x</a:t>
                      </a:r>
                      <a:r>
                        <a:rPr lang="en-US" sz="2000" baseline="0" dirty="0" smtClean="0"/>
                        <a:t>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138 level to</a:t>
                      </a:r>
                      <a:br>
                        <a:rPr lang="en-US" sz="2000" b="1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~40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28599" y="2711095"/>
            <a:ext cx="8839201" cy="670639"/>
          </a:xfrm>
          <a:prstGeom prst="rect">
            <a:avLst/>
          </a:prstGeom>
          <a:solidFill>
            <a:srgbClr val="3366FF">
              <a:alpha val="20000"/>
            </a:srgbClr>
          </a:solidFill>
          <a:ln w="25400">
            <a:solidFill>
              <a:srgbClr val="3366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6159617"/>
            <a:ext cx="2069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O.Brüning</a:t>
            </a:r>
            <a:r>
              <a:rPr lang="en-US" sz="1200" dirty="0" smtClean="0"/>
              <a:t> at ATLAS US 7/13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710402" y="6263445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Increase in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peak</a:t>
            </a:r>
            <a:r>
              <a:rPr lang="en-US" dirty="0" smtClean="0"/>
              <a:t> by 2-3 and energy by 1.6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7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Luminosity Expectation until early Twenties*</a:t>
            </a:r>
            <a:r>
              <a:rPr lang="en-US" sz="3600" baseline="30000" dirty="0" smtClean="0"/>
              <a:t>)</a:t>
            </a:r>
            <a:endParaRPr lang="en-US" sz="3600" baseline="30000" dirty="0"/>
          </a:p>
        </p:txBody>
      </p:sp>
      <p:pic>
        <p:nvPicPr>
          <p:cNvPr id="4" name="Picture 3" descr="lumi-proje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6" y="1332757"/>
            <a:ext cx="7904874" cy="44318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1926" y="5978678"/>
            <a:ext cx="789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r>
              <a:rPr lang="en-US" baseline="30000" dirty="0" smtClean="0"/>
              <a:t>)</a:t>
            </a:r>
            <a:r>
              <a:rPr lang="en-US" dirty="0" smtClean="0"/>
              <a:t> This fall machine workshop to discuss near and further schedule and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2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r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2426</TotalTime>
  <Words>3148</Words>
  <Application>Microsoft Macintosh PowerPoint</Application>
  <PresentationFormat>On-screen Show (4:3)</PresentationFormat>
  <Paragraphs>533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Paper</vt:lpstr>
      <vt:lpstr>Title</vt:lpstr>
      <vt:lpstr>PowerPoint Presentation</vt:lpstr>
      <vt:lpstr>Development of LHC 2010-2012</vt:lpstr>
      <vt:lpstr>Accumulation of Luminosity</vt:lpstr>
      <vt:lpstr>Smooth appearance of LHC …</vt:lpstr>
      <vt:lpstr>Title</vt:lpstr>
      <vt:lpstr>LHC Shutdown LS1 </vt:lpstr>
      <vt:lpstr>Conditions for Restart in 2015 </vt:lpstr>
      <vt:lpstr>Luminosity Expectation until early Twenties*)</vt:lpstr>
      <vt:lpstr>   Huge success of the HEP Community</vt:lpstr>
      <vt:lpstr>Searches for New Physics BSM</vt:lpstr>
      <vt:lpstr>Searches for New Physics BSM</vt:lpstr>
      <vt:lpstr>Results on QCD at the LHC </vt:lpstr>
      <vt:lpstr> Preface</vt:lpstr>
      <vt:lpstr>The rise of F2 to Low x              August 1993 </vt:lpstr>
      <vt:lpstr>QCD at the LHC</vt:lpstr>
      <vt:lpstr>QCD at the LHC</vt:lpstr>
      <vt:lpstr>QCD at the LHC</vt:lpstr>
      <vt:lpstr>QCD at the LHC</vt:lpstr>
      <vt:lpstr>Higgs and QCD at the LHC</vt:lpstr>
      <vt:lpstr>Theory</vt:lpstr>
      <vt:lpstr>Lattice QCD </vt:lpstr>
      <vt:lpstr>HL LHC, Partons  and the need for precision </vt:lpstr>
      <vt:lpstr>HL-LHC Upgrade Ingredients</vt:lpstr>
      <vt:lpstr>LHeC  - electron beam upgrade </vt:lpstr>
      <vt:lpstr>Why Precision? </vt:lpstr>
      <vt:lpstr>The strong coupling “constant”</vt:lpstr>
      <vt:lpstr>Parton Distributions </vt:lpstr>
      <vt:lpstr>(Un)certainty on PDFs </vt:lpstr>
      <vt:lpstr>Z, W</vt:lpstr>
      <vt:lpstr>Strange Quark Distribution</vt:lpstr>
      <vt:lpstr>Charm Structure Function - F2c</vt:lpstr>
      <vt:lpstr>Top at the LHC</vt:lpstr>
      <vt:lpstr>LHC physics @ 3ab-1 </vt:lpstr>
      <vt:lpstr>HL-LHC - Searches </vt:lpstr>
      <vt:lpstr>HL-LHC - Searches </vt:lpstr>
      <vt:lpstr>Future Higgs </vt:lpstr>
      <vt:lpstr>PowerPoint Presentation</vt:lpstr>
      <vt:lpstr>Higgs with HL-LHC </vt:lpstr>
      <vt:lpstr>Theory</vt:lpstr>
      <vt:lpstr>pp  H Cross Section  </vt:lpstr>
      <vt:lpstr> Higgs with the LHeC</vt:lpstr>
      <vt:lpstr>LHeC Development</vt:lpstr>
      <vt:lpstr> Design Report 2012</vt:lpstr>
      <vt:lpstr>LHeC </vt:lpstr>
      <vt:lpstr>Nuclear Parton Distributions from eA</vt:lpstr>
      <vt:lpstr>PowerPoint Presentation</vt:lpstr>
      <vt:lpstr>ERL Testfacility </vt:lpstr>
      <vt:lpstr>PowerPoint Presentation</vt:lpstr>
      <vt:lpstr>Remarks and Outlook  </vt:lpstr>
      <vt:lpstr> Future Rings at CERN*) </vt:lpstr>
      <vt:lpstr>Cost</vt:lpstr>
      <vt:lpstr>Time</vt:lpstr>
      <vt:lpstr>Title</vt:lpstr>
      <vt:lpstr>Gluon Saturation at Low x?</vt:lpstr>
      <vt:lpstr>Proton-Lead at the LHC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LHC: Status and Outlook</dc:title>
  <dc:creator>max klein</dc:creator>
  <cp:lastModifiedBy>max klein</cp:lastModifiedBy>
  <cp:revision>135</cp:revision>
  <cp:lastPrinted>2013-08-29T12:42:52Z</cp:lastPrinted>
  <dcterms:created xsi:type="dcterms:W3CDTF">2013-08-25T13:10:37Z</dcterms:created>
  <dcterms:modified xsi:type="dcterms:W3CDTF">2013-09-02T12:44:59Z</dcterms:modified>
</cp:coreProperties>
</file>