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5" r:id="rId2"/>
  </p:sldMasterIdLst>
  <p:notesMasterIdLst>
    <p:notesMasterId r:id="rId56"/>
  </p:notesMasterIdLst>
  <p:handoutMasterIdLst>
    <p:handoutMasterId r:id="rId57"/>
  </p:handoutMasterIdLst>
  <p:sldIdLst>
    <p:sldId id="1032" r:id="rId3"/>
    <p:sldId id="298" r:id="rId4"/>
    <p:sldId id="1055" r:id="rId5"/>
    <p:sldId id="292" r:id="rId6"/>
    <p:sldId id="344" r:id="rId7"/>
    <p:sldId id="1129" r:id="rId8"/>
    <p:sldId id="1040" r:id="rId9"/>
    <p:sldId id="1076" r:id="rId10"/>
    <p:sldId id="1078" r:id="rId11"/>
    <p:sldId id="1041" r:id="rId12"/>
    <p:sldId id="1135" r:id="rId13"/>
    <p:sldId id="984" r:id="rId14"/>
    <p:sldId id="1110" r:id="rId15"/>
    <p:sldId id="1071" r:id="rId16"/>
    <p:sldId id="958" r:id="rId17"/>
    <p:sldId id="1080" r:id="rId18"/>
    <p:sldId id="1043" r:id="rId19"/>
    <p:sldId id="1044" r:id="rId20"/>
    <p:sldId id="1033" r:id="rId21"/>
    <p:sldId id="967" r:id="rId22"/>
    <p:sldId id="1087" r:id="rId23"/>
    <p:sldId id="1117" r:id="rId24"/>
    <p:sldId id="1092" r:id="rId25"/>
    <p:sldId id="1047" r:id="rId26"/>
    <p:sldId id="1088" r:id="rId27"/>
    <p:sldId id="1046" r:id="rId28"/>
    <p:sldId id="262" r:id="rId29"/>
    <p:sldId id="1130" r:id="rId30"/>
    <p:sldId id="1131" r:id="rId31"/>
    <p:sldId id="1132" r:id="rId32"/>
    <p:sldId id="1134" r:id="rId33"/>
    <p:sldId id="1030" r:id="rId34"/>
    <p:sldId id="1122" r:id="rId35"/>
    <p:sldId id="1098" r:id="rId36"/>
    <p:sldId id="1133" r:id="rId37"/>
    <p:sldId id="1136" r:id="rId38"/>
    <p:sldId id="1064" r:id="rId39"/>
    <p:sldId id="1052" r:id="rId40"/>
    <p:sldId id="861" r:id="rId41"/>
    <p:sldId id="1102" r:id="rId42"/>
    <p:sldId id="1138" r:id="rId43"/>
    <p:sldId id="1137" r:id="rId44"/>
    <p:sldId id="1015" r:id="rId45"/>
    <p:sldId id="1093" r:id="rId46"/>
    <p:sldId id="1056" r:id="rId47"/>
    <p:sldId id="1120" r:id="rId48"/>
    <p:sldId id="1112" r:id="rId49"/>
    <p:sldId id="1113" r:id="rId50"/>
    <p:sldId id="1125" r:id="rId51"/>
    <p:sldId id="1104" r:id="rId52"/>
    <p:sldId id="998" r:id="rId53"/>
    <p:sldId id="1115" r:id="rId54"/>
    <p:sldId id="1118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a Klein" initials="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FFDB"/>
    <a:srgbClr val="FAC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7" autoAdjust="0"/>
    <p:restoredTop sz="88840" autoAdjust="0"/>
  </p:normalViewPr>
  <p:slideViewPr>
    <p:cSldViewPr snapToGrid="0" snapToObjects="1">
      <p:cViewPr varScale="1">
        <p:scale>
          <a:sx n="86" d="100"/>
          <a:sy n="86" d="100"/>
        </p:scale>
        <p:origin x="14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2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0.54</c:v>
                </c:pt>
                <c:pt idx="2">
                  <c:v>3</c:v>
                </c:pt>
                <c:pt idx="3">
                  <c:v>2.8</c:v>
                </c:pt>
                <c:pt idx="4">
                  <c:v>3.7</c:v>
                </c:pt>
                <c:pt idx="5">
                  <c:v>1.2</c:v>
                </c:pt>
                <c:pt idx="6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0D-B34B-B26D-6EA2CF9ABA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CLIC350</c:v>
                </c:pt>
              </c:strCache>
            </c:strRef>
          </c:tx>
          <c:spPr>
            <a:solidFill>
              <a:srgbClr val="008000">
                <a:alpha val="48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1.8</c:v>
                </c:pt>
                <c:pt idx="1">
                  <c:v>1.1000000000000001</c:v>
                </c:pt>
                <c:pt idx="2">
                  <c:v>3</c:v>
                </c:pt>
                <c:pt idx="3">
                  <c:v>3.9</c:v>
                </c:pt>
                <c:pt idx="4">
                  <c:v>5.8</c:v>
                </c:pt>
                <c:pt idx="5">
                  <c:v>0.6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0D-B34B-B26D-6EA2CF9AB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7509944"/>
        <c:axId val="2107511352"/>
      </c:barChart>
      <c:catAx>
        <c:axId val="2107509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7511352"/>
        <c:crosses val="autoZero"/>
        <c:auto val="1"/>
        <c:lblAlgn val="ctr"/>
        <c:lblOffset val="100"/>
        <c:noMultiLvlLbl val="0"/>
      </c:catAx>
      <c:valAx>
        <c:axId val="2107511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75099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14T20:51:51.595" idx="6">
    <p:pos x="10" y="10"/>
    <p:text/>
  </p:cm>
  <p:cm authorId="0" dt="2018-01-14T20:54:02.533" idx="7">
    <p:pos x="146" y="146"/>
    <p:text>at 1.3 TeV ee WW cross section slightly higher and ZZ fusion comparable (He+e-)
at 3.5 TeV : all cross section in ep higher than at CLIC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rebuchet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8C639-0F56-8D4B-A75F-85B9F4CF81D5}" type="datetimeFigureOut">
              <a:rPr lang="en-US" smtClean="0">
                <a:latin typeface="Trebuchet MS"/>
              </a:rPr>
              <a:pPr/>
              <a:t>4/11/19</a:t>
            </a:fld>
            <a:endParaRPr lang="en-US" dirty="0"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8FF3D-4F5A-D948-95AA-640D125FB490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224282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/>
              </a:defRPr>
            </a:lvl1pPr>
          </a:lstStyle>
          <a:p>
            <a:fld id="{D84F1256-C379-014F-BC3F-D378AA6CCD14}" type="datetimeFigureOut">
              <a:rPr lang="en-US" smtClean="0"/>
              <a:pPr/>
              <a:t>4/11/19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/>
              </a:defRPr>
            </a:lvl1pPr>
          </a:lstStyle>
          <a:p>
            <a:fld id="{B4B90DF5-FE4D-E345-813B-1E9B20DADA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28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rebuchet MS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sigma level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0DF5-FE4D-E345-813B-1E9B20DADA0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3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Length x Diameter: </a:t>
            </a:r>
            <a:r>
              <a:rPr lang="en-US" dirty="0" err="1">
                <a:solidFill>
                  <a:srgbClr val="FF0000"/>
                </a:solidFill>
              </a:rPr>
              <a:t>LHeC</a:t>
            </a:r>
            <a:r>
              <a:rPr lang="en-US" dirty="0">
                <a:solidFill>
                  <a:srgbClr val="FF0000"/>
                </a:solidFill>
              </a:rPr>
              <a:t> (13.3 x 9 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    HE-LHC (15.6 x 10.4)  </a:t>
            </a:r>
            <a:r>
              <a:rPr lang="en-US" dirty="0" err="1">
                <a:solidFill>
                  <a:srgbClr val="FF0000"/>
                </a:solidFill>
              </a:rPr>
              <a:t>FCCeh</a:t>
            </a:r>
            <a:r>
              <a:rPr lang="en-US" dirty="0">
                <a:solidFill>
                  <a:srgbClr val="FF0000"/>
                </a:solidFill>
              </a:rPr>
              <a:t> (19 x 12)</a:t>
            </a:r>
          </a:p>
          <a:p>
            <a:r>
              <a:rPr lang="en-US" dirty="0"/>
              <a:t>ATLAS (45 x 25)  CMS (21 x 15):  [</a:t>
            </a:r>
            <a:r>
              <a:rPr lang="en-US" dirty="0" err="1"/>
              <a:t>LHeC</a:t>
            </a:r>
            <a:r>
              <a:rPr lang="en-US" dirty="0"/>
              <a:t> &lt; CMS, FCC-eh </a:t>
            </a:r>
            <a:r>
              <a:rPr lang="en-US" sz="1050" dirty="0"/>
              <a:t>~</a:t>
            </a:r>
            <a:r>
              <a:rPr lang="en-US" dirty="0"/>
              <a:t> CMS size]</a:t>
            </a:r>
          </a:p>
          <a:p>
            <a:r>
              <a:rPr lang="en-US" sz="1100" dirty="0"/>
              <a:t>If CERN decides that the HE LHC comes, the </a:t>
            </a:r>
            <a:r>
              <a:rPr lang="en-US" sz="1100" dirty="0" err="1"/>
              <a:t>LHeC</a:t>
            </a:r>
            <a:r>
              <a:rPr lang="en-US" sz="1100" dirty="0"/>
              <a:t> detector should anticipate that</a:t>
            </a:r>
          </a:p>
          <a:p>
            <a:r>
              <a:rPr lang="en-US" sz="1100" dirty="0"/>
              <a:t>interaction region in summer extra discussion : suppression synch radiation to</a:t>
            </a:r>
            <a:r>
              <a:rPr lang="en-US" sz="1100" baseline="0" dirty="0"/>
              <a:t> get head on collisions</a:t>
            </a:r>
            <a:r>
              <a:rPr lang="en-US" sz="1100" dirty="0"/>
              <a:t> (</a:t>
            </a:r>
            <a:r>
              <a:rPr lang="en-US" sz="1100" dirty="0" err="1"/>
              <a:t>loest</a:t>
            </a:r>
            <a:r>
              <a:rPr lang="en-US" sz="1100" dirty="0"/>
              <a:t> ions </a:t>
            </a:r>
            <a:r>
              <a:rPr lang="en-US" sz="1100" dirty="0" err="1"/>
              <a:t>raus</a:t>
            </a:r>
            <a:r>
              <a:rPr lang="en-US" sz="1100" dirty="0"/>
              <a:t> und </a:t>
            </a:r>
            <a:r>
              <a:rPr lang="en-US" sz="1100" dirty="0" err="1"/>
              <a:t>treffen</a:t>
            </a:r>
            <a:r>
              <a:rPr lang="en-US" sz="1100" dirty="0"/>
              <a:t> </a:t>
            </a:r>
            <a:r>
              <a:rPr lang="en-US" sz="1100" dirty="0" err="1"/>
              <a:t>aud</a:t>
            </a:r>
            <a:r>
              <a:rPr lang="en-US" sz="1100" baseline="0" dirty="0"/>
              <a:t> </a:t>
            </a:r>
            <a:r>
              <a:rPr lang="en-US" sz="1100" baseline="0" dirty="0" err="1"/>
              <a:t>protonen</a:t>
            </a:r>
            <a:r>
              <a:rPr lang="en-US" sz="1100" baseline="0" dirty="0"/>
              <a:t> </a:t>
            </a:r>
            <a:r>
              <a:rPr lang="mr-IN" sz="1100" baseline="0" dirty="0"/>
              <a:t>–</a:t>
            </a:r>
            <a:r>
              <a:rPr lang="en-US" sz="1100" baseline="0" dirty="0"/>
              <a:t> HI scattering) </a:t>
            </a:r>
            <a:r>
              <a:rPr lang="en-US" sz="1100" dirty="0"/>
              <a:t>backscattering of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0DF5-FE4D-E345-813B-1E9B20DADA0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3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0DF5-FE4D-E345-813B-1E9B20DADA0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70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and 4 point fermion interactions</a:t>
            </a:r>
          </a:p>
          <a:p>
            <a:r>
              <a:rPr lang="en-US" dirty="0"/>
              <a:t>6-dimensional operator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0DF5-FE4D-E345-813B-1E9B20DADA0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0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indices 1,2,3</a:t>
            </a:r>
            <a:r>
              <a:rPr lang="en-US" baseline="0" dirty="0"/>
              <a:t> </a:t>
            </a:r>
            <a:r>
              <a:rPr lang="en-US" baseline="0" dirty="0" err="1"/>
              <a:t>corespond</a:t>
            </a:r>
            <a:r>
              <a:rPr lang="en-US" baseline="0" dirty="0"/>
              <a:t> to particles listed in vertex e.g. </a:t>
            </a:r>
            <a:r>
              <a:rPr lang="en-US" baseline="0" dirty="0" err="1"/>
              <a:t>hhWW</a:t>
            </a:r>
            <a:r>
              <a:rPr lang="en-US" baseline="0" dirty="0"/>
              <a:t> = 1,2,3,4</a:t>
            </a:r>
          </a:p>
          <a:p>
            <a:r>
              <a:rPr lang="en-US" baseline="0" dirty="0"/>
              <a:t>mu_2 = W- mu_3=W+</a:t>
            </a:r>
          </a:p>
          <a:p>
            <a:r>
              <a:rPr lang="en-US" baseline="0" dirty="0"/>
              <a:t>CP-even g^1(</a:t>
            </a:r>
            <a:r>
              <a:rPr lang="en-US" baseline="0" dirty="0" err="1"/>
              <a:t>hhWW</a:t>
            </a:r>
            <a:r>
              <a:rPr lang="en-US" baseline="0" dirty="0"/>
              <a:t>) and CP-odd </a:t>
            </a:r>
            <a:r>
              <a:rPr lang="en-US" baseline="0" dirty="0" err="1"/>
              <a:t>g_tilde_hhWW</a:t>
            </a:r>
            <a:r>
              <a:rPr lang="en-US" baseline="0" dirty="0"/>
              <a:t> can be </a:t>
            </a:r>
            <a:r>
              <a:rPr lang="en-US" baseline="0" dirty="0" err="1"/>
              <a:t>uniquiely</a:t>
            </a:r>
            <a:r>
              <a:rPr lang="en-US" baseline="0" dirty="0"/>
              <a:t> constraint</a:t>
            </a:r>
          </a:p>
          <a:p>
            <a:r>
              <a:rPr lang="en-US" baseline="0" dirty="0"/>
              <a:t>also g^2_hhWW well below 10-2 (see factor 10 </a:t>
            </a:r>
            <a:r>
              <a:rPr lang="en-US" baseline="0" dirty="0" err="1"/>
              <a:t>supression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0DF5-FE4D-E345-813B-1E9B20DADA0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2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HH (H&gt;bb) cross section at 9.165 </a:t>
            </a:r>
            <a:r>
              <a:rPr lang="en-US" dirty="0" err="1"/>
              <a:t>TeV</a:t>
            </a:r>
            <a:r>
              <a:rPr lang="en-US" dirty="0"/>
              <a:t> is</a:t>
            </a:r>
          </a:p>
          <a:p>
            <a:r>
              <a:rPr lang="en-US" dirty="0"/>
              <a:t>1.3 </a:t>
            </a:r>
            <a:r>
              <a:rPr lang="en-US" dirty="0" err="1"/>
              <a:t>fb</a:t>
            </a:r>
            <a:r>
              <a:rPr lang="en-US" dirty="0"/>
              <a:t> using only eta&lt;6 cuts for all b and jets no further </a:t>
            </a:r>
            <a:r>
              <a:rPr lang="en-US" dirty="0" err="1"/>
              <a:t>pT</a:t>
            </a:r>
            <a:r>
              <a:rPr lang="en-US" dirty="0"/>
              <a:t> cuts.</a:t>
            </a:r>
          </a:p>
          <a:p>
            <a:r>
              <a:rPr lang="en-US" dirty="0"/>
              <a:t>-&gt; so 1 fb-1 luminosity will not allow a cross section measurement</a:t>
            </a:r>
            <a:r>
              <a:rPr lang="en-US" baseline="0" dirty="0"/>
              <a:t> (like single Higgs for HERA – </a:t>
            </a:r>
            <a:r>
              <a:rPr lang="en-US" baseline="0" dirty="0" err="1"/>
              <a:t>lumi</a:t>
            </a:r>
            <a:r>
              <a:rPr lang="en-US" baseline="0" dirty="0"/>
              <a:t> was too low)</a:t>
            </a:r>
            <a:endParaRPr lang="en-US" dirty="0"/>
          </a:p>
          <a:p>
            <a:r>
              <a:rPr lang="en-US" dirty="0"/>
              <a:t>single H expected to be 7 times higher than </a:t>
            </a:r>
            <a:r>
              <a:rPr lang="en-US" dirty="0" err="1"/>
              <a:t>LHeC</a:t>
            </a:r>
            <a:r>
              <a:rPr lang="en-US" dirty="0"/>
              <a:t> and 2.6 times FCC-eh, but luminosity 100-1000 times smaller (1fb-1 </a:t>
            </a:r>
            <a:r>
              <a:rPr lang="en-US" dirty="0" err="1"/>
              <a:t>lumi</a:t>
            </a:r>
            <a:r>
              <a:rPr lang="en-US" dirty="0"/>
              <a:t> expected)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0DF5-FE4D-E345-813B-1E9B20DADA0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6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54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44" y="0"/>
            <a:ext cx="9852920" cy="973795"/>
          </a:xfrm>
          <a:prstGeom prst="rect">
            <a:avLst/>
          </a:prstGeom>
        </p:spPr>
        <p:txBody>
          <a:bodyPr anchor="ctr"/>
          <a:lstStyle>
            <a:lvl1pPr algn="l">
              <a:defRPr sz="3600" i="0">
                <a:solidFill>
                  <a:srgbClr val="0000FF"/>
                </a:solidFill>
                <a:effectLst>
                  <a:outerShdw blurRad="50800" dist="38100" dir="18540000" algn="tl" rotWithShape="0">
                    <a:srgbClr val="000090">
                      <a:alpha val="99000"/>
                    </a:srgbClr>
                  </a:outerShdw>
                </a:effectLst>
                <a:latin typeface="Trebuchet MS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0" y="949136"/>
            <a:ext cx="9144000" cy="2485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84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5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68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42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44" y="0"/>
            <a:ext cx="9852920" cy="973795"/>
          </a:xfrm>
          <a:prstGeom prst="rect">
            <a:avLst/>
          </a:prstGeom>
        </p:spPr>
        <p:txBody>
          <a:bodyPr anchor="ctr"/>
          <a:lstStyle>
            <a:lvl1pPr algn="l">
              <a:defRPr sz="3600" i="0">
                <a:solidFill>
                  <a:srgbClr val="0000FF"/>
                </a:solidFill>
                <a:effectLst>
                  <a:outerShdw blurRad="50800" dist="38100" dir="18540000" algn="tl" rotWithShape="0">
                    <a:srgbClr val="000090">
                      <a:alpha val="99000"/>
                    </a:srgbClr>
                  </a:outerShdw>
                </a:effectLst>
                <a:latin typeface="Trebuchet MS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0" y="949136"/>
            <a:ext cx="9144000" cy="2485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17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3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8"/>
            <a:ext cx="8229600" cy="936807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/>
              </a:defRPr>
            </a:lvl1pPr>
          </a:lstStyle>
          <a:p>
            <a:r>
              <a:rPr lang="en-GB"/>
              <a:t>Uta Klein, Higgs in ep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219" y="973990"/>
            <a:ext cx="8432501" cy="54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979" y="6467311"/>
            <a:ext cx="3069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>
                <a:latin typeface="Trebuchet MS"/>
              </a:rPr>
              <a:t>Uta Klein, Higgs in ep</a:t>
            </a:r>
            <a:endParaRPr lang="en-US" dirty="0"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420" y="6467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04040"/>
                </a:solidFill>
                <a:latin typeface="Trebuchet MS"/>
              </a:defRPr>
            </a:lvl1pPr>
          </a:lstStyle>
          <a:p>
            <a:fld id="{23119D7C-0932-5741-B59B-A231171A1B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219" y="973990"/>
            <a:ext cx="8432501" cy="54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979" y="6467311"/>
            <a:ext cx="3069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en-GB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Uta Klein, Higgs in ep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420" y="64673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04040"/>
                </a:solidFill>
                <a:latin typeface="Trebuchet MS"/>
              </a:defRPr>
            </a:lvl1pPr>
          </a:lstStyle>
          <a:p>
            <a:fld id="{23119D7C-0932-5741-B59B-A231171A1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7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lhec" TargetMode="External"/><Relationship Id="rId7" Type="http://schemas.openxmlformats.org/officeDocument/2006/relationships/hyperlink" Target="https://indico.cern.ch/event/656491/" TargetMode="External"/><Relationship Id="rId2" Type="http://schemas.openxmlformats.org/officeDocument/2006/relationships/hyperlink" Target="https://indico.cern.ch/event/639067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ki.cern.ch/twiki/bin/view/LHCPhysics/CERNYellowReportPageBR" TargetMode="External"/><Relationship Id="rId5" Type="http://schemas.openxmlformats.org/officeDocument/2006/relationships/hyperlink" Target="https://twiki.cern.ch/twiki/bin/view/LHCPhysics/CERNYellowReportPageBR2014" TargetMode="External"/><Relationship Id="rId4" Type="http://schemas.openxmlformats.org/officeDocument/2006/relationships/hyperlink" Target="https://indico.cern.ch/event/550509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156" y="4944284"/>
            <a:ext cx="1843377" cy="42455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53488" y="3036411"/>
            <a:ext cx="4591423" cy="1448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lang="en-US" dirty="0">
              <a:latin typeface="Verdana"/>
              <a:cs typeface="Verdana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Blip>
                <a:blip r:embed="rId3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  <a:cs typeface="Verdana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Blip>
                <a:blip r:embed="rId3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Blip>
                <a:blip r:embed="rId3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6461891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DIS19, Torino, April 11</a:t>
            </a:r>
            <a:r>
              <a:rPr lang="en-US" sz="1600" baseline="30000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th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915551" y="4460900"/>
            <a:ext cx="69426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b="1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Max Klein</a:t>
            </a:r>
          </a:p>
          <a:p>
            <a:pPr lvl="0" algn="ctr">
              <a:spcBef>
                <a:spcPct val="20000"/>
              </a:spcBef>
            </a:pPr>
            <a:endParaRPr lang="en-US" b="1" dirty="0">
              <a:solidFill>
                <a:prstClr val="black">
                  <a:tint val="75000"/>
                </a:prstClr>
              </a:solidFill>
              <a:latin typeface="Verdana"/>
              <a:cs typeface="Verdana"/>
            </a:endParaRPr>
          </a:p>
          <a:p>
            <a:pPr lvl="0" algn="ctr">
              <a:spcBef>
                <a:spcPct val="20000"/>
              </a:spcBef>
            </a:pPr>
            <a:endParaRPr lang="en-US" b="1" dirty="0">
              <a:solidFill>
                <a:prstClr val="black">
                  <a:tint val="75000"/>
                </a:prstClr>
              </a:solidFill>
              <a:latin typeface="Verdana"/>
              <a:cs typeface="Verdana"/>
            </a:endParaRPr>
          </a:p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on behalf of </a:t>
            </a:r>
          </a:p>
          <a:p>
            <a:pPr lvl="0" algn="ctr">
              <a:spcBef>
                <a:spcPct val="20000"/>
              </a:spcBef>
            </a:pPr>
            <a:r>
              <a:rPr lang="en-US" b="1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the </a:t>
            </a:r>
            <a:r>
              <a:rPr lang="en-US" b="1" dirty="0" err="1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LHeC</a:t>
            </a:r>
            <a:r>
              <a:rPr lang="en-US" b="1" dirty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t>/FCC-eh Higgs Group</a:t>
            </a:r>
          </a:p>
          <a:p>
            <a:pPr lvl="0" algn="ctr">
              <a:spcBef>
                <a:spcPct val="20000"/>
              </a:spcBef>
            </a:pPr>
            <a:endParaRPr lang="en-US" sz="1600" dirty="0">
              <a:solidFill>
                <a:prstClr val="black">
                  <a:tint val="75000"/>
                </a:prstClr>
              </a:solidFill>
              <a:latin typeface="Verdana"/>
              <a:cs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95" y="3967124"/>
            <a:ext cx="1145794" cy="706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38" y="3890984"/>
            <a:ext cx="1708053" cy="714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3C35C0-EBB1-D148-A93F-5FACDDCF48DF}"/>
              </a:ext>
            </a:extLst>
          </p:cNvPr>
          <p:cNvSpPr txBox="1"/>
          <p:nvPr/>
        </p:nvSpPr>
        <p:spPr>
          <a:xfrm>
            <a:off x="1541599" y="261744"/>
            <a:ext cx="5798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Prospects</a:t>
            </a: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Higgs</a:t>
            </a: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Physics</a:t>
            </a: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Electron</a:t>
            </a:r>
            <a:r>
              <a:rPr lang="de-DE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-Proton </a:t>
            </a:r>
            <a:r>
              <a:rPr lang="de-DE" sz="3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Colliders</a:t>
            </a:r>
            <a:endParaRPr lang="de-DE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A9CB7-6018-0A43-984C-562B28056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258" y="1779048"/>
            <a:ext cx="3311994" cy="2400927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F14C7C-7E4A-944E-9A4B-59233EA2C371}"/>
              </a:ext>
            </a:extLst>
          </p:cNvPr>
          <p:cNvSpPr txBox="1"/>
          <p:nvPr/>
        </p:nvSpPr>
        <p:spPr>
          <a:xfrm>
            <a:off x="6665859" y="5057648"/>
            <a:ext cx="21571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Based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Uta Klein, 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Talk at FCC CDR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4.3.2019 at CERN</a:t>
            </a:r>
          </a:p>
          <a:p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Higgs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ep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paper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8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11" y="31089"/>
            <a:ext cx="8372193" cy="973795"/>
          </a:xfrm>
        </p:spPr>
        <p:txBody>
          <a:bodyPr/>
          <a:lstStyle/>
          <a:p>
            <a:r>
              <a:rPr lang="en-US" sz="2000" dirty="0"/>
              <a:t> </a:t>
            </a:r>
            <a:r>
              <a:rPr lang="en-US" sz="3200" dirty="0"/>
              <a:t>VBF Higgs Production  </a:t>
            </a:r>
            <a:r>
              <a:rPr lang="en-US" sz="2000" dirty="0"/>
              <a:t>and experimental conditions</a:t>
            </a:r>
            <a:endParaRPr lang="en-US" sz="2000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1" y="1066080"/>
            <a:ext cx="2182888" cy="25847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5" y="1066081"/>
            <a:ext cx="2160943" cy="25847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3" y="3881744"/>
            <a:ext cx="4502575" cy="27273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14594" y="2178975"/>
            <a:ext cx="4707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OR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5438" y="1616194"/>
            <a:ext cx="144313" cy="20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8734" y="1350124"/>
            <a:ext cx="144313" cy="20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09097" y="2288074"/>
            <a:ext cx="144313" cy="20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11361" y="161619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5020" y="218706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84303" y="123468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80586" y="1151329"/>
            <a:ext cx="36674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ep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sz="1600" dirty="0"/>
              <a:t>Higgs production in </a:t>
            </a:r>
            <a:r>
              <a:rPr lang="en-US" sz="1600" dirty="0" err="1"/>
              <a:t>ep</a:t>
            </a:r>
            <a:r>
              <a:rPr lang="en-US" sz="1600" dirty="0"/>
              <a:t> comes</a:t>
            </a:r>
          </a:p>
          <a:p>
            <a:r>
              <a:rPr lang="en-US" sz="1600" dirty="0"/>
              <a:t>uniquely from either CC or NC DIS via VBF</a:t>
            </a:r>
          </a:p>
          <a:p>
            <a:endParaRPr lang="en-US" sz="1600" dirty="0"/>
          </a:p>
          <a:p>
            <a:r>
              <a:rPr lang="en-US" sz="1600" dirty="0"/>
              <a:t>Clean bb final state, S/B &gt;1</a:t>
            </a:r>
          </a:p>
          <a:p>
            <a:r>
              <a:rPr lang="en-US" sz="1600" dirty="0"/>
              <a:t>e-h Cross Calibration </a:t>
            </a:r>
            <a:r>
              <a:rPr lang="en-US" sz="1600" dirty="0">
                <a:sym typeface="Wingdings"/>
              </a:rPr>
              <a:t>for Precision </a:t>
            </a:r>
            <a:r>
              <a:rPr lang="en-US" sz="1600" dirty="0" err="1">
                <a:sym typeface="Wingdings"/>
              </a:rPr>
              <a:t>ep</a:t>
            </a:r>
            <a:endParaRPr lang="en-US" sz="1600" dirty="0">
              <a:sym typeface="Wingdings"/>
            </a:endParaRP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Clean, precise reconstruction and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easy distinction of ZZH and WWH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pile-up in ep:</a:t>
            </a:r>
          </a:p>
          <a:p>
            <a:r>
              <a:rPr lang="en-US" sz="1600" dirty="0">
                <a:sym typeface="Wingdings"/>
              </a:rPr>
              <a:t> &lt;0.1@LHeC up to  1@FCCeh events</a:t>
            </a:r>
          </a:p>
          <a:p>
            <a:endParaRPr lang="en-US" sz="1600" dirty="0">
              <a:sym typeface="Wingding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2511" y="3444286"/>
            <a:ext cx="3730344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u="sng" dirty="0" err="1">
                <a:solidFill>
                  <a:srgbClr val="0000FF"/>
                </a:solidFill>
              </a:rPr>
              <a:t>pp</a:t>
            </a:r>
            <a:r>
              <a:rPr lang="en-US" b="1" u="sng" dirty="0">
                <a:solidFill>
                  <a:srgbClr val="0000FF"/>
                </a:solidFill>
              </a:rPr>
              <a:t>: </a:t>
            </a:r>
            <a:r>
              <a:rPr lang="en-US" dirty="0"/>
              <a:t>Higgs production in </a:t>
            </a:r>
            <a:r>
              <a:rPr lang="en-US" dirty="0" err="1"/>
              <a:t>pp</a:t>
            </a:r>
            <a:r>
              <a:rPr lang="en-US" dirty="0"/>
              <a:t> comes</a:t>
            </a:r>
          </a:p>
          <a:p>
            <a:r>
              <a:rPr lang="en-US" dirty="0"/>
              <a:t>predominantly (~80%) from </a:t>
            </a:r>
            <a:r>
              <a:rPr lang="en-US" dirty="0" err="1"/>
              <a:t>gg</a:t>
            </a:r>
            <a:r>
              <a:rPr lang="en-US" dirty="0">
                <a:sym typeface="Wingdings"/>
              </a:rPr>
              <a:t> H :</a:t>
            </a:r>
          </a:p>
          <a:p>
            <a:r>
              <a:rPr lang="en-US" sz="1600" dirty="0">
                <a:sym typeface="Wingdings"/>
              </a:rPr>
              <a:t> </a:t>
            </a:r>
            <a:r>
              <a:rPr lang="en-US" sz="1600" b="1" dirty="0">
                <a:sym typeface="Wingdings"/>
              </a:rPr>
              <a:t>high rates crucial for rare decays</a:t>
            </a:r>
          </a:p>
          <a:p>
            <a:endParaRPr lang="en-US" sz="1600" dirty="0">
              <a:sym typeface="Wingdings"/>
            </a:endParaRPr>
          </a:p>
          <a:p>
            <a:endParaRPr lang="en-US" sz="1600" dirty="0">
              <a:sym typeface="Wingdings"/>
            </a:endParaRPr>
          </a:p>
          <a:p>
            <a:endParaRPr lang="en-US" sz="1600" dirty="0">
              <a:sym typeface="Wingdings"/>
            </a:endParaRPr>
          </a:p>
          <a:p>
            <a:endParaRPr lang="en-US" sz="1600" dirty="0"/>
          </a:p>
          <a:p>
            <a:r>
              <a:rPr lang="en-US" sz="1600" b="1" dirty="0"/>
              <a:t>Pile-up </a:t>
            </a:r>
            <a:r>
              <a:rPr lang="en-US" sz="1600" dirty="0"/>
              <a:t>in </a:t>
            </a:r>
            <a:r>
              <a:rPr lang="en-US" sz="1600" dirty="0" err="1"/>
              <a:t>pp</a:t>
            </a:r>
            <a:r>
              <a:rPr lang="en-US" sz="1600" dirty="0"/>
              <a:t> at 5 10</a:t>
            </a:r>
            <a:r>
              <a:rPr lang="en-US" sz="1600" baseline="30000" dirty="0"/>
              <a:t>34 </a:t>
            </a:r>
            <a:r>
              <a:rPr lang="en-US" sz="1600" dirty="0"/>
              <a:t>cm</a:t>
            </a:r>
            <a:r>
              <a:rPr lang="en-US" sz="1600" baseline="30000" dirty="0"/>
              <a:t>-2 </a:t>
            </a:r>
            <a:r>
              <a:rPr lang="en-US" sz="1600" dirty="0"/>
              <a:t>s</a:t>
            </a:r>
            <a:r>
              <a:rPr lang="en-US" sz="1600" baseline="30000" dirty="0"/>
              <a:t>-1 </a:t>
            </a:r>
            <a:r>
              <a:rPr lang="en-US" sz="1600" dirty="0"/>
              <a:t>is 150@25ns</a:t>
            </a:r>
          </a:p>
          <a:p>
            <a:r>
              <a:rPr lang="en-US" sz="1600" b="1" dirty="0"/>
              <a:t>FCC-</a:t>
            </a:r>
            <a:r>
              <a:rPr lang="en-US" sz="1600" b="1" dirty="0" err="1"/>
              <a:t>hh</a:t>
            </a:r>
            <a:r>
              <a:rPr lang="en-US" sz="1600" b="1" dirty="0"/>
              <a:t>: pile-up 500-1000 (!)</a:t>
            </a:r>
          </a:p>
          <a:p>
            <a:r>
              <a:rPr lang="en-US" sz="1600" dirty="0"/>
              <a:t> S/B  very small for bb, too harsh for cc</a:t>
            </a:r>
          </a:p>
          <a:p>
            <a:r>
              <a:rPr lang="en-US" sz="1600" dirty="0">
                <a:solidFill>
                  <a:srgbClr val="0000FF"/>
                </a:solidFill>
              </a:rPr>
              <a:t>Final precision in </a:t>
            </a:r>
            <a:r>
              <a:rPr lang="en-US" sz="1600" dirty="0" err="1">
                <a:solidFill>
                  <a:srgbClr val="0000FF"/>
                </a:solidFill>
              </a:rPr>
              <a:t>pp</a:t>
            </a:r>
            <a:r>
              <a:rPr lang="en-US" sz="1600" dirty="0">
                <a:solidFill>
                  <a:srgbClr val="0000FF"/>
                </a:solidFill>
              </a:rPr>
              <a:t> needs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                       accurate N</a:t>
            </a:r>
            <a:r>
              <a:rPr lang="en-US" sz="1600" baseline="30000" dirty="0">
                <a:solidFill>
                  <a:srgbClr val="0000FF"/>
                </a:solidFill>
              </a:rPr>
              <a:t>3</a:t>
            </a:r>
            <a:r>
              <a:rPr lang="en-US" sz="1600" dirty="0">
                <a:solidFill>
                  <a:srgbClr val="0000FF"/>
                </a:solidFill>
              </a:rPr>
              <a:t>LO PDFs &amp; α</a:t>
            </a:r>
            <a:r>
              <a:rPr lang="en-US" sz="1600" baseline="-25000" dirty="0">
                <a:solidFill>
                  <a:srgbClr val="0000FF"/>
                </a:solidFill>
              </a:rPr>
              <a:t>S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47733" y="1066081"/>
            <a:ext cx="3958287" cy="5542990"/>
          </a:xfrm>
          <a:prstGeom prst="rect">
            <a:avLst/>
          </a:prstGeom>
          <a:noFill/>
          <a:ln>
            <a:solidFill>
              <a:srgbClr val="E2B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32845" y="807946"/>
            <a:ext cx="7181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/>
              <a:t>ep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43122" y="5927980"/>
            <a:ext cx="89686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/>
              <a:t> </a:t>
            </a:r>
            <a:r>
              <a:rPr lang="en-US" sz="4000" b="1" dirty="0" err="1"/>
              <a:t>pp</a:t>
            </a:r>
            <a:r>
              <a:rPr lang="en-US" sz="4000" b="1" dirty="0"/>
              <a:t> </a:t>
            </a:r>
          </a:p>
        </p:txBody>
      </p:sp>
      <p:sp>
        <p:nvSpPr>
          <p:cNvPr id="5" name="Frame 4"/>
          <p:cNvSpPr/>
          <p:nvPr/>
        </p:nvSpPr>
        <p:spPr>
          <a:xfrm>
            <a:off x="2391559" y="4733968"/>
            <a:ext cx="506000" cy="384876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803" y="4335600"/>
            <a:ext cx="1843234" cy="835080"/>
          </a:xfrm>
          <a:prstGeom prst="rect">
            <a:avLst/>
          </a:prstGeom>
          <a:ln w="41275">
            <a:solidFill>
              <a:srgbClr val="0000FF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524008" y="1923975"/>
            <a:ext cx="76174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HWW</a:t>
            </a:r>
            <a:r>
              <a:rPr lang="en-US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6474" y="1934483"/>
            <a:ext cx="55097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HZZ</a:t>
            </a:r>
            <a:r>
              <a:rPr lang="en-US" strike="sngStrik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B6B3-0183-C448-B225-F23101F1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64" y="29980"/>
            <a:ext cx="8123989" cy="973795"/>
          </a:xfrm>
        </p:spPr>
        <p:txBody>
          <a:bodyPr/>
          <a:lstStyle/>
          <a:p>
            <a:r>
              <a:rPr lang="de-DE" dirty="0"/>
              <a:t>Rates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at </a:t>
            </a:r>
            <a:r>
              <a:rPr lang="de-DE" dirty="0" err="1"/>
              <a:t>LHeC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B6CE7-031A-2045-8DD1-7CC18DD2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4A42F-F2B5-1544-9461-265A5F709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5" y="1585652"/>
            <a:ext cx="6532269" cy="4734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C6388-3D91-CF44-A257-1256D5DE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420" y="1081601"/>
            <a:ext cx="1797986" cy="1303394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6BCDD-F536-D94B-B816-825053F4CE75}"/>
              </a:ext>
            </a:extLst>
          </p:cNvPr>
          <p:cNvSpPr txBox="1"/>
          <p:nvPr/>
        </p:nvSpPr>
        <p:spPr>
          <a:xfrm>
            <a:off x="6832435" y="2903345"/>
            <a:ext cx="213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Approximately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x4 at HE LHC</a:t>
            </a: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x10  at FCC-eh</a:t>
            </a: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million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bb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..</a:t>
            </a:r>
          </a:p>
          <a:p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Due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longer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operation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higher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luminosity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higher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cross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sections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   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1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Analysis Framework and ‘Detector’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角丸四角形 18"/>
          <p:cNvSpPr/>
          <p:nvPr/>
        </p:nvSpPr>
        <p:spPr>
          <a:xfrm>
            <a:off x="222881" y="6092241"/>
            <a:ext cx="3230813" cy="374003"/>
          </a:xfrm>
          <a:prstGeom prst="roundRect">
            <a:avLst/>
          </a:prstGeom>
          <a:solidFill>
            <a:srgbClr val="B3FF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7" name="角丸四角形 17"/>
          <p:cNvSpPr/>
          <p:nvPr/>
        </p:nvSpPr>
        <p:spPr>
          <a:xfrm>
            <a:off x="222881" y="4757851"/>
            <a:ext cx="3217112" cy="979519"/>
          </a:xfrm>
          <a:prstGeom prst="roundRect">
            <a:avLst/>
          </a:prstGeom>
          <a:solidFill>
            <a:srgbClr val="B3FF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8" name="角丸四角形 16"/>
          <p:cNvSpPr/>
          <p:nvPr/>
        </p:nvSpPr>
        <p:spPr>
          <a:xfrm>
            <a:off x="236583" y="3293920"/>
            <a:ext cx="3217112" cy="1017030"/>
          </a:xfrm>
          <a:prstGeom prst="roundRect">
            <a:avLst/>
          </a:prstGeom>
          <a:solidFill>
            <a:srgbClr val="B3FF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9" name="角丸四角形 15"/>
          <p:cNvSpPr/>
          <p:nvPr/>
        </p:nvSpPr>
        <p:spPr>
          <a:xfrm>
            <a:off x="236583" y="1424938"/>
            <a:ext cx="3217112" cy="1413898"/>
          </a:xfrm>
          <a:prstGeom prst="roundRect">
            <a:avLst/>
          </a:prstGeom>
          <a:solidFill>
            <a:srgbClr val="B3FFDB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3768025" y="1044788"/>
            <a:ext cx="5390086" cy="5850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en-US" altLang="ja-JP" sz="2000" dirty="0">
                <a:solidFill>
                  <a:srgbClr val="000000"/>
                </a:solidFill>
              </a:rPr>
              <a:t>Calculate cross section with tree-level Feynman diagrams (any UFO) using </a:t>
            </a:r>
            <a:r>
              <a:rPr kumimoji="1" lang="en-US" altLang="ja-JP" sz="2000" u="sng" dirty="0" err="1">
                <a:solidFill>
                  <a:srgbClr val="000000"/>
                </a:solidFill>
              </a:rPr>
              <a:t>pT</a:t>
            </a:r>
            <a:r>
              <a:rPr kumimoji="1" lang="en-US" altLang="ja-JP" sz="2000" u="sng" dirty="0">
                <a:solidFill>
                  <a:srgbClr val="000000"/>
                </a:solidFill>
              </a:rPr>
              <a:t> of scattered quark as scale (CDR </a:t>
            </a:r>
            <a:r>
              <a:rPr kumimoji="1" lang="en-US" altLang="ja-JP" sz="2000" u="sng" dirty="0" err="1">
                <a:solidFill>
                  <a:srgbClr val="000000"/>
                </a:solidFill>
              </a:rPr>
              <a:t>ŝ</a:t>
            </a:r>
            <a:r>
              <a:rPr kumimoji="1" lang="en-US" altLang="ja-JP" sz="2000" u="sng" dirty="0">
                <a:solidFill>
                  <a:srgbClr val="000000"/>
                </a:solidFill>
              </a:rPr>
              <a:t> ) </a:t>
            </a:r>
            <a:r>
              <a:rPr kumimoji="1" lang="en-US" altLang="ja-JP" sz="2000" dirty="0">
                <a:solidFill>
                  <a:srgbClr val="000000"/>
                </a:solidFill>
              </a:rPr>
              <a:t>for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ep</a:t>
            </a:r>
            <a:r>
              <a:rPr kumimoji="1" lang="en-US" altLang="ja-JP" sz="2000" dirty="0">
                <a:solidFill>
                  <a:srgbClr val="000000"/>
                </a:solidFill>
              </a:rPr>
              <a:t> processes with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MadGraph5</a:t>
            </a:r>
            <a:r>
              <a:rPr kumimoji="1" lang="en-US" altLang="ja-JP" sz="2000" dirty="0">
                <a:solidFill>
                  <a:srgbClr val="000000"/>
                </a:solidFill>
              </a:rPr>
              <a:t> ;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parton</a:t>
            </a:r>
            <a:r>
              <a:rPr kumimoji="1" lang="en-US" altLang="ja-JP" sz="2000" dirty="0">
                <a:solidFill>
                  <a:srgbClr val="000000"/>
                </a:solidFill>
              </a:rPr>
              <a:t>-level x-check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CompHep</a:t>
            </a:r>
            <a:endParaRPr kumimoji="1" lang="en-US" altLang="ja-JP" sz="2000" dirty="0">
              <a:solidFill>
                <a:srgbClr val="000000"/>
              </a:solidFill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en-US" altLang="ja-JP" sz="2000" b="1" dirty="0">
                <a:solidFill>
                  <a:srgbClr val="000000"/>
                </a:solidFill>
              </a:rPr>
              <a:t>Higgs mass 125 GeV as default</a:t>
            </a:r>
            <a:endParaRPr kumimoji="1" lang="en-US" altLang="ja-JP" sz="2000" dirty="0">
              <a:solidFill>
                <a:srgbClr val="FF0000"/>
              </a:solidFill>
              <a:sym typeface="Wingdings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en-US" altLang="ja-JP" sz="2000" dirty="0">
                <a:solidFill>
                  <a:srgbClr val="000000"/>
                </a:solidFill>
              </a:rPr>
              <a:t>Fragmentation &amp;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hadronisation</a:t>
            </a:r>
            <a:r>
              <a:rPr kumimoji="1" lang="en-US" altLang="ja-JP" sz="2000" dirty="0">
                <a:solidFill>
                  <a:srgbClr val="000000"/>
                </a:solidFill>
              </a:rPr>
              <a:t> uses </a:t>
            </a:r>
            <a:r>
              <a:rPr kumimoji="1" lang="en-US" altLang="ja-JP" sz="2000" b="1" dirty="0" err="1">
                <a:solidFill>
                  <a:srgbClr val="000000"/>
                </a:solidFill>
              </a:rPr>
              <a:t>ep-</a:t>
            </a:r>
            <a:r>
              <a:rPr kumimoji="1" lang="en-US" altLang="ja-JP" sz="2000" b="1" u="sng" dirty="0" err="1">
                <a:solidFill>
                  <a:srgbClr val="000000"/>
                </a:solidFill>
              </a:rPr>
              <a:t>customised</a:t>
            </a:r>
            <a:r>
              <a:rPr kumimoji="1" lang="en-US" altLang="ja-JP" sz="2000" b="1" u="sng" dirty="0">
                <a:solidFill>
                  <a:srgbClr val="000000"/>
                </a:solidFill>
              </a:rPr>
              <a:t> </a:t>
            </a:r>
            <a:r>
              <a:rPr kumimoji="1" lang="en-US" altLang="ja-JP" sz="2000" u="sng" dirty="0" err="1">
                <a:solidFill>
                  <a:srgbClr val="000000"/>
                </a:solidFill>
              </a:rPr>
              <a:t>Pythia</a:t>
            </a:r>
            <a:r>
              <a:rPr kumimoji="1" lang="en-US" altLang="ja-JP" sz="2000" dirty="0">
                <a:solidFill>
                  <a:srgbClr val="000000"/>
                </a:solidFill>
              </a:rPr>
              <a:t>.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buFont typeface="Wingdings" pitchFamily="2" charset="2"/>
              <a:buChar char="n"/>
              <a:defRPr/>
            </a:pPr>
            <a:endParaRPr kumimoji="1" lang="en-US" altLang="ja-JP" sz="2000" dirty="0">
              <a:solidFill>
                <a:srgbClr val="000000"/>
              </a:solidFill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en-US" altLang="ja-JP" sz="20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kumimoji="1" lang="en-US" altLang="ja-JP" sz="2000" b="1" dirty="0" err="1">
                <a:solidFill>
                  <a:srgbClr val="FF0000"/>
                </a:solidFill>
                <a:sym typeface="Wingdings"/>
              </a:rPr>
              <a:t>Delphes</a:t>
            </a:r>
            <a:r>
              <a:rPr kumimoji="1" lang="en-US" altLang="ja-JP" sz="2000" b="1" dirty="0">
                <a:solidFill>
                  <a:srgbClr val="FF0000"/>
                </a:solidFill>
                <a:sym typeface="Wingdings"/>
              </a:rPr>
              <a:t> ‘detector’ </a:t>
            </a:r>
          </a:p>
          <a:p>
            <a:pPr lvl="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defRPr/>
            </a:pPr>
            <a:r>
              <a:rPr kumimoji="1" lang="en-US" altLang="ja-JP" sz="2000" b="1" dirty="0">
                <a:solidFill>
                  <a:srgbClr val="FF0000"/>
                </a:solidFill>
                <a:sym typeface="Wingdings"/>
              </a:rPr>
              <a:t>displaced vertices and  signed impact parameter distributions  studied for </a:t>
            </a:r>
            <a:r>
              <a:rPr kumimoji="1" lang="en-US" altLang="ja-JP" sz="2000" b="1" dirty="0" err="1">
                <a:solidFill>
                  <a:srgbClr val="FF0000"/>
                </a:solidFill>
                <a:sym typeface="Wingdings"/>
              </a:rPr>
              <a:t>LHeC</a:t>
            </a:r>
            <a:r>
              <a:rPr kumimoji="1" lang="en-US" altLang="ja-JP" sz="2000" b="1" dirty="0">
                <a:solidFill>
                  <a:srgbClr val="FF0000"/>
                </a:solidFill>
                <a:sym typeface="Wingdings"/>
              </a:rPr>
              <a:t>, and used for FCC-eh SM Higgs </a:t>
            </a:r>
            <a:r>
              <a:rPr kumimoji="1" lang="en-US" altLang="ja-JP" sz="2000" dirty="0">
                <a:solidFill>
                  <a:srgbClr val="FF0000"/>
                </a:solidFill>
                <a:sym typeface="Wingdings"/>
              </a:rPr>
              <a:t>extrapolations [PGS for CDR and until 2014]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800"/>
              </a:spcBef>
              <a:buClr>
                <a:srgbClr val="4F81BD"/>
              </a:buClr>
              <a:buSzPct val="75000"/>
              <a:buFont typeface="Wingdings" pitchFamily="2" charset="2"/>
              <a:buChar char="n"/>
              <a:defRPr/>
            </a:pPr>
            <a:r>
              <a:rPr kumimoji="1" lang="en-US" altLang="ja-JP" sz="2000" dirty="0">
                <a:solidFill>
                  <a:srgbClr val="000000"/>
                </a:solidFill>
              </a:rPr>
              <a:t>‘Standard’ GPD LHC-style detectors used and further studied based on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optimising</a:t>
            </a:r>
            <a:r>
              <a:rPr kumimoji="1" lang="en-US" altLang="ja-JP" sz="2000" dirty="0">
                <a:solidFill>
                  <a:srgbClr val="000000"/>
                </a:solidFill>
              </a:rPr>
              <a:t> Higgs measurements, i.e. vertex resolution a la ATLAS IBL, excellent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hadronic</a:t>
            </a:r>
            <a:r>
              <a:rPr kumimoji="1" lang="en-US" altLang="ja-JP" sz="2000" dirty="0">
                <a:solidFill>
                  <a:srgbClr val="000000"/>
                </a:solidFill>
              </a:rPr>
              <a:t> and </a:t>
            </a:r>
            <a:r>
              <a:rPr kumimoji="1" lang="en-US" altLang="ja-JP" sz="2000" dirty="0" err="1">
                <a:solidFill>
                  <a:srgbClr val="000000"/>
                </a:solidFill>
              </a:rPr>
              <a:t>elmag</a:t>
            </a:r>
            <a:r>
              <a:rPr kumimoji="1" lang="en-US" altLang="ja-JP" sz="2000" dirty="0">
                <a:solidFill>
                  <a:srgbClr val="000000"/>
                </a:solidFill>
              </a:rPr>
              <a:t> resolutions using ‘best’ state-of-the art detector technologies (no R&amp;D ‘needed’)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テキスト ボックス 3"/>
          <p:cNvSpPr txBox="1"/>
          <p:nvPr/>
        </p:nvSpPr>
        <p:spPr>
          <a:xfrm>
            <a:off x="338267" y="1438758"/>
            <a:ext cx="1823599" cy="369332"/>
          </a:xfrm>
          <a:prstGeom prst="rect">
            <a:avLst/>
          </a:prstGeom>
          <a:solidFill>
            <a:srgbClr val="B3FFDB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Event generation</a:t>
            </a:r>
          </a:p>
        </p:txBody>
      </p:sp>
      <p:sp>
        <p:nvSpPr>
          <p:cNvPr id="12" name="正方形/長方形 7"/>
          <p:cNvSpPr/>
          <p:nvPr/>
        </p:nvSpPr>
        <p:spPr>
          <a:xfrm>
            <a:off x="512585" y="2437218"/>
            <a:ext cx="2698125" cy="369332"/>
          </a:xfrm>
          <a:prstGeom prst="rect">
            <a:avLst/>
          </a:prstGeom>
          <a:solidFill>
            <a:srgbClr val="B3FFDB"/>
          </a:solidFill>
        </p:spPr>
        <p:txBody>
          <a:bodyPr wrap="none">
            <a:spAutoFit/>
          </a:bodyPr>
          <a:lstStyle/>
          <a:p>
            <a:r>
              <a:rPr lang="en-US" altLang="ja-JP" b="1" dirty="0"/>
              <a:t>by MadGraph5/</a:t>
            </a:r>
            <a:r>
              <a:rPr lang="en-US" altLang="ja-JP" b="1" dirty="0" err="1"/>
              <a:t>MadEvent</a:t>
            </a:r>
            <a:endParaRPr lang="en-US" altLang="ja-JP" b="1" dirty="0"/>
          </a:p>
        </p:txBody>
      </p:sp>
      <p:sp>
        <p:nvSpPr>
          <p:cNvPr id="13" name="テキスト ボックス 8"/>
          <p:cNvSpPr txBox="1"/>
          <p:nvPr/>
        </p:nvSpPr>
        <p:spPr>
          <a:xfrm>
            <a:off x="512585" y="1822840"/>
            <a:ext cx="2698175" cy="669414"/>
          </a:xfrm>
          <a:prstGeom prst="rect">
            <a:avLst/>
          </a:prstGeom>
          <a:solidFill>
            <a:srgbClr val="B3FFDB"/>
          </a:solidFill>
        </p:spPr>
        <p:txBody>
          <a:bodyPr wrap="none" rtlCol="0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kumimoji="1" lang="en-US" altLang="ja-JP" b="1" dirty="0"/>
              <a:t>SM or BSM production</a:t>
            </a:r>
          </a:p>
          <a:p>
            <a:pPr marL="176213" indent="-176213">
              <a:lnSpc>
                <a:spcPct val="110000"/>
              </a:lnSpc>
              <a:buFont typeface="Arial"/>
              <a:buChar char="•"/>
            </a:pPr>
            <a:r>
              <a:rPr lang="en-US" altLang="ja-JP" b="1" dirty="0"/>
              <a:t>CC &amp; NC DIS background</a:t>
            </a:r>
            <a:endParaRPr kumimoji="1" lang="ja-JP" altLang="en-US" b="1" dirty="0"/>
          </a:p>
        </p:txBody>
      </p:sp>
      <p:sp>
        <p:nvSpPr>
          <p:cNvPr id="14" name="テキスト ボックス 9"/>
          <p:cNvSpPr txBox="1"/>
          <p:nvPr/>
        </p:nvSpPr>
        <p:spPr>
          <a:xfrm>
            <a:off x="387712" y="3296141"/>
            <a:ext cx="2208734" cy="646331"/>
          </a:xfrm>
          <a:prstGeom prst="rect">
            <a:avLst/>
          </a:prstGeom>
          <a:solidFill>
            <a:srgbClr val="B3FFDB"/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n-US" altLang="ja-JP" b="1" dirty="0"/>
              <a:t>Fragmentation</a:t>
            </a:r>
          </a:p>
          <a:p>
            <a:pPr marL="179388" indent="-179388">
              <a:buFont typeface="Arial"/>
              <a:buChar char="•"/>
            </a:pPr>
            <a:r>
              <a:rPr lang="en-US" altLang="ja-JP" b="1" dirty="0" err="1"/>
              <a:t>Hadronization</a:t>
            </a:r>
            <a:endParaRPr lang="en-US" altLang="ja-JP" b="1" dirty="0"/>
          </a:p>
        </p:txBody>
      </p:sp>
      <p:sp>
        <p:nvSpPr>
          <p:cNvPr id="15" name="テキスト ボックス 11"/>
          <p:cNvSpPr txBox="1"/>
          <p:nvPr/>
        </p:nvSpPr>
        <p:spPr>
          <a:xfrm>
            <a:off x="355606" y="4770609"/>
            <a:ext cx="2514293" cy="369332"/>
          </a:xfrm>
          <a:prstGeom prst="rect">
            <a:avLst/>
          </a:prstGeom>
          <a:solidFill>
            <a:srgbClr val="B3FFDB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/>
              <a:t>Fast detector simulation</a:t>
            </a:r>
          </a:p>
        </p:txBody>
      </p:sp>
      <p:sp>
        <p:nvSpPr>
          <p:cNvPr id="16" name="正方形/長方形 12"/>
          <p:cNvSpPr/>
          <p:nvPr/>
        </p:nvSpPr>
        <p:spPr>
          <a:xfrm>
            <a:off x="362963" y="5091040"/>
            <a:ext cx="2492990" cy="646331"/>
          </a:xfrm>
          <a:prstGeom prst="rect">
            <a:avLst/>
          </a:prstGeom>
          <a:solidFill>
            <a:srgbClr val="B3FFDB"/>
          </a:solidFill>
        </p:spPr>
        <p:txBody>
          <a:bodyPr wrap="none">
            <a:spAutoFit/>
          </a:bodyPr>
          <a:lstStyle/>
          <a:p>
            <a:r>
              <a:rPr lang="en-US" altLang="ja-JP" b="1" dirty="0"/>
              <a:t>by </a:t>
            </a:r>
            <a:r>
              <a:rPr lang="en-US" altLang="ja-JP" b="1" dirty="0" err="1"/>
              <a:t>Delphes</a:t>
            </a:r>
            <a:r>
              <a:rPr lang="en-US" altLang="ja-JP" b="1" dirty="0"/>
              <a:t> </a:t>
            </a:r>
          </a:p>
          <a:p>
            <a:r>
              <a:rPr lang="en-US" altLang="ja-JP" b="1" dirty="0">
                <a:sym typeface="Wingdings"/>
              </a:rPr>
              <a:t> test of </a:t>
            </a:r>
            <a:r>
              <a:rPr lang="en-US" altLang="ja-JP" b="1" dirty="0" err="1">
                <a:sym typeface="Wingdings"/>
              </a:rPr>
              <a:t>LHeC</a:t>
            </a:r>
            <a:r>
              <a:rPr lang="en-US" altLang="ja-JP" b="1" dirty="0">
                <a:sym typeface="Wingdings"/>
              </a:rPr>
              <a:t> detector</a:t>
            </a:r>
            <a:endParaRPr lang="en-US" altLang="ja-JP" b="1" dirty="0">
              <a:latin typeface="Trebuchet MS"/>
            </a:endParaRPr>
          </a:p>
        </p:txBody>
      </p:sp>
      <p:sp>
        <p:nvSpPr>
          <p:cNvPr id="17" name="テキスト ボックス 13"/>
          <p:cNvSpPr txBox="1"/>
          <p:nvPr/>
        </p:nvSpPr>
        <p:spPr>
          <a:xfrm>
            <a:off x="287427" y="6106407"/>
            <a:ext cx="34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0000"/>
                </a:solidFill>
              </a:rPr>
              <a:t> S/B analysis </a:t>
            </a:r>
            <a:r>
              <a:rPr kumimoji="1" lang="en-US" altLang="ja-JP" b="1" dirty="0">
                <a:solidFill>
                  <a:srgbClr val="000000"/>
                </a:solidFill>
                <a:sym typeface="Wingdings"/>
              </a:rPr>
              <a:t> cuts or BDT</a:t>
            </a:r>
            <a:endParaRPr kumimoji="1" lang="en-US" altLang="ja-JP" b="1" dirty="0">
              <a:solidFill>
                <a:srgbClr val="000000"/>
              </a:solidFill>
            </a:endParaRPr>
          </a:p>
        </p:txBody>
      </p:sp>
      <p:sp>
        <p:nvSpPr>
          <p:cNvPr id="19" name="下矢印 22"/>
          <p:cNvSpPr/>
          <p:nvPr/>
        </p:nvSpPr>
        <p:spPr>
          <a:xfrm>
            <a:off x="1633361" y="2945699"/>
            <a:ext cx="363304" cy="279908"/>
          </a:xfrm>
          <a:prstGeom prst="downArrow">
            <a:avLst/>
          </a:prstGeom>
          <a:solidFill>
            <a:srgbClr val="B3FF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20" name="下矢印 23"/>
          <p:cNvSpPr/>
          <p:nvPr/>
        </p:nvSpPr>
        <p:spPr>
          <a:xfrm>
            <a:off x="1633361" y="4417827"/>
            <a:ext cx="363304" cy="279908"/>
          </a:xfrm>
          <a:prstGeom prst="downArrow">
            <a:avLst/>
          </a:prstGeom>
          <a:solidFill>
            <a:srgbClr val="B3FF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21" name="下矢印 24"/>
          <p:cNvSpPr/>
          <p:nvPr/>
        </p:nvSpPr>
        <p:spPr>
          <a:xfrm>
            <a:off x="1633361" y="5770001"/>
            <a:ext cx="363304" cy="279908"/>
          </a:xfrm>
          <a:prstGeom prst="downArrow">
            <a:avLst/>
          </a:prstGeom>
          <a:solidFill>
            <a:srgbClr val="B3FF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-143905" y="2605869"/>
            <a:ext cx="5480702" cy="3813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kumimoji="1"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kumimoji="1"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kumimoji="1"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kumimoji="1"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1500" dirty="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23" name="正方形/長方形 20"/>
          <p:cNvSpPr/>
          <p:nvPr/>
        </p:nvSpPr>
        <p:spPr>
          <a:xfrm>
            <a:off x="549142" y="3941618"/>
            <a:ext cx="2492990" cy="369332"/>
          </a:xfrm>
          <a:prstGeom prst="rect">
            <a:avLst/>
          </a:prstGeom>
          <a:solidFill>
            <a:srgbClr val="B3FFDB"/>
          </a:solidFill>
        </p:spPr>
        <p:txBody>
          <a:bodyPr wrap="none">
            <a:spAutoFit/>
          </a:bodyPr>
          <a:lstStyle/>
          <a:p>
            <a:r>
              <a:rPr lang="en-US" altLang="ja-JP" b="1" dirty="0"/>
              <a:t>by PYTHIA </a:t>
            </a:r>
            <a:r>
              <a:rPr lang="en-US" altLang="ja-JP" sz="1400" b="1" dirty="0"/>
              <a:t>(modified for </a:t>
            </a:r>
            <a:r>
              <a:rPr lang="en-US" altLang="ja-JP" sz="1400" b="1" dirty="0" err="1"/>
              <a:t>ep</a:t>
            </a:r>
            <a:r>
              <a:rPr lang="en-US" altLang="ja-JP" sz="1400" b="1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44" y="-19244"/>
            <a:ext cx="9852920" cy="973795"/>
          </a:xfrm>
        </p:spPr>
        <p:txBody>
          <a:bodyPr/>
          <a:lstStyle/>
          <a:p>
            <a:r>
              <a:rPr lang="en-US" dirty="0"/>
              <a:t>Branching for invisible Higgs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333" y="3626346"/>
            <a:ext cx="87455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b="1" dirty="0">
                <a:solidFill>
                  <a:schemeClr val="tx2"/>
                </a:solidFill>
                <a:sym typeface="Wingdings"/>
              </a:rPr>
              <a:t>Uses ZZH fusion process to estimate prospects of Higgs to invisible decay using </a:t>
            </a:r>
            <a:r>
              <a:rPr lang="en-US" sz="2000" b="1" i="1" dirty="0">
                <a:solidFill>
                  <a:schemeClr val="tx2"/>
                </a:solidFill>
                <a:sym typeface="Wingdings"/>
              </a:rPr>
              <a:t>standard cut/BDT analysis techniques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b="1" i="1" dirty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2000" b="1" dirty="0">
                <a:solidFill>
                  <a:schemeClr val="tx2"/>
                </a:solidFill>
                <a:sym typeface="Wingdings"/>
              </a:rPr>
              <a:t>Results for full MG5+Delphes analyses, done for 3 </a:t>
            </a:r>
            <a:r>
              <a:rPr lang="en-US" sz="2000" b="1" dirty="0" err="1">
                <a:solidFill>
                  <a:schemeClr val="tx2"/>
                </a:solidFill>
                <a:sym typeface="Wingdings"/>
              </a:rPr>
              <a:t>c.m.s</a:t>
            </a:r>
            <a:r>
              <a:rPr lang="en-US" sz="2000" b="1" dirty="0">
                <a:solidFill>
                  <a:schemeClr val="tx2"/>
                </a:solidFill>
                <a:sym typeface="Wingdings"/>
              </a:rPr>
              <a:t>. energies  very encouraging for a measurement of the branching of  Higgs to invisible in </a:t>
            </a:r>
            <a:r>
              <a:rPr lang="en-US" sz="2000" b="1" dirty="0" err="1">
                <a:solidFill>
                  <a:schemeClr val="tx2"/>
                </a:solidFill>
                <a:sym typeface="Wingdings"/>
              </a:rPr>
              <a:t>ep</a:t>
            </a:r>
            <a:r>
              <a:rPr lang="en-US" sz="2000" b="1" dirty="0">
                <a:solidFill>
                  <a:schemeClr val="tx2"/>
                </a:solidFill>
                <a:sym typeface="Wingdings"/>
              </a:rPr>
              <a:t> down to 1.2% (1.7%)  for 2 (1) ab</a:t>
            </a:r>
            <a:r>
              <a:rPr lang="en-US" sz="2000" b="1" baseline="30000" dirty="0">
                <a:solidFill>
                  <a:schemeClr val="tx2"/>
                </a:solidFill>
                <a:sym typeface="Wingdings"/>
              </a:rPr>
              <a:t>-1</a:t>
            </a:r>
            <a:endParaRPr lang="en-US" sz="2000" dirty="0">
              <a:sym typeface="Wingdings"/>
            </a:endParaRPr>
          </a:p>
          <a:p>
            <a:endParaRPr lang="en-US" sz="2000" dirty="0">
              <a:sym typeface="Wingdings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1600" u="sng" dirty="0">
                <a:sym typeface="Wingdings"/>
              </a:rPr>
              <a:t>A lot of checks done: </a:t>
            </a:r>
            <a:r>
              <a:rPr lang="en-US" sz="1600" dirty="0">
                <a:sym typeface="Wingdings"/>
              </a:rPr>
              <a:t>We also checked </a:t>
            </a:r>
            <a:r>
              <a:rPr lang="en-US" sz="1600" dirty="0" err="1">
                <a:sym typeface="Wingdings"/>
              </a:rPr>
              <a:t>LHeC</a:t>
            </a:r>
            <a:r>
              <a:rPr lang="en-US" sz="1600" dirty="0">
                <a:sym typeface="Wingdings"/>
              </a:rPr>
              <a:t>  FCC-he scaling with the corresponding cross sections (* results in table) : Downscaling FCC-he simulation results to </a:t>
            </a:r>
            <a:r>
              <a:rPr lang="en-US" sz="1600" dirty="0" err="1">
                <a:sym typeface="Wingdings"/>
              </a:rPr>
              <a:t>LHeC</a:t>
            </a:r>
            <a:r>
              <a:rPr lang="en-US" sz="1600" dirty="0">
                <a:sym typeface="Wingdings"/>
              </a:rPr>
              <a:t> would give 4.5%, while up-scaling of </a:t>
            </a:r>
            <a:r>
              <a:rPr lang="en-US" sz="1600" dirty="0" err="1">
                <a:sym typeface="Wingdings"/>
              </a:rPr>
              <a:t>LHeC</a:t>
            </a:r>
            <a:r>
              <a:rPr lang="en-US" sz="1600" dirty="0">
                <a:sym typeface="Wingdings"/>
              </a:rPr>
              <a:t> simulation to FCC-he would result in 2.1%  all well within uncertainties of projections of ~25%</a:t>
            </a:r>
          </a:p>
          <a:p>
            <a:r>
              <a:rPr lang="en-US" sz="2000" b="1" dirty="0">
                <a:solidFill>
                  <a:srgbClr val="FF0000"/>
                </a:solidFill>
                <a:sym typeface="Wingdings"/>
              </a:rPr>
              <a:t> further detector and analysis details have certainly an impact on results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443" y="623976"/>
            <a:ext cx="7528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given in case of 2σ and L=1 ab</a:t>
            </a:r>
            <a:r>
              <a:rPr lang="en-US" baseline="30000" dirty="0"/>
              <a:t>-1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85" y="11430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37" y="1738612"/>
            <a:ext cx="698500" cy="35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6555169" y="1143000"/>
            <a:ext cx="28795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05905" y="1049239"/>
            <a:ext cx="28795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5927" y="2328446"/>
            <a:ext cx="29477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23418" y="2346154"/>
            <a:ext cx="41149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jet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5169" y="1759723"/>
            <a:ext cx="8425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pe:ZZH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362" y="2916038"/>
            <a:ext cx="8513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LHeC</a:t>
            </a:r>
            <a:r>
              <a:rPr lang="en-US" sz="2000" b="1" dirty="0"/>
              <a:t> </a:t>
            </a:r>
            <a:r>
              <a:rPr lang="en-US" sz="2000" b="1" dirty="0" err="1"/>
              <a:t>parton</a:t>
            </a:r>
            <a:r>
              <a:rPr lang="en-US" sz="2000" b="1" dirty="0"/>
              <a:t>-level, cut based </a:t>
            </a:r>
            <a:r>
              <a:rPr lang="en-US" sz="2000" dirty="0"/>
              <a:t>&lt;6% </a:t>
            </a:r>
            <a:r>
              <a:rPr lang="en-US" dirty="0"/>
              <a:t>[</a:t>
            </a:r>
            <a:r>
              <a:rPr lang="en-US" dirty="0" err="1"/>
              <a:t>arXiv</a:t>
            </a:r>
            <a:r>
              <a:rPr lang="en-US" dirty="0"/>
              <a:t>: 1508.01095] </a:t>
            </a:r>
            <a:endParaRPr lang="en-US" sz="2000" b="1" dirty="0"/>
          </a:p>
          <a:p>
            <a:r>
              <a:rPr lang="en-US" sz="2000" b="1" dirty="0"/>
              <a:t>HL-LHC </a:t>
            </a:r>
            <a:r>
              <a:rPr lang="en-US" sz="2000" dirty="0"/>
              <a:t>@ 3 ab</a:t>
            </a:r>
            <a:r>
              <a:rPr lang="en-US" sz="2000" baseline="30000" dirty="0"/>
              <a:t>-1  </a:t>
            </a:r>
            <a:r>
              <a:rPr lang="en-US" sz="2000" dirty="0"/>
              <a:t>&lt; 3.5% </a:t>
            </a:r>
            <a:r>
              <a:rPr lang="en-US" dirty="0"/>
              <a:t>[arXiv:1411. 7699]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7925" y="152193"/>
            <a:ext cx="184666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3499" y="0"/>
            <a:ext cx="1982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Satoshi Kawaguchi, </a:t>
            </a:r>
          </a:p>
          <a:p>
            <a:r>
              <a:rPr lang="en-US" dirty="0"/>
              <a:t>Masahiro </a:t>
            </a:r>
            <a:r>
              <a:rPr lang="en-US" dirty="0" err="1"/>
              <a:t>Kuze</a:t>
            </a:r>
            <a:endParaRPr lang="en-US" dirty="0"/>
          </a:p>
          <a:p>
            <a:r>
              <a:rPr lang="en-US" dirty="0"/>
              <a:t>Tokyo Tech</a:t>
            </a:r>
          </a:p>
        </p:txBody>
      </p:sp>
      <p:graphicFrame>
        <p:nvGraphicFramePr>
          <p:cNvPr id="1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129908"/>
              </p:ext>
            </p:extLst>
          </p:nvPr>
        </p:nvGraphicFramePr>
        <p:xfrm>
          <a:off x="180363" y="1131166"/>
          <a:ext cx="573555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Delphes</a:t>
                      </a:r>
                      <a:endParaRPr lang="en-US" dirty="0"/>
                    </a:p>
                    <a:p>
                      <a:r>
                        <a:rPr lang="en-US" dirty="0"/>
                        <a:t>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LHeC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[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HE-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LHeC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1.3      [1.8 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TeV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FCC-he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3.5 </a:t>
                      </a:r>
                      <a:r>
                        <a:rPr lang="en-US" dirty="0" err="1"/>
                        <a:t>TeV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LHC-style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4.7%   </a:t>
                      </a:r>
                      <a:r>
                        <a:rPr lang="en-US" baseline="0" dirty="0"/>
                        <a:t> [</a:t>
                      </a:r>
                      <a:r>
                        <a:rPr lang="en-US" dirty="0"/>
                        <a:t>3.2%]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First ‘</a:t>
                      </a:r>
                      <a:r>
                        <a:rPr lang="en-US" dirty="0" err="1"/>
                        <a:t>ep</a:t>
                      </a:r>
                      <a:r>
                        <a:rPr lang="en-US" dirty="0"/>
                        <a:t>-style’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+BDT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Optimisation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5.5% (4.5%*)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1.7% (2.1%*)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6337628" y="2834270"/>
            <a:ext cx="265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sym typeface="Wingdings"/>
              </a:rPr>
              <a:t>PORTAL to Dark Matter 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80" y="-101598"/>
            <a:ext cx="9852920" cy="973795"/>
          </a:xfrm>
        </p:spPr>
        <p:txBody>
          <a:bodyPr/>
          <a:lstStyle/>
          <a:p>
            <a:r>
              <a:rPr lang="en-US" dirty="0"/>
              <a:t>CDR Updates: Two independent analyses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3427" b="3427"/>
          <a:stretch>
            <a:fillRect/>
          </a:stretch>
        </p:blipFill>
        <p:spPr>
          <a:xfrm>
            <a:off x="0" y="1017470"/>
            <a:ext cx="4497719" cy="29300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87" y="3093067"/>
            <a:ext cx="5943913" cy="3739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298" y="4133181"/>
            <a:ext cx="3280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ICHEP 2014</a:t>
            </a:r>
          </a:p>
          <a:p>
            <a:r>
              <a:rPr lang="en-US" dirty="0"/>
              <a:t>Master Thesis Ellis Kay, Liverpool 2014, PGS “detector” ATLAS-style and &amp; modeling of PHP background using low Q</a:t>
            </a:r>
            <a:r>
              <a:rPr lang="en-US" baseline="30000" dirty="0"/>
              <a:t>2</a:t>
            </a:r>
            <a:r>
              <a:rPr lang="en-US" dirty="0"/>
              <a:t>  NC DIS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298" y="564905"/>
            <a:ext cx="7936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rebuchet MS"/>
              </a:rPr>
              <a:t>[</a:t>
            </a:r>
            <a:r>
              <a:rPr lang="en-US" sz="1600" dirty="0">
                <a:solidFill>
                  <a:srgbClr val="FF0000"/>
                </a:solidFill>
                <a:latin typeface="Trebuchet MS"/>
              </a:rPr>
              <a:t> after </a:t>
            </a:r>
            <a:r>
              <a:rPr lang="en-US" sz="1600" dirty="0">
                <a:solidFill>
                  <a:prstClr val="black"/>
                </a:solidFill>
                <a:latin typeface="Trebuchet MS"/>
              </a:rPr>
              <a:t>Higgs discovery </a:t>
            </a:r>
            <a:r>
              <a:rPr lang="en-US" altLang="ja-JP" sz="1600" dirty="0">
                <a:solidFill>
                  <a:prstClr val="black"/>
                </a:solidFill>
                <a:latin typeface="Trebuchet MS"/>
              </a:rPr>
              <a:t>M</a:t>
            </a:r>
            <a:r>
              <a:rPr lang="en-US" altLang="ja-JP" sz="1600" baseline="-25000" dirty="0">
                <a:solidFill>
                  <a:prstClr val="black"/>
                </a:solidFill>
                <a:latin typeface="Trebuchet MS"/>
              </a:rPr>
              <a:t>H</a:t>
            </a:r>
            <a:r>
              <a:rPr lang="en-US" altLang="ja-JP" sz="1600" dirty="0">
                <a:solidFill>
                  <a:prstClr val="black"/>
                </a:solidFill>
                <a:latin typeface="Trebuchet MS"/>
              </a:rPr>
              <a:t>=125 </a:t>
            </a:r>
            <a:r>
              <a:rPr lang="en-US" altLang="ja-JP" sz="1600" dirty="0" err="1">
                <a:solidFill>
                  <a:prstClr val="black"/>
                </a:solidFill>
                <a:latin typeface="Trebuchet MS"/>
              </a:rPr>
              <a:t>GeV</a:t>
            </a:r>
            <a:r>
              <a:rPr lang="en-US" altLang="ja-JP" sz="1600" dirty="0">
                <a:solidFill>
                  <a:prstClr val="black"/>
                </a:solidFill>
                <a:latin typeface="Trebuchet MS"/>
              </a:rPr>
              <a:t>,  </a:t>
            </a:r>
            <a:r>
              <a:rPr lang="en-US" altLang="ja-JP" sz="1600" dirty="0" err="1">
                <a:solidFill>
                  <a:prstClr val="black"/>
                </a:solidFill>
                <a:latin typeface="Trebuchet MS"/>
              </a:rPr>
              <a:t>E</a:t>
            </a:r>
            <a:r>
              <a:rPr lang="en-US" altLang="ja-JP" sz="1600" baseline="-25000" dirty="0" err="1">
                <a:solidFill>
                  <a:prstClr val="black"/>
                </a:solidFill>
                <a:latin typeface="Trebuchet MS"/>
              </a:rPr>
              <a:t>p</a:t>
            </a:r>
            <a:r>
              <a:rPr lang="en-US" altLang="ja-JP" sz="1600" dirty="0">
                <a:solidFill>
                  <a:prstClr val="black"/>
                </a:solidFill>
                <a:latin typeface="Trebuchet MS"/>
              </a:rPr>
              <a:t>=7 </a:t>
            </a:r>
            <a:r>
              <a:rPr lang="en-US" altLang="ja-JP" sz="1600" dirty="0" err="1">
                <a:solidFill>
                  <a:prstClr val="black"/>
                </a:solidFill>
                <a:latin typeface="Trebuchet MS"/>
              </a:rPr>
              <a:t>TeV</a:t>
            </a:r>
            <a:r>
              <a:rPr lang="en-US" altLang="ja-JP" sz="1600" dirty="0">
                <a:solidFill>
                  <a:prstClr val="black"/>
                </a:solidFill>
                <a:latin typeface="Trebuchet MS"/>
              </a:rPr>
              <a:t>, </a:t>
            </a:r>
            <a:r>
              <a:rPr lang="en-US" altLang="ja-JP" sz="1600" dirty="0" err="1">
                <a:solidFill>
                  <a:srgbClr val="FF0000"/>
                </a:solidFill>
                <a:latin typeface="Trebuchet MS"/>
              </a:rPr>
              <a:t>E</a:t>
            </a:r>
            <a:r>
              <a:rPr lang="en-US" altLang="ja-JP" sz="1600" baseline="-25000" dirty="0" err="1">
                <a:solidFill>
                  <a:srgbClr val="FF0000"/>
                </a:solidFill>
                <a:latin typeface="Trebuchet MS"/>
              </a:rPr>
              <a:t>e</a:t>
            </a:r>
            <a:r>
              <a:rPr lang="en-US" altLang="ja-JP" sz="1600" dirty="0">
                <a:solidFill>
                  <a:srgbClr val="FF0000"/>
                </a:solidFill>
                <a:latin typeface="Trebuchet MS"/>
              </a:rPr>
              <a:t>=60 </a:t>
            </a:r>
            <a:r>
              <a:rPr lang="en-US" altLang="ja-JP" sz="1600" dirty="0" err="1">
                <a:solidFill>
                  <a:srgbClr val="FF0000"/>
                </a:solidFill>
                <a:latin typeface="Trebuchet MS"/>
              </a:rPr>
              <a:t>GeV</a:t>
            </a:r>
            <a:r>
              <a:rPr lang="en-US" altLang="ja-JP" sz="1600" dirty="0">
                <a:solidFill>
                  <a:prstClr val="black"/>
                </a:solidFill>
                <a:latin typeface="Trebuchet MS"/>
              </a:rPr>
              <a:t>; cut-based &amp; conservative]</a:t>
            </a:r>
            <a:r>
              <a:rPr kumimoji="1" lang="en-US" altLang="ja-JP" sz="1600" dirty="0">
                <a:latin typeface="Trebuchet MS"/>
                <a:sym typeface="Wingdings"/>
              </a:rPr>
              <a:t> </a:t>
            </a:r>
            <a:endParaRPr lang="en-US" sz="1600" dirty="0"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1606" y="4364014"/>
            <a:ext cx="1407958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/>
              <a:t>100 fb</a:t>
            </a:r>
            <a:r>
              <a:rPr lang="en-US" sz="1600" baseline="30000" dirty="0"/>
              <a:t>-1</a:t>
            </a:r>
          </a:p>
          <a:p>
            <a:pPr algn="ctr"/>
            <a:r>
              <a:rPr lang="en-US" sz="1600" dirty="0"/>
              <a:t> </a:t>
            </a:r>
            <a:r>
              <a:rPr lang="en-US" sz="1600" b="1" dirty="0"/>
              <a:t>1 year of data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719" y="1087817"/>
            <a:ext cx="2343347" cy="520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749" y="1750219"/>
            <a:ext cx="1750106" cy="14375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980" y="5896415"/>
            <a:ext cx="336488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Confirmed CDR: S/N&gt;1 using conservative light </a:t>
            </a:r>
            <a:r>
              <a:rPr lang="en-US" b="1" dirty="0" err="1"/>
              <a:t>misID</a:t>
            </a:r>
            <a:r>
              <a:rPr lang="en-US" b="1" dirty="0"/>
              <a:t> and cut-based  </a:t>
            </a:r>
            <a:r>
              <a:rPr lang="en-US" b="1" dirty="0" err="1"/>
              <a:t>δμ</a:t>
            </a:r>
            <a:r>
              <a:rPr lang="en-US" b="1" dirty="0"/>
              <a:t>=2% for 1 ab</a:t>
            </a:r>
            <a:r>
              <a:rPr lang="en-US" b="1" baseline="30000" dirty="0"/>
              <a:t>-1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487" y="1017470"/>
            <a:ext cx="1145794" cy="7066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91306" y="1769628"/>
            <a:ext cx="2550781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</a:rPr>
              <a:t>PGS of LHC detector</a:t>
            </a:r>
          </a:p>
          <a:p>
            <a:r>
              <a:rPr lang="en-US" sz="1600" b="0" dirty="0">
                <a:solidFill>
                  <a:srgbClr val="000000"/>
                </a:solidFill>
              </a:rPr>
              <a:t>+ flat </a:t>
            </a:r>
            <a:r>
              <a:rPr lang="en-US" sz="1600" b="0" dirty="0" err="1">
                <a:solidFill>
                  <a:srgbClr val="000000"/>
                </a:solidFill>
              </a:rPr>
              <a:t>parton</a:t>
            </a:r>
            <a:r>
              <a:rPr lang="en-US" sz="1600" b="0" dirty="0">
                <a:solidFill>
                  <a:srgbClr val="000000"/>
                </a:solidFill>
              </a:rPr>
              <a:t>-level b-tagging </a:t>
            </a:r>
            <a:r>
              <a:rPr lang="en-US" sz="1600" dirty="0">
                <a:solidFill>
                  <a:srgbClr val="000000"/>
                </a:solidFill>
                <a:sym typeface="Wingdings" charset="2"/>
              </a:rPr>
              <a:t> </a:t>
            </a:r>
            <a:r>
              <a:rPr lang="en-US" altLang="ja-JP" sz="1600" b="0" dirty="0">
                <a:solidFill>
                  <a:srgbClr val="000000"/>
                </a:solidFill>
                <a:sym typeface="Wingdings" charset="2"/>
              </a:rPr>
              <a:t>   for |</a:t>
            </a:r>
            <a:r>
              <a:rPr lang="en-US" altLang="ja-JP" sz="1600" b="0" dirty="0" err="1">
                <a:solidFill>
                  <a:srgbClr val="000000"/>
                </a:solidFill>
                <a:ea typeface="Symbol" charset="2"/>
                <a:cs typeface="Symbol" charset="2"/>
                <a:sym typeface="Wingdings" charset="2"/>
              </a:rPr>
              <a:t>η</a:t>
            </a:r>
            <a:r>
              <a:rPr lang="en-US" altLang="ja-JP" sz="1600" b="0" dirty="0">
                <a:solidFill>
                  <a:srgbClr val="000000"/>
                </a:solidFill>
                <a:sym typeface="Wingdings" charset="2"/>
              </a:rPr>
              <a:t>|&lt;3.0</a:t>
            </a:r>
            <a:endParaRPr lang="en-US" sz="1600" b="0" dirty="0">
              <a:solidFill>
                <a:srgbClr val="000000"/>
              </a:solidFill>
            </a:endParaRPr>
          </a:p>
          <a:p>
            <a:r>
              <a:rPr lang="en-US" altLang="ja-JP" sz="1600" b="0" dirty="0" err="1">
                <a:solidFill>
                  <a:srgbClr val="000000"/>
                </a:solidFill>
                <a:sym typeface="Wingdings" charset="2"/>
              </a:rPr>
              <a:t>b</a:t>
            </a:r>
            <a:r>
              <a:rPr lang="en-US" altLang="ja-JP" sz="1600" b="0" dirty="0">
                <a:solidFill>
                  <a:srgbClr val="000000"/>
                </a:solidFill>
                <a:sym typeface="Wingdings" charset="2"/>
              </a:rPr>
              <a:t>: 60%, </a:t>
            </a:r>
            <a:r>
              <a:rPr lang="en-US" altLang="ja-JP" sz="1600" b="0" dirty="0" err="1">
                <a:solidFill>
                  <a:srgbClr val="000000"/>
                </a:solidFill>
                <a:sym typeface="Wingdings" charset="2"/>
              </a:rPr>
              <a:t>c</a:t>
            </a:r>
            <a:r>
              <a:rPr lang="en-US" altLang="ja-JP" sz="1600" b="0" dirty="0">
                <a:solidFill>
                  <a:srgbClr val="000000"/>
                </a:solidFill>
                <a:sym typeface="Wingdings" charset="2"/>
              </a:rPr>
              <a:t>: 10%, </a:t>
            </a:r>
            <a:r>
              <a:rPr lang="en-US" altLang="ja-JP" sz="1600" b="1" dirty="0" err="1">
                <a:solidFill>
                  <a:srgbClr val="000000"/>
                </a:solidFill>
                <a:sym typeface="Wingdings" charset="2"/>
              </a:rPr>
              <a:t>udsg</a:t>
            </a:r>
            <a:r>
              <a:rPr lang="en-US" altLang="ja-JP" sz="1600" b="1" dirty="0">
                <a:solidFill>
                  <a:srgbClr val="000000"/>
                </a:solidFill>
                <a:sym typeface="Wingdings" charset="2"/>
              </a:rPr>
              <a:t>: 1%</a:t>
            </a:r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200" b="0" dirty="0">
                <a:solidFill>
                  <a:srgbClr val="000000"/>
                </a:solidFill>
              </a:rPr>
              <a:t>CAL coverage </a:t>
            </a:r>
            <a:r>
              <a:rPr lang="en-US" altLang="ja-JP" sz="1600" b="0" dirty="0">
                <a:solidFill>
                  <a:srgbClr val="000000"/>
                </a:solidFill>
                <a:sym typeface="Wingdings" charset="2"/>
              </a:rPr>
              <a:t>|</a:t>
            </a:r>
            <a:r>
              <a:rPr lang="en-US" altLang="ja-JP" sz="1600" b="0" dirty="0" err="1">
                <a:solidFill>
                  <a:srgbClr val="000000"/>
                </a:solidFill>
                <a:sym typeface="Wingdings" charset="2"/>
              </a:rPr>
              <a:t>η</a:t>
            </a:r>
            <a:r>
              <a:rPr lang="en-US" altLang="ja-JP" sz="1600" b="0" dirty="0">
                <a:solidFill>
                  <a:srgbClr val="000000"/>
                </a:solidFill>
                <a:sym typeface="Wingdings" charset="2"/>
              </a:rPr>
              <a:t>|&lt;5.0</a:t>
            </a:r>
            <a:r>
              <a:rPr lang="en-US" sz="1400" b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9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28" y="-38488"/>
            <a:ext cx="8612820" cy="973795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Hunting for Precision </a:t>
            </a:r>
            <a:r>
              <a:rPr lang="en-US" sz="3200" dirty="0" err="1"/>
              <a:t>Hbb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48080" y="2540178"/>
            <a:ext cx="2789858" cy="20590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155926" y="1962865"/>
            <a:ext cx="2482013" cy="14817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5622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64657" y="899864"/>
            <a:ext cx="280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1</a:t>
            </a:r>
          </a:p>
          <a:p>
            <a:r>
              <a:rPr lang="en-US" b="1" dirty="0"/>
              <a:t>Basic kinematic cuts and</a:t>
            </a:r>
          </a:p>
          <a:p>
            <a:r>
              <a:rPr lang="en-US" b="1" dirty="0"/>
              <a:t>loose selection (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dirty="0"/>
              <a:t>&gt;15 </a:t>
            </a:r>
            <a:r>
              <a:rPr lang="en-US" b="1" dirty="0" err="1"/>
              <a:t>GeV</a:t>
            </a:r>
            <a:r>
              <a:rPr lang="en-US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4709" y="4599262"/>
            <a:ext cx="4026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3265" y="1946265"/>
            <a:ext cx="29501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591" y="6004501"/>
            <a:ext cx="8510713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‘Worst’ case scenario plot </a:t>
            </a:r>
            <a:r>
              <a:rPr lang="en-US" dirty="0"/>
              <a:t>: </a:t>
            </a:r>
            <a:r>
              <a:rPr lang="en-US" dirty="0" err="1"/>
              <a:t>Photoproduction</a:t>
            </a:r>
            <a:r>
              <a:rPr lang="en-US" dirty="0"/>
              <a:t> background </a:t>
            </a:r>
            <a:r>
              <a:rPr lang="en-US" sz="1600" dirty="0"/>
              <a:t>(PHP) </a:t>
            </a:r>
            <a:r>
              <a:rPr lang="en-US" dirty="0"/>
              <a:t>is assumed to be 100%!</a:t>
            </a:r>
          </a:p>
          <a:p>
            <a:r>
              <a:rPr lang="en-US" sz="1600" dirty="0"/>
              <a:t>PHP update: </a:t>
            </a:r>
            <a:r>
              <a:rPr lang="en-US" sz="1600" dirty="0" err="1"/>
              <a:t>Modelled</a:t>
            </a:r>
            <a:r>
              <a:rPr lang="en-US" sz="1600" dirty="0"/>
              <a:t> via </a:t>
            </a:r>
            <a:r>
              <a:rPr lang="en-US" sz="1600" dirty="0" err="1"/>
              <a:t>Weiszaecker</a:t>
            </a:r>
            <a:r>
              <a:rPr lang="en-US" sz="1600" dirty="0"/>
              <a:t>-Williams and cross-checked with </a:t>
            </a:r>
            <a:r>
              <a:rPr lang="en-US" sz="1600" dirty="0" err="1"/>
              <a:t>Pythia</a:t>
            </a:r>
            <a:r>
              <a:rPr lang="en-US" sz="1600" dirty="0"/>
              <a:t>.</a:t>
            </a:r>
          </a:p>
          <a:p>
            <a:r>
              <a:rPr lang="en-US" dirty="0">
                <a:sym typeface="Wingdings"/>
              </a:rPr>
              <a:t>                                    addition of small angle electron taggers will reduce PHP  to ~1-2%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59760" y="1516731"/>
            <a:ext cx="156086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/>
              <a:t>100 fb</a:t>
            </a:r>
            <a:r>
              <a:rPr lang="en-US" baseline="30000" dirty="0"/>
              <a:t>-1</a:t>
            </a:r>
          </a:p>
          <a:p>
            <a:pPr algn="ctr"/>
            <a:r>
              <a:rPr lang="en-US" dirty="0"/>
              <a:t> </a:t>
            </a:r>
            <a:r>
              <a:rPr lang="en-US" b="1" dirty="0"/>
              <a:t>1 year of 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43289" y="2279816"/>
            <a:ext cx="8563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dirty="0">
                <a:sym typeface="Wingdings"/>
              </a:rPr>
              <a:t> bb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41435" y="2315597"/>
            <a:ext cx="0" cy="33420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921395" y="2256313"/>
            <a:ext cx="0" cy="33420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onut 18"/>
          <p:cNvSpPr/>
          <p:nvPr/>
        </p:nvSpPr>
        <p:spPr>
          <a:xfrm>
            <a:off x="4537635" y="2771102"/>
            <a:ext cx="1383760" cy="923701"/>
          </a:xfrm>
          <a:prstGeom prst="donut">
            <a:avLst>
              <a:gd name="adj" fmla="val 83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9182" y="3883538"/>
            <a:ext cx="168834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Step 3 </a:t>
            </a:r>
          </a:p>
          <a:p>
            <a:r>
              <a:rPr lang="en-US" b="1" dirty="0"/>
              <a:t>BDT in </a:t>
            </a:r>
          </a:p>
          <a:p>
            <a:r>
              <a:rPr lang="en-US" b="1" dirty="0"/>
              <a:t>Search Window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31" y="608354"/>
            <a:ext cx="489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Dijet Mass Candidates 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HFL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untagged </a:t>
            </a:r>
            <a:r>
              <a:rPr lang="en-US" sz="1400" dirty="0"/>
              <a:t>at </a:t>
            </a:r>
            <a:r>
              <a:rPr lang="en-US" dirty="0"/>
              <a:t>detector level</a:t>
            </a: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70" r="-19170"/>
          <a:stretch>
            <a:fillRect/>
          </a:stretch>
        </p:blipFill>
        <p:spPr bwMode="auto">
          <a:xfrm>
            <a:off x="6560978" y="2533684"/>
            <a:ext cx="2658208" cy="173196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6549282" y="2520929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Step 2</a:t>
            </a:r>
          </a:p>
          <a:p>
            <a:r>
              <a:rPr lang="en-US" b="1" dirty="0"/>
              <a:t>HFL tagging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982149" y="2520929"/>
            <a:ext cx="0" cy="33420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08347" y="3048472"/>
            <a:ext cx="145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 </a:t>
            </a:r>
          </a:p>
          <a:p>
            <a:r>
              <a:rPr lang="en-US" dirty="0"/>
              <a:t>cut of 60 </a:t>
            </a:r>
            <a:r>
              <a:rPr lang="en-US" dirty="0" err="1"/>
              <a:t>GeV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424290" y="3282724"/>
            <a:ext cx="5578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2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1622" y="6254023"/>
            <a:ext cx="462177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b="1" u="sng" dirty="0">
                <a:solidFill>
                  <a:srgbClr val="FF0000"/>
                </a:solidFill>
                <a:sym typeface="Wingdings"/>
              </a:rPr>
              <a:t>cut-based </a:t>
            </a:r>
            <a:r>
              <a:rPr lang="en-US" dirty="0">
                <a:sym typeface="Wingdings"/>
              </a:rPr>
              <a:t>analysis: usual cut to accept Higgs</a:t>
            </a:r>
          </a:p>
          <a:p>
            <a:r>
              <a:rPr lang="en-US" dirty="0">
                <a:sym typeface="Wingdings"/>
              </a:rPr>
              <a:t> candidates on cost of signal efficiency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5455" b="-545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44" y="37348"/>
            <a:ext cx="9852920" cy="973795"/>
          </a:xfrm>
        </p:spPr>
        <p:txBody>
          <a:bodyPr/>
          <a:lstStyle/>
          <a:p>
            <a:r>
              <a:rPr lang="en-US" dirty="0"/>
              <a:t>Top: Mass of three highest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Jets</a:t>
            </a:r>
          </a:p>
        </p:txBody>
      </p:sp>
      <p:pic>
        <p:nvPicPr>
          <p:cNvPr id="11" name="図 21" descr="ピクチャ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17" y="1219140"/>
            <a:ext cx="2023740" cy="1804147"/>
          </a:xfrm>
          <a:prstGeom prst="rect">
            <a:avLst/>
          </a:prstGeom>
        </p:spPr>
      </p:pic>
      <p:sp>
        <p:nvSpPr>
          <p:cNvPr id="12" name="円/楕円 13"/>
          <p:cNvSpPr/>
          <p:nvPr/>
        </p:nvSpPr>
        <p:spPr>
          <a:xfrm>
            <a:off x="5955150" y="2170159"/>
            <a:ext cx="337625" cy="293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Trebuchet MS"/>
            </a:endParaRPr>
          </a:p>
        </p:txBody>
      </p:sp>
      <p:sp>
        <p:nvSpPr>
          <p:cNvPr id="13" name="円/楕円 14"/>
          <p:cNvSpPr/>
          <p:nvPr/>
        </p:nvSpPr>
        <p:spPr>
          <a:xfrm>
            <a:off x="6123958" y="1350729"/>
            <a:ext cx="337625" cy="293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Trebuchet MS"/>
            </a:endParaRPr>
          </a:p>
        </p:txBody>
      </p:sp>
      <p:sp>
        <p:nvSpPr>
          <p:cNvPr id="15" name="円/楕円 14"/>
          <p:cNvSpPr/>
          <p:nvPr/>
        </p:nvSpPr>
        <p:spPr>
          <a:xfrm rot="7974413">
            <a:off x="5151126" y="1107544"/>
            <a:ext cx="1463071" cy="15271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Trebuchet MS"/>
            </a:endParaRPr>
          </a:p>
        </p:txBody>
      </p:sp>
      <p:sp>
        <p:nvSpPr>
          <p:cNvPr id="16" name="フリーフォーム 9"/>
          <p:cNvSpPr/>
          <p:nvPr/>
        </p:nvSpPr>
        <p:spPr>
          <a:xfrm rot="14385549">
            <a:off x="4240974" y="2205229"/>
            <a:ext cx="718651" cy="2292212"/>
          </a:xfrm>
          <a:custGeom>
            <a:avLst/>
            <a:gdLst>
              <a:gd name="connsiteX0" fmla="*/ 610939 w 610939"/>
              <a:gd name="connsiteY0" fmla="*/ 707300 h 707300"/>
              <a:gd name="connsiteX1" fmla="*/ 418011 w 610939"/>
              <a:gd name="connsiteY1" fmla="*/ 257200 h 707300"/>
              <a:gd name="connsiteX2" fmla="*/ 128619 w 610939"/>
              <a:gd name="connsiteY2" fmla="*/ 385800 h 707300"/>
              <a:gd name="connsiteX3" fmla="*/ 0 w 610939"/>
              <a:gd name="connsiteY3" fmla="*/ 0 h 70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939" h="707300">
                <a:moveTo>
                  <a:pt x="610939" y="707300"/>
                </a:moveTo>
                <a:cubicBezTo>
                  <a:pt x="554668" y="509041"/>
                  <a:pt x="498398" y="310783"/>
                  <a:pt x="418011" y="257200"/>
                </a:cubicBezTo>
                <a:cubicBezTo>
                  <a:pt x="337624" y="203617"/>
                  <a:pt x="198287" y="428667"/>
                  <a:pt x="128619" y="385800"/>
                </a:cubicBezTo>
                <a:cubicBezTo>
                  <a:pt x="58951" y="342933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9560" y="3202206"/>
            <a:ext cx="230532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Single top candidates!</a:t>
            </a:r>
          </a:p>
        </p:txBody>
      </p:sp>
      <p:sp>
        <p:nvSpPr>
          <p:cNvPr id="9" name="Rectangle 8"/>
          <p:cNvSpPr/>
          <p:nvPr/>
        </p:nvSpPr>
        <p:spPr>
          <a:xfrm>
            <a:off x="544350" y="1034474"/>
            <a:ext cx="1544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HFL untagged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512593" y="3155900"/>
            <a:ext cx="4114" cy="3682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05301" y="4748654"/>
            <a:ext cx="51265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top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94440" y="1959343"/>
            <a:ext cx="9034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/>
              <a:t>100 fb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25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12" y="0"/>
            <a:ext cx="9852920" cy="973795"/>
          </a:xfrm>
        </p:spPr>
        <p:txBody>
          <a:bodyPr/>
          <a:lstStyle/>
          <a:p>
            <a:r>
              <a:rPr lang="en-US" dirty="0"/>
              <a:t>                      HFL Tagging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30881" t="37116" r="32262" b="23877"/>
          <a:stretch>
            <a:fillRect/>
          </a:stretch>
        </p:blipFill>
        <p:spPr bwMode="auto">
          <a:xfrm>
            <a:off x="3574430" y="3715856"/>
            <a:ext cx="5241290" cy="311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 l="28128" t="31216" r="33114" b="33913"/>
          <a:stretch>
            <a:fillRect/>
          </a:stretch>
        </p:blipFill>
        <p:spPr bwMode="auto">
          <a:xfrm>
            <a:off x="3384565" y="973990"/>
            <a:ext cx="5431155" cy="275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17450" y="1281717"/>
            <a:ext cx="9321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Beauty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6690" y="4128241"/>
            <a:ext cx="88447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Charm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240" y="3264041"/>
            <a:ext cx="33101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Realistic and </a:t>
            </a:r>
            <a:r>
              <a:rPr lang="en-US" u="sng" dirty="0">
                <a:sym typeface="Wingdings"/>
              </a:rPr>
              <a:t>conservative</a:t>
            </a:r>
            <a:r>
              <a:rPr lang="en-US" dirty="0">
                <a:sym typeface="Wingdings"/>
              </a:rPr>
              <a:t> HFL tagging (a la </a:t>
            </a:r>
            <a:r>
              <a:rPr lang="en-US" dirty="0" err="1">
                <a:sym typeface="Wingdings"/>
              </a:rPr>
              <a:t>Tevatron</a:t>
            </a:r>
            <a:r>
              <a:rPr lang="en-US" dirty="0">
                <a:sym typeface="Wingdings"/>
              </a:rPr>
              <a:t>) within </a:t>
            </a:r>
            <a:r>
              <a:rPr lang="en-US" dirty="0" err="1">
                <a:sym typeface="Wingdings"/>
              </a:rPr>
              <a:t>Delphes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realised</a:t>
            </a:r>
            <a:r>
              <a:rPr lang="en-US" dirty="0">
                <a:sym typeface="Wingdings"/>
              </a:rPr>
              <a:t> and dependence on vertex resolution </a:t>
            </a:r>
            <a:r>
              <a:rPr lang="en-US" dirty="0"/>
              <a:t>(nominal 10 </a:t>
            </a:r>
            <a:r>
              <a:rPr lang="en-US" dirty="0" err="1"/>
              <a:t>μm</a:t>
            </a:r>
            <a:r>
              <a:rPr lang="en-US" dirty="0"/>
              <a:t>)  </a:t>
            </a:r>
            <a:r>
              <a:rPr lang="en-US" dirty="0">
                <a:sym typeface="Wingdings"/>
              </a:rPr>
              <a:t>and anti-</a:t>
            </a:r>
            <a:r>
              <a:rPr lang="en-US" dirty="0" err="1">
                <a:sym typeface="Wingdings"/>
              </a:rPr>
              <a:t>kt</a:t>
            </a:r>
            <a:r>
              <a:rPr lang="en-US" dirty="0">
                <a:sym typeface="Wingdings"/>
              </a:rPr>
              <a:t> jet radius studied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Light jet </a:t>
            </a:r>
            <a:r>
              <a:rPr lang="en-US" dirty="0" err="1">
                <a:sym typeface="Wingdings"/>
              </a:rPr>
              <a:t>misID</a:t>
            </a:r>
            <a:r>
              <a:rPr lang="en-US" dirty="0">
                <a:sym typeface="Wingdings"/>
              </a:rPr>
              <a:t> efficiency very conservative, worse than ATLAS-BDT-based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>
                <a:sym typeface="Wingdings"/>
              </a:rPr>
              <a:t>used in full </a:t>
            </a:r>
            <a:r>
              <a:rPr lang="en-US" b="1" dirty="0" err="1">
                <a:sym typeface="Wingdings"/>
              </a:rPr>
              <a:t>LHeC</a:t>
            </a:r>
            <a:r>
              <a:rPr lang="en-US" b="1" dirty="0">
                <a:sym typeface="Wingdings"/>
              </a:rPr>
              <a:t> analysis and for FCC-eh extrapolations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1" y="62355"/>
            <a:ext cx="3036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Uta Klein &amp; Alan Chan &amp; Jonas </a:t>
            </a:r>
            <a:r>
              <a:rPr lang="en-US" sz="1600" dirty="0" err="1"/>
              <a:t>Waldendorf</a:t>
            </a:r>
            <a:r>
              <a:rPr lang="en-US" sz="1600" dirty="0"/>
              <a:t> MPHYS 2015; Daniel </a:t>
            </a:r>
            <a:r>
              <a:rPr lang="en-US" sz="1600" dirty="0" err="1"/>
              <a:t>Hampson</a:t>
            </a:r>
            <a:r>
              <a:rPr lang="en-US" sz="1600" dirty="0"/>
              <a:t> MPHYS 2016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021235" y="5715401"/>
            <a:ext cx="2597455" cy="19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78970" y="5330524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30 %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885035" y="2057489"/>
            <a:ext cx="2597455" cy="19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58210" y="1653368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60 %</a:t>
            </a:r>
          </a:p>
        </p:txBody>
      </p:sp>
      <p:pic>
        <p:nvPicPr>
          <p:cNvPr id="16" name="Picture 15"/>
          <p:cNvPicPr/>
          <p:nvPr/>
        </p:nvPicPr>
        <p:blipFill>
          <a:blip r:embed="rId4" cstate="print"/>
          <a:srcRect l="22396" t="39370" r="55293" b="25289"/>
          <a:stretch>
            <a:fillRect/>
          </a:stretch>
        </p:blipFill>
        <p:spPr bwMode="auto">
          <a:xfrm>
            <a:off x="-501" y="151642"/>
            <a:ext cx="3279140" cy="292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Content Placeholder 4"/>
          <p:cNvPicPr>
            <a:picLocks noChangeAspect="1"/>
          </p:cNvPicPr>
          <p:nvPr/>
        </p:nvPicPr>
        <p:blipFill>
          <a:blip r:embed="rId5"/>
          <a:srcRect t="-9670" b="-9670"/>
          <a:stretch>
            <a:fillRect/>
          </a:stretch>
        </p:blipFill>
        <p:spPr>
          <a:xfrm>
            <a:off x="5269771" y="2210118"/>
            <a:ext cx="3858888" cy="27005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82" y="-67732"/>
            <a:ext cx="9852920" cy="973795"/>
          </a:xfrm>
        </p:spPr>
        <p:txBody>
          <a:bodyPr/>
          <a:lstStyle/>
          <a:p>
            <a:r>
              <a:rPr lang="en-US" dirty="0"/>
              <a:t>BDT Results for Higgs @ </a:t>
            </a:r>
            <a:r>
              <a:rPr lang="en-US" dirty="0" err="1"/>
              <a:t>LHeC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28661" t="10875" r="39154" b="46336"/>
          <a:stretch>
            <a:fillRect/>
          </a:stretch>
        </p:blipFill>
        <p:spPr bwMode="auto">
          <a:xfrm>
            <a:off x="3232637" y="792148"/>
            <a:ext cx="5911363" cy="403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 l="28384" t="10875" r="39287" b="46099"/>
          <a:stretch>
            <a:fillRect/>
          </a:stretch>
        </p:blipFill>
        <p:spPr bwMode="auto">
          <a:xfrm>
            <a:off x="129564" y="3319089"/>
            <a:ext cx="4811395" cy="359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0820" y="1204918"/>
            <a:ext cx="3041817" cy="5493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Hbb</a:t>
            </a:r>
            <a:r>
              <a:rPr lang="en-US" sz="2000" dirty="0"/>
              <a:t> : Clear sensitivity to chosen jet radius; rather robust </a:t>
            </a:r>
            <a:r>
              <a:rPr lang="en-US" sz="2000" dirty="0" err="1"/>
              <a:t>w.r.t</a:t>
            </a:r>
            <a:r>
              <a:rPr lang="en-US" sz="2000" dirty="0"/>
              <a:t>. vertex resolution in range of 5 to 20 </a:t>
            </a:r>
            <a:r>
              <a:rPr lang="en-US" sz="2000" dirty="0" err="1"/>
              <a:t>μm</a:t>
            </a:r>
            <a:r>
              <a:rPr lang="en-US" sz="2000" dirty="0"/>
              <a:t> </a:t>
            </a:r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5259107" y="4934199"/>
            <a:ext cx="3041817" cy="549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err="1"/>
              <a:t>Hcc</a:t>
            </a:r>
            <a:r>
              <a:rPr lang="en-US" sz="2000" dirty="0"/>
              <a:t> : High sensitivity to vertex resolution (nominal 10 </a:t>
            </a:r>
            <a:r>
              <a:rPr lang="en-US" sz="2000" dirty="0" err="1"/>
              <a:t>μm</a:t>
            </a:r>
            <a:r>
              <a:rPr lang="en-US" sz="2000" dirty="0"/>
              <a:t>) and jet radius 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sym typeface="Wingdings"/>
              </a:rPr>
              <a:t> expect about 400-600 </a:t>
            </a:r>
            <a:r>
              <a:rPr lang="en-US" sz="2000" dirty="0" err="1">
                <a:sym typeface="Wingdings"/>
              </a:rPr>
              <a:t>Hcc</a:t>
            </a:r>
            <a:r>
              <a:rPr lang="en-US" sz="2000" dirty="0">
                <a:sym typeface="Wingdings"/>
              </a:rPr>
              <a:t> candidates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62692" y="1338288"/>
            <a:ext cx="99190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L=1 ab</a:t>
            </a:r>
            <a:r>
              <a:rPr lang="en-US" b="1" baseline="30000" dirty="0"/>
              <a:t>-1</a:t>
            </a:r>
          </a:p>
          <a:p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=-80%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0656" y="109171"/>
            <a:ext cx="16049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Daniel </a:t>
            </a:r>
            <a:r>
              <a:rPr lang="en-US" sz="1600" dirty="0" err="1"/>
              <a:t>Hampson</a:t>
            </a:r>
            <a:r>
              <a:rPr lang="en-US" sz="1600" dirty="0"/>
              <a:t>,</a:t>
            </a:r>
          </a:p>
          <a:p>
            <a:r>
              <a:rPr lang="en-US" sz="1600" dirty="0"/>
              <a:t>MPHYS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64" y="614898"/>
            <a:ext cx="500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realistic HFL tagging at </a:t>
            </a:r>
            <a:r>
              <a:rPr lang="en-US" dirty="0" err="1"/>
              <a:t>Delphes</a:t>
            </a:r>
            <a:r>
              <a:rPr lang="en-US" dirty="0"/>
              <a:t> detector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7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10" y="199"/>
            <a:ext cx="9852920" cy="973795"/>
          </a:xfrm>
        </p:spPr>
        <p:txBody>
          <a:bodyPr/>
          <a:lstStyle/>
          <a:p>
            <a:r>
              <a:rPr lang="en-US" dirty="0"/>
              <a:t>Higgs in </a:t>
            </a:r>
            <a:r>
              <a:rPr lang="en-US" dirty="0" err="1"/>
              <a:t>ep</a:t>
            </a:r>
            <a:r>
              <a:rPr lang="en-US" dirty="0"/>
              <a:t> </a:t>
            </a:r>
            <a:r>
              <a:rPr lang="mr-IN" sz="2400" b="0" dirty="0"/>
              <a:t>–</a:t>
            </a:r>
            <a:r>
              <a:rPr lang="en-US" sz="2400" b="0" dirty="0"/>
              <a:t> clean S/B, no pile-up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500" r="-7500"/>
          <a:stretch>
            <a:fillRect/>
          </a:stretch>
        </p:blipFill>
        <p:spPr>
          <a:xfrm>
            <a:off x="-253994" y="1041726"/>
            <a:ext cx="8432501" cy="549332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605" y="-61396"/>
            <a:ext cx="1987804" cy="11031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91" y="2453069"/>
            <a:ext cx="1145794" cy="706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36191" y="1068404"/>
            <a:ext cx="1265128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&amp; </a:t>
            </a:r>
            <a:r>
              <a:rPr lang="en-US" sz="1600" dirty="0" err="1"/>
              <a:t>Izzy</a:t>
            </a:r>
            <a:r>
              <a:rPr lang="en-US" sz="1600" dirty="0"/>
              <a:t> Harris BSc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7468" y="2621691"/>
            <a:ext cx="79736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2% PHP</a:t>
            </a:r>
          </a:p>
          <a:p>
            <a:r>
              <a:rPr lang="en-US" sz="1200" dirty="0"/>
              <a:t>and 2%</a:t>
            </a:r>
          </a:p>
          <a:p>
            <a:r>
              <a:rPr lang="en-US" sz="1200" dirty="0"/>
              <a:t>other </a:t>
            </a:r>
            <a:r>
              <a:rPr lang="en-US" sz="1200" dirty="0" err="1"/>
              <a:t>bgd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04933" y="2246295"/>
            <a:ext cx="597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0.8%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5923" y="4775200"/>
            <a:ext cx="1678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Assuming</a:t>
            </a:r>
          </a:p>
          <a:p>
            <a:r>
              <a:rPr lang="en-US" dirty="0"/>
              <a:t>ATLAS</a:t>
            </a:r>
          </a:p>
          <a:p>
            <a:r>
              <a:rPr lang="en-US" dirty="0"/>
              <a:t>light </a:t>
            </a:r>
          </a:p>
          <a:p>
            <a:r>
              <a:rPr lang="en-US" dirty="0"/>
              <a:t>jet </a:t>
            </a:r>
            <a:r>
              <a:rPr lang="en-US" dirty="0" err="1"/>
              <a:t>misID</a:t>
            </a:r>
            <a:r>
              <a:rPr lang="en-US" dirty="0"/>
              <a:t> efficiencies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2057" y="6264119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3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305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8" y="938160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067" y="1175469"/>
            <a:ext cx="2979855" cy="4801314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the </a:t>
            </a:r>
            <a:r>
              <a:rPr lang="en-US" b="1" dirty="0" err="1">
                <a:solidFill>
                  <a:srgbClr val="000090"/>
                </a:solidFill>
              </a:rPr>
              <a:t>LHeC</a:t>
            </a:r>
            <a:endParaRPr lang="en-US" b="1" dirty="0">
              <a:solidFill>
                <a:srgbClr val="00009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>
                <a:solidFill>
                  <a:srgbClr val="000090"/>
                </a:solidFill>
              </a:rPr>
              <a:t>Search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Transformation of LHC into</a:t>
            </a:r>
          </a:p>
          <a:p>
            <a:r>
              <a:rPr lang="en-US" dirty="0">
                <a:solidFill>
                  <a:srgbClr val="FF000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Discovery (top, H, heavy </a:t>
            </a:r>
            <a:r>
              <a:rPr lang="en-US" dirty="0" err="1">
                <a:solidFill>
                  <a:srgbClr val="000090"/>
                </a:solidFill>
              </a:rPr>
              <a:t>ν’s</a:t>
            </a:r>
            <a:r>
              <a:rPr lang="en-US" dirty="0">
                <a:solidFill>
                  <a:srgbClr val="000090"/>
                </a:solidFill>
              </a:rPr>
              <a:t>..) </a:t>
            </a:r>
          </a:p>
          <a:p>
            <a:r>
              <a:rPr lang="en-US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>
                <a:solidFill>
                  <a:srgbClr val="000090"/>
                </a:solidFill>
              </a:rPr>
              <a:t>Nuclear Physics Facility</a:t>
            </a:r>
          </a:p>
        </p:txBody>
      </p:sp>
    </p:spTree>
    <p:extLst>
      <p:ext uri="{BB962C8B-B14F-4D97-AF65-F5344CB8AC3E}">
        <p14:creationId xmlns:p14="http://schemas.microsoft.com/office/powerpoint/2010/main" val="1371297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Estimates of Higgs Prospects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Use LO Higgs cross sections </a:t>
            </a:r>
            <a:r>
              <a:rPr lang="en-US" sz="2000" b="1" dirty="0" err="1"/>
              <a:t>σ</a:t>
            </a:r>
            <a:r>
              <a:rPr lang="en-US" sz="2000" b="1" baseline="-25000" dirty="0" err="1"/>
              <a:t>H</a:t>
            </a:r>
            <a:r>
              <a:rPr lang="en-US" sz="2000" b="1" dirty="0"/>
              <a:t> for M</a:t>
            </a:r>
            <a:r>
              <a:rPr lang="en-US" sz="2000" b="1" baseline="-25000" dirty="0"/>
              <a:t>H</a:t>
            </a:r>
            <a:r>
              <a:rPr lang="en-US" sz="2000" b="1" dirty="0"/>
              <a:t>=125 </a:t>
            </a:r>
            <a:r>
              <a:rPr lang="en-US" sz="2000" b="1" dirty="0" err="1"/>
              <a:t>GeV</a:t>
            </a:r>
            <a:r>
              <a:rPr lang="en-US" sz="2000" b="1" dirty="0"/>
              <a:t>, in [</a:t>
            </a:r>
            <a:r>
              <a:rPr lang="en-US" sz="2000" b="1" dirty="0" err="1"/>
              <a:t>fb</a:t>
            </a:r>
            <a:r>
              <a:rPr lang="en-US" sz="2000" b="1" dirty="0"/>
              <a:t>], </a:t>
            </a:r>
            <a:r>
              <a:rPr lang="en-US" sz="2000" dirty="0"/>
              <a:t>and branching fractions BR(H</a:t>
            </a:r>
            <a:r>
              <a:rPr lang="en-US" sz="2000" dirty="0">
                <a:sym typeface="Wingdings"/>
              </a:rPr>
              <a:t>XX</a:t>
            </a:r>
            <a:r>
              <a:rPr lang="en-US" sz="2000" dirty="0"/>
              <a:t> from Higgs Cross Section Handbook </a:t>
            </a:r>
            <a:r>
              <a:rPr lang="en-US" sz="1600" dirty="0"/>
              <a:t>(c.f. appendix)</a:t>
            </a:r>
            <a:endParaRPr lang="en-US" sz="2000" dirty="0"/>
          </a:p>
          <a:p>
            <a:r>
              <a:rPr lang="en-US" sz="2000" dirty="0"/>
              <a:t>Apply further branching</a:t>
            </a:r>
            <a:r>
              <a:rPr lang="en-US" sz="2000" dirty="0">
                <a:sym typeface="Wingdings"/>
              </a:rPr>
              <a:t>, BR(XFS) in case e.g. of W 2 jets and u</a:t>
            </a:r>
            <a:r>
              <a:rPr lang="en-US" sz="2000" dirty="0"/>
              <a:t>se acceptance, </a:t>
            </a:r>
            <a:r>
              <a:rPr lang="en-US" sz="2000" dirty="0" err="1"/>
              <a:t>Acc</a:t>
            </a:r>
            <a:r>
              <a:rPr lang="en-US" sz="2000" dirty="0"/>
              <a:t>, estimates based on MG5, for further decay</a:t>
            </a:r>
          </a:p>
          <a:p>
            <a:r>
              <a:rPr lang="en-US" sz="2000" dirty="0"/>
              <a:t>Use reconstruction efficiencies, </a:t>
            </a:r>
            <a:r>
              <a:rPr lang="en-US" sz="2000" dirty="0" err="1"/>
              <a:t>ε</a:t>
            </a:r>
            <a:r>
              <a:rPr lang="en-US" sz="2000" dirty="0"/>
              <a:t>, achieved at LHC Run-1, see e.g. prospect calculations explored in </a:t>
            </a:r>
            <a:r>
              <a:rPr lang="en-US" sz="2000" dirty="0" err="1"/>
              <a:t>arXiV</a:t>
            </a:r>
            <a:r>
              <a:rPr lang="en-US" sz="2000" dirty="0"/>
              <a:t>:</a:t>
            </a:r>
            <a:r>
              <a:rPr lang="hr-HR" sz="2000" dirty="0"/>
              <a:t>1511.05170</a:t>
            </a:r>
          </a:p>
          <a:p>
            <a:r>
              <a:rPr lang="en-US" sz="2000" dirty="0"/>
              <a:t>Use fully simulated </a:t>
            </a:r>
            <a:r>
              <a:rPr lang="en-US" sz="2000" dirty="0" err="1"/>
              <a:t>LHeC</a:t>
            </a:r>
            <a:r>
              <a:rPr lang="en-US" sz="2000" dirty="0"/>
              <a:t> </a:t>
            </a:r>
            <a:r>
              <a:rPr lang="en-US" sz="2000" dirty="0" err="1"/>
              <a:t>Hbb</a:t>
            </a:r>
            <a:r>
              <a:rPr lang="en-US" sz="2000" dirty="0"/>
              <a:t> and </a:t>
            </a:r>
            <a:r>
              <a:rPr lang="en-US" sz="2000" dirty="0" err="1"/>
              <a:t>Hcc</a:t>
            </a:r>
            <a:r>
              <a:rPr lang="en-US" sz="2000" dirty="0"/>
              <a:t> results as baseline for S/B ranges</a:t>
            </a:r>
          </a:p>
          <a:p>
            <a:r>
              <a:rPr lang="en-US" sz="2000" dirty="0"/>
              <a:t>Use fully simulated Higgs to invisible for 3 </a:t>
            </a:r>
            <a:r>
              <a:rPr lang="en-US" sz="2000" dirty="0" err="1"/>
              <a:t>ep</a:t>
            </a:r>
            <a:r>
              <a:rPr lang="en-US" sz="2000" dirty="0"/>
              <a:t> </a:t>
            </a:r>
            <a:r>
              <a:rPr lang="en-US" sz="2000" dirty="0" err="1"/>
              <a:t>c.m.s</a:t>
            </a:r>
            <a:r>
              <a:rPr lang="en-US" sz="2000" dirty="0"/>
              <a:t>. scenarios as guidance for extrapolation uncertainty (~25%)</a:t>
            </a:r>
            <a:endParaRPr lang="hr-HR" sz="2000" dirty="0"/>
          </a:p>
          <a:p>
            <a:r>
              <a:rPr lang="hr-HR" sz="2000" dirty="0"/>
              <a:t>Estimate HIggs events per decay channel for certain Luminosity in [fb</a:t>
            </a:r>
            <a:r>
              <a:rPr lang="hr-HR" sz="2000" baseline="30000" dirty="0"/>
              <a:t>-1</a:t>
            </a:r>
            <a:r>
              <a:rPr lang="hr-HR" sz="2000" dirty="0"/>
              <a:t>]</a:t>
            </a:r>
          </a:p>
          <a:p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Calculate uncertainties of signal strengths w.r.t. SM expectation</a:t>
            </a:r>
            <a:endParaRPr lang="en-US" sz="2000" dirty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902151"/>
              </p:ext>
            </p:extLst>
          </p:nvPr>
        </p:nvGraphicFramePr>
        <p:xfrm>
          <a:off x="7659160" y="4910135"/>
          <a:ext cx="1000252" cy="120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" name="Equation" r:id="rId3" imgW="558800" imgH="673100" progId="Equation.3">
                  <p:embed/>
                </p:oleObj>
              </mc:Choice>
              <mc:Fallback>
                <p:oleObj name="Equation" r:id="rId3" imgW="5588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59160" y="4910135"/>
                        <a:ext cx="1000252" cy="1204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493489"/>
              </p:ext>
            </p:extLst>
          </p:nvPr>
        </p:nvGraphicFramePr>
        <p:xfrm>
          <a:off x="1504423" y="4501622"/>
          <a:ext cx="59610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" name="Equation" r:id="rId5" imgW="2603500" imgH="241300" progId="Equation.3">
                  <p:embed/>
                </p:oleObj>
              </mc:Choice>
              <mc:Fallback>
                <p:oleObj name="Equation" r:id="rId5" imgW="2603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4423" y="4501622"/>
                        <a:ext cx="5961062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117548"/>
              </p:ext>
            </p:extLst>
          </p:nvPr>
        </p:nvGraphicFramePr>
        <p:xfrm>
          <a:off x="911237" y="4957774"/>
          <a:ext cx="6223000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" name="Equation" r:id="rId7" imgW="2717800" imgH="711200" progId="Equation.3">
                  <p:embed/>
                </p:oleObj>
              </mc:Choice>
              <mc:Fallback>
                <p:oleObj name="Equation" r:id="rId7" imgW="2717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1237" y="4957774"/>
                        <a:ext cx="6223000" cy="162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464" y="922860"/>
            <a:ext cx="9144000" cy="5992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05" y="33870"/>
            <a:ext cx="9852920" cy="973795"/>
          </a:xfrm>
        </p:spPr>
        <p:txBody>
          <a:bodyPr/>
          <a:lstStyle/>
          <a:p>
            <a:r>
              <a:rPr lang="en-US" sz="3200" dirty="0"/>
              <a:t>SM Higgs Signal Strengths in </a:t>
            </a:r>
            <a:r>
              <a:rPr lang="en-US" sz="3200" dirty="0" err="1"/>
              <a:t>ep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221" y="4639738"/>
            <a:ext cx="47500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Uta &amp; Max Klein, Contribution to HL/HE Workshop, 4.4.2018, preliminary.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0552" y="5645467"/>
            <a:ext cx="8480915" cy="4924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600" b="1" dirty="0">
              <a:sym typeface="Wingdings"/>
            </a:endParaRPr>
          </a:p>
          <a:p>
            <a:r>
              <a:rPr lang="en-US" sz="2000" b="1" dirty="0">
                <a:sym typeface="Wingdings"/>
              </a:rPr>
              <a:t>NC and CC DIS together over-constrain Higgs couplings in a combined SM fit</a:t>
            </a:r>
            <a:r>
              <a:rPr lang="en-US" b="1" dirty="0">
                <a:sym typeface="Wingdings"/>
              </a:rPr>
              <a:t>. </a:t>
            </a:r>
            <a:endParaRPr lang="en-US" b="1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83221" y="4114801"/>
            <a:ext cx="725371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18309" y="2016060"/>
            <a:ext cx="78474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ZZ</a:t>
            </a:r>
            <a:r>
              <a:rPr lang="en-US" b="1" dirty="0">
                <a:sym typeface="Wingdings"/>
              </a:rPr>
              <a:t></a:t>
            </a:r>
            <a:r>
              <a:rPr lang="en-US" b="1" dirty="0"/>
              <a:t>H</a:t>
            </a:r>
          </a:p>
          <a:p>
            <a:r>
              <a:rPr lang="en-US" b="1" dirty="0"/>
              <a:t>25 </a:t>
            </a:r>
            <a:r>
              <a:rPr lang="en-US" b="1" dirty="0" err="1"/>
              <a:t>fb</a:t>
            </a:r>
            <a:endParaRPr lang="en-US" b="1" dirty="0"/>
          </a:p>
          <a:p>
            <a:r>
              <a:rPr lang="en-US" b="1" dirty="0"/>
              <a:t>150 </a:t>
            </a:r>
            <a:r>
              <a:rPr lang="en-US" b="1" dirty="0" err="1"/>
              <a:t>fb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39985" y="2025759"/>
            <a:ext cx="141411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WW</a:t>
            </a:r>
            <a:r>
              <a:rPr lang="en-US" b="1" dirty="0">
                <a:sym typeface="Wingdings"/>
              </a:rPr>
              <a:t></a:t>
            </a:r>
            <a:r>
              <a:rPr lang="en-US" b="1" dirty="0"/>
              <a:t>H</a:t>
            </a:r>
          </a:p>
          <a:p>
            <a:r>
              <a:rPr lang="en-US" b="1" dirty="0" err="1"/>
              <a:t>LHeC</a:t>
            </a:r>
            <a:r>
              <a:rPr lang="en-US" b="1" dirty="0"/>
              <a:t>  200 </a:t>
            </a:r>
            <a:r>
              <a:rPr lang="en-US" b="1" dirty="0" err="1"/>
              <a:t>fb</a:t>
            </a:r>
            <a:endParaRPr lang="en-US" b="1" baseline="30000" dirty="0"/>
          </a:p>
          <a:p>
            <a:r>
              <a:rPr lang="en-US" b="1" dirty="0"/>
              <a:t>FCC-eh  1 </a:t>
            </a:r>
            <a:r>
              <a:rPr lang="en-US" b="1" dirty="0" err="1"/>
              <a:t>pb</a:t>
            </a:r>
            <a:endParaRPr lang="en-US" b="1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7435124" y="1871247"/>
            <a:ext cx="11849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E</a:t>
            </a:r>
            <a:r>
              <a:rPr lang="en-US" b="1" baseline="-25000" dirty="0" err="1"/>
              <a:t>e</a:t>
            </a:r>
            <a:r>
              <a:rPr lang="en-US" b="1" dirty="0"/>
              <a:t>=60 </a:t>
            </a:r>
            <a:r>
              <a:rPr lang="en-US" b="1" dirty="0" err="1"/>
              <a:t>GeV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76153" y="951643"/>
            <a:ext cx="53870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HWW and HZZ signal strengths measured at once in DIS</a:t>
            </a:r>
          </a:p>
          <a:p>
            <a:pPr algn="ctr"/>
            <a:r>
              <a:rPr lang="en-US" dirty="0"/>
              <a:t> via selection of the final state (e or </a:t>
            </a:r>
            <a:r>
              <a:rPr lang="en-US" dirty="0" err="1"/>
              <a:t>ν</a:t>
            </a:r>
            <a:r>
              <a:rPr lang="en-US" dirty="0"/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188" y="1751113"/>
            <a:ext cx="2158729" cy="11979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383221" y="4639738"/>
            <a:ext cx="46474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ym typeface="Wingdings"/>
              </a:rPr>
              <a:t>submitted  to EU strategy  CERN-ACC-Note-2018-0084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93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errors of μ for bb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9" y="954098"/>
            <a:ext cx="3715391" cy="380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4" y="4939708"/>
            <a:ext cx="1364930" cy="722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97" y="5954697"/>
            <a:ext cx="1759494" cy="681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906" y="903962"/>
            <a:ext cx="5590630" cy="5909311"/>
          </a:xfrm>
          <a:prstGeom prst="rect">
            <a:avLst/>
          </a:prstGeom>
          <a:solidFill>
            <a:schemeClr val="bg1">
              <a:lumMod val="85000"/>
              <a:alpha val="2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Dominant HFL tagging: light jet </a:t>
            </a:r>
            <a:r>
              <a:rPr lang="en-US" dirty="0" err="1"/>
              <a:t>misID</a:t>
            </a:r>
            <a:r>
              <a:rPr lang="en-US" dirty="0"/>
              <a:t>  [ATLAS </a:t>
            </a:r>
            <a:r>
              <a:rPr lang="en-US" dirty="0" err="1"/>
              <a:t>vs</a:t>
            </a:r>
            <a:r>
              <a:rPr lang="en-US" dirty="0"/>
              <a:t> 3 ATLAS]</a:t>
            </a:r>
          </a:p>
          <a:p>
            <a:r>
              <a:rPr lang="en-US" dirty="0" err="1"/>
              <a:t>Photoproduction</a:t>
            </a:r>
            <a:r>
              <a:rPr lang="en-US" dirty="0"/>
              <a:t>: reduced down to 10% </a:t>
            </a:r>
            <a:r>
              <a:rPr lang="en-US" dirty="0" err="1"/>
              <a:t>vs</a:t>
            </a:r>
            <a:r>
              <a:rPr lang="en-US" dirty="0"/>
              <a:t> 2% </a:t>
            </a:r>
          </a:p>
          <a:p>
            <a:r>
              <a:rPr lang="en-US" dirty="0"/>
              <a:t>Acceptance x Efficiency:  ±5%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Estimated effects on f</a:t>
            </a:r>
          </a:p>
          <a:p>
            <a:endParaRPr lang="en-US" dirty="0"/>
          </a:p>
          <a:p>
            <a:r>
              <a:rPr lang="en-US" dirty="0"/>
              <a:t>Variation of </a:t>
            </a:r>
            <a:r>
              <a:rPr lang="en-US" dirty="0" err="1"/>
              <a:t>hadronic</a:t>
            </a:r>
            <a:r>
              <a:rPr lang="en-US" dirty="0"/>
              <a:t> energy resolution</a:t>
            </a:r>
          </a:p>
          <a:p>
            <a:r>
              <a:rPr lang="en-US" dirty="0"/>
              <a:t>(M Tanaka, 2017): 7% on cross section</a:t>
            </a:r>
          </a:p>
          <a:p>
            <a:r>
              <a:rPr lang="en-US" dirty="0"/>
              <a:t>Luminosity 0.5 to 1%: negligible</a:t>
            </a:r>
          </a:p>
          <a:p>
            <a:endParaRPr lang="en-US" dirty="0"/>
          </a:p>
          <a:p>
            <a:r>
              <a:rPr lang="en-US" dirty="0"/>
              <a:t>Prediction of </a:t>
            </a:r>
            <a:r>
              <a:rPr lang="en-US" dirty="0" err="1"/>
              <a:t>ep</a:t>
            </a:r>
            <a:r>
              <a:rPr lang="en-US" dirty="0"/>
              <a:t> CC  SM </a:t>
            </a:r>
            <a:r>
              <a:rPr lang="en-US" dirty="0" err="1"/>
              <a:t>H</a:t>
            </a:r>
            <a:r>
              <a:rPr lang="en-US" sz="1400" dirty="0" err="1">
                <a:sym typeface="Wingdings"/>
              </a:rPr>
              <a:t></a:t>
            </a:r>
            <a:r>
              <a:rPr lang="en-US" dirty="0" err="1"/>
              <a:t>bb</a:t>
            </a:r>
            <a:r>
              <a:rPr lang="en-US" dirty="0"/>
              <a:t> cross section: 2%</a:t>
            </a:r>
          </a:p>
          <a:p>
            <a:r>
              <a:rPr lang="en-US" dirty="0"/>
              <a:t>Based on </a:t>
            </a:r>
            <a:r>
              <a:rPr lang="en-US" dirty="0" err="1"/>
              <a:t>LHeC</a:t>
            </a:r>
            <a:r>
              <a:rPr lang="en-US" dirty="0"/>
              <a:t> measurements and PDFs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err="1">
                <a:sym typeface="Wingdings"/>
              </a:rPr>
              <a:t>δμ</a:t>
            </a:r>
            <a:r>
              <a:rPr lang="en-US" dirty="0">
                <a:sym typeface="Wingdings"/>
              </a:rPr>
              <a:t>/μ = (0.80 ± 0.10 light q ± 0.02 </a:t>
            </a:r>
            <a:r>
              <a:rPr lang="en-US" dirty="0" err="1">
                <a:sym typeface="Wingdings"/>
              </a:rPr>
              <a:t>Acc</a:t>
            </a:r>
            <a:r>
              <a:rPr lang="en-US" dirty="0">
                <a:sym typeface="Wingdings"/>
              </a:rPr>
              <a:t> ± 0.02 </a:t>
            </a:r>
            <a:r>
              <a:rPr lang="en-US" dirty="0" err="1">
                <a:sym typeface="Wingdings"/>
              </a:rPr>
              <a:t>yp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                            ±0.06 </a:t>
            </a:r>
            <a:r>
              <a:rPr lang="en-US" dirty="0" err="1">
                <a:sym typeface="Wingdings"/>
              </a:rPr>
              <a:t>hadr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cal</a:t>
            </a:r>
            <a:r>
              <a:rPr lang="en-US" dirty="0">
                <a:sym typeface="Wingdings"/>
              </a:rPr>
              <a:t> ± 0.02 </a:t>
            </a:r>
            <a:r>
              <a:rPr lang="en-US" dirty="0" err="1">
                <a:sym typeface="Wingdings"/>
              </a:rPr>
              <a:t>σ</a:t>
            </a:r>
            <a:r>
              <a:rPr lang="en-US" baseline="-25000" dirty="0" err="1">
                <a:sym typeface="Wingdings"/>
              </a:rPr>
              <a:t>SM</a:t>
            </a:r>
            <a:r>
              <a:rPr lang="en-US" baseline="-25000" dirty="0">
                <a:sym typeface="Wingdings"/>
              </a:rPr>
              <a:t> </a:t>
            </a:r>
            <a:r>
              <a:rPr lang="en-US" dirty="0">
                <a:sym typeface="Wingdings"/>
              </a:rPr>
              <a:t>)% </a:t>
            </a:r>
          </a:p>
          <a:p>
            <a:r>
              <a:rPr lang="en-US" dirty="0">
                <a:sym typeface="Wingdings"/>
              </a:rPr>
              <a:t>                = (0.80 ± 0.12) %   [</a:t>
            </a:r>
            <a:r>
              <a:rPr lang="en-US" b="1" i="1" dirty="0">
                <a:sym typeface="Wingdings"/>
              </a:rPr>
              <a:t>preliminary</a:t>
            </a:r>
            <a:r>
              <a:rPr lang="en-US" dirty="0">
                <a:sym typeface="Wingdings"/>
              </a:rPr>
              <a:t>]</a:t>
            </a:r>
          </a:p>
          <a:p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err="1">
                <a:sym typeface="Wingdings"/>
              </a:rPr>
              <a:t>δκ</a:t>
            </a:r>
            <a:r>
              <a:rPr lang="en-US" dirty="0">
                <a:sym typeface="Wingdings"/>
              </a:rPr>
              <a:t> (bb)    = (1.40 ± 0.03)%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/>
              <a:t>δκ</a:t>
            </a:r>
            <a:r>
              <a:rPr lang="en-US" dirty="0"/>
              <a:t> (WW) = (0.54 ± 0.03)%     </a:t>
            </a:r>
          </a:p>
          <a:p>
            <a:endParaRPr lang="en-US" dirty="0"/>
          </a:p>
          <a:p>
            <a:r>
              <a:rPr lang="en-US" dirty="0"/>
              <a:t>Doubling the WW signal strength uncertainty increases</a:t>
            </a:r>
          </a:p>
          <a:p>
            <a:r>
              <a:rPr lang="en-US" dirty="0"/>
              <a:t> </a:t>
            </a:r>
            <a:r>
              <a:rPr lang="en-US" dirty="0" err="1">
                <a:sym typeface="Wingdings"/>
              </a:rPr>
              <a:t>δκ</a:t>
            </a:r>
            <a:r>
              <a:rPr lang="en-US" dirty="0">
                <a:sym typeface="Wingdings"/>
              </a:rPr>
              <a:t> (bb) from 1.4 to 1.9% and </a:t>
            </a:r>
            <a:r>
              <a:rPr lang="en-US" dirty="0" err="1"/>
              <a:t>δκ</a:t>
            </a:r>
            <a:r>
              <a:rPr lang="en-US" dirty="0"/>
              <a:t> (WW) from .54 to .74%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849" y="937386"/>
            <a:ext cx="1299109" cy="835587"/>
          </a:xfrm>
          <a:prstGeom prst="rect">
            <a:avLst/>
          </a:prstGeom>
          <a:solidFill>
            <a:schemeClr val="bg1">
              <a:lumMod val="85000"/>
              <a:alpha val="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8597" y="5867294"/>
            <a:ext cx="1900633" cy="835587"/>
          </a:xfrm>
          <a:prstGeom prst="rect">
            <a:avLst/>
          </a:prstGeom>
          <a:solidFill>
            <a:schemeClr val="bg1">
              <a:lumMod val="85000"/>
              <a:alpha val="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23537" y="6101264"/>
            <a:ext cx="86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≈ 10</a:t>
            </a:r>
            <a:r>
              <a:rPr lang="en-US" baseline="30000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3650" y="5916598"/>
            <a:ext cx="70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4803" y="6773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in progress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31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κ</a:t>
            </a:r>
            <a:r>
              <a:rPr lang="en-US" dirty="0"/>
              <a:t> Coupling Fit Comparison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0" y="0"/>
            <a:ext cx="2768600" cy="1017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444" y="1017347"/>
            <a:ext cx="8680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far we considered 7 most abundant SM Higgs decay channels, </a:t>
            </a:r>
            <a:r>
              <a:rPr lang="en-US" dirty="0" err="1"/>
              <a:t>i</a:t>
            </a:r>
            <a:r>
              <a:rPr lang="en-US" dirty="0"/>
              <a:t>=1..7 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/>
              <a:t>bb, WW, </a:t>
            </a:r>
            <a:r>
              <a:rPr lang="en-US" dirty="0" err="1"/>
              <a:t>gg</a:t>
            </a:r>
            <a:r>
              <a:rPr lang="en-US" dirty="0"/>
              <a:t>, </a:t>
            </a:r>
            <a:r>
              <a:rPr lang="en-US" dirty="0" err="1"/>
              <a:t>ττ</a:t>
            </a:r>
            <a:r>
              <a:rPr lang="en-US" dirty="0"/>
              <a:t>, cc, ZZ, </a:t>
            </a:r>
            <a:r>
              <a:rPr lang="en-US" dirty="0" err="1"/>
              <a:t>γγ</a:t>
            </a:r>
            <a:endParaRPr lang="en-US" dirty="0"/>
          </a:p>
          <a:p>
            <a:pPr marL="285750" indent="-285750">
              <a:buFont typeface="Wingdings" charset="2"/>
              <a:buChar char="²"/>
            </a:pPr>
            <a:r>
              <a:rPr lang="en-US" dirty="0" err="1"/>
              <a:t>ttH</a:t>
            </a:r>
            <a:r>
              <a:rPr lang="en-US" dirty="0"/>
              <a:t> may be added. (</a:t>
            </a:r>
            <a:r>
              <a:rPr lang="en-US" dirty="0" err="1"/>
              <a:t>ep</a:t>
            </a:r>
            <a:r>
              <a:rPr lang="en-US" dirty="0"/>
              <a:t>: 1.3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cms</a:t>
            </a:r>
            <a:r>
              <a:rPr lang="en-US" dirty="0"/>
              <a:t>!)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eight</a:t>
            </a:r>
            <a:r>
              <a:rPr lang="en-US" dirty="0">
                <a:solidFill>
                  <a:srgbClr val="000090"/>
                </a:solidFill>
              </a:rPr>
              <a:t> measurements of </a:t>
            </a:r>
            <a:r>
              <a:rPr lang="en-US" dirty="0" err="1">
                <a:solidFill>
                  <a:srgbClr val="000090"/>
                </a:solidFill>
              </a:rPr>
              <a:t>κ</a:t>
            </a:r>
            <a:r>
              <a:rPr lang="en-US" baseline="-25000" dirty="0" err="1">
                <a:solidFill>
                  <a:srgbClr val="000090"/>
                </a:solidFill>
              </a:rPr>
              <a:t>W</a:t>
            </a:r>
            <a:r>
              <a:rPr lang="en-US" baseline="-25000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and </a:t>
            </a:r>
            <a:r>
              <a:rPr lang="en-US" dirty="0" err="1">
                <a:solidFill>
                  <a:srgbClr val="000090"/>
                </a:solidFill>
              </a:rPr>
              <a:t>κ</a:t>
            </a:r>
            <a:r>
              <a:rPr lang="en-US" baseline="-25000" dirty="0" err="1">
                <a:solidFill>
                  <a:srgbClr val="000090"/>
                </a:solidFill>
              </a:rPr>
              <a:t>Z</a:t>
            </a: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</a:rPr>
              <a:t>two simultaneous measurements </a:t>
            </a:r>
          </a:p>
          <a:p>
            <a:r>
              <a:rPr lang="en-US" dirty="0">
                <a:solidFill>
                  <a:srgbClr val="000090"/>
                </a:solidFill>
              </a:rPr>
              <a:t>   of the other couplings (in CC and NC) </a:t>
            </a:r>
          </a:p>
          <a:p>
            <a:r>
              <a:rPr lang="en-US" dirty="0">
                <a:solidFill>
                  <a:srgbClr val="000090"/>
                </a:solidFill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1413" y="362330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/>
              <a:t> 0)  Parameter "Kw"   : 1 +- 0.0054</a:t>
            </a:r>
          </a:p>
          <a:p>
            <a:r>
              <a:rPr lang="is-IS" dirty="0"/>
              <a:t> 1)  Parameter "Kz"   : 1 +- 0.012</a:t>
            </a:r>
          </a:p>
          <a:p>
            <a:r>
              <a:rPr lang="is-IS" dirty="0"/>
              <a:t> 2)  Parameter "Kg"   : 1 +- 0.030</a:t>
            </a:r>
          </a:p>
          <a:p>
            <a:r>
              <a:rPr lang="is-IS" dirty="0"/>
              <a:t> 3)  Parameter "Kga"  : 1 +- 0.072</a:t>
            </a:r>
          </a:p>
          <a:p>
            <a:r>
              <a:rPr lang="is-IS" dirty="0"/>
              <a:t> 4)  Parameter "Kc"   : 1 +- 0.037</a:t>
            </a:r>
          </a:p>
          <a:p>
            <a:r>
              <a:rPr lang="is-IS" dirty="0"/>
              <a:t> 5)  Parameter "Kb"   : 1 +- 0.014</a:t>
            </a:r>
          </a:p>
          <a:p>
            <a:r>
              <a:rPr lang="is-IS" dirty="0"/>
              <a:t> 6)  Parameter "Ktau" : 1 +- 0.028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78977" y="3623303"/>
            <a:ext cx="35792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dirty="0"/>
              <a:t> xww      1.      0.54536E-02  </a:t>
            </a:r>
            <a:endParaRPr lang="en-GB" dirty="0"/>
          </a:p>
          <a:p>
            <a:r>
              <a:rPr lang="en-GB" dirty="0"/>
              <a:t> </a:t>
            </a:r>
            <a:r>
              <a:rPr lang="mr-IN" dirty="0"/>
              <a:t>xzz       </a:t>
            </a:r>
            <a:r>
              <a:rPr lang="en-GB" dirty="0"/>
              <a:t> </a:t>
            </a:r>
            <a:r>
              <a:rPr lang="mr-IN" dirty="0"/>
              <a:t>1.</a:t>
            </a:r>
            <a:r>
              <a:rPr lang="en-GB" dirty="0"/>
              <a:t> </a:t>
            </a:r>
            <a:r>
              <a:rPr lang="mr-IN" dirty="0"/>
              <a:t>      0.11857E-01  </a:t>
            </a:r>
          </a:p>
          <a:p>
            <a:r>
              <a:rPr lang="mr-IN" dirty="0"/>
              <a:t> xgg       1.       0.30503E-01   </a:t>
            </a:r>
            <a:endParaRPr lang="en-GB" dirty="0"/>
          </a:p>
          <a:p>
            <a:r>
              <a:rPr lang="en-GB" dirty="0"/>
              <a:t>  </a:t>
            </a:r>
            <a:r>
              <a:rPr lang="mr-IN" dirty="0"/>
              <a:t>xyy      </a:t>
            </a:r>
            <a:r>
              <a:rPr lang="en-GB" dirty="0"/>
              <a:t> </a:t>
            </a:r>
            <a:r>
              <a:rPr lang="mr-IN" dirty="0"/>
              <a:t>1.  </a:t>
            </a:r>
            <a:r>
              <a:rPr lang="mr-IN" sz="1600" dirty="0"/>
              <a:t>0.72375E-01</a:t>
            </a:r>
            <a:endParaRPr lang="en-GB" sz="1600" dirty="0"/>
          </a:p>
          <a:p>
            <a:r>
              <a:rPr lang="en-GB" dirty="0"/>
              <a:t> </a:t>
            </a:r>
            <a:r>
              <a:rPr lang="mr-IN" dirty="0"/>
              <a:t>xcc       </a:t>
            </a:r>
            <a:r>
              <a:rPr lang="en-GB" dirty="0"/>
              <a:t> </a:t>
            </a:r>
            <a:r>
              <a:rPr lang="mr-IN" dirty="0"/>
              <a:t>1.  </a:t>
            </a:r>
            <a:r>
              <a:rPr lang="en-GB" dirty="0"/>
              <a:t> </a:t>
            </a:r>
            <a:r>
              <a:rPr lang="mr-IN" sz="1600" dirty="0"/>
              <a:t>0.37344E-01</a:t>
            </a:r>
            <a:r>
              <a:rPr lang="mr-IN" dirty="0"/>
              <a:t>  </a:t>
            </a:r>
          </a:p>
          <a:p>
            <a:r>
              <a:rPr lang="en-GB" dirty="0"/>
              <a:t> </a:t>
            </a:r>
            <a:r>
              <a:rPr lang="mr-IN" dirty="0"/>
              <a:t>xbb       1.      0.13978E-01 </a:t>
            </a:r>
            <a:endParaRPr lang="en-GB" dirty="0"/>
          </a:p>
          <a:p>
            <a:r>
              <a:rPr lang="mr-IN" dirty="0"/>
              <a:t> xtt</a:t>
            </a:r>
            <a:r>
              <a:rPr lang="en-GB" dirty="0"/>
              <a:t>au</a:t>
            </a:r>
            <a:r>
              <a:rPr lang="mr-IN" dirty="0"/>
              <a:t>    1.       0.28223E-01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7673" y="2817839"/>
            <a:ext cx="23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84807"/>
                </a:solidFill>
              </a:rPr>
              <a:t>For </a:t>
            </a:r>
            <a:r>
              <a:rPr lang="en-US" sz="2400" dirty="0" err="1">
                <a:solidFill>
                  <a:srgbClr val="984807"/>
                </a:solidFill>
              </a:rPr>
              <a:t>LHeC</a:t>
            </a:r>
            <a:r>
              <a:rPr lang="en-US" sz="2400" dirty="0">
                <a:solidFill>
                  <a:srgbClr val="984807"/>
                </a:solidFill>
              </a:rPr>
              <a:t> nominal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9945" y="583956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J de Blas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2734" y="5839567"/>
            <a:ext cx="89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M Klein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8531" y="6338928"/>
            <a:ext cx="648702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Two independent fit programs: results are  in very good agreement.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7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Model-dependent Coupling Fit </a:t>
            </a:r>
            <a:r>
              <a:rPr lang="en-US" sz="1800" dirty="0"/>
              <a:t>HE </a:t>
            </a:r>
            <a:r>
              <a:rPr lang="en-US" sz="1800" dirty="0" err="1"/>
              <a:t>LHeC</a:t>
            </a:r>
            <a:r>
              <a:rPr lang="en-US" sz="1800" dirty="0"/>
              <a:t> &amp; FCC-eh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9398" b="-9398"/>
          <a:stretch>
            <a:fillRect/>
          </a:stretch>
        </p:blipFill>
        <p:spPr>
          <a:xfrm>
            <a:off x="535616" y="1227985"/>
            <a:ext cx="8432501" cy="5493321"/>
          </a:xfrm>
        </p:spPr>
      </p:pic>
      <p:sp>
        <p:nvSpPr>
          <p:cNvPr id="8" name="TextBox 7"/>
          <p:cNvSpPr txBox="1"/>
          <p:nvPr/>
        </p:nvSpPr>
        <p:spPr>
          <a:xfrm>
            <a:off x="321728" y="10301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 Assuming SM branching fractions weighted by the measured </a:t>
            </a:r>
            <a:r>
              <a:rPr lang="en-US" dirty="0" err="1">
                <a:sym typeface="Wingdings"/>
              </a:rPr>
              <a:t>κ</a:t>
            </a:r>
            <a:r>
              <a:rPr lang="en-US" dirty="0">
                <a:sym typeface="Wingdings"/>
              </a:rPr>
              <a:t> values, and </a:t>
            </a:r>
            <a:r>
              <a:rPr lang="en-US" dirty="0" err="1">
                <a:sym typeface="Wingdings"/>
              </a:rPr>
              <a:t>Γ</a:t>
            </a:r>
            <a:r>
              <a:rPr lang="en-US" baseline="-25000" dirty="0" err="1">
                <a:sym typeface="Wingdings"/>
              </a:rPr>
              <a:t>md</a:t>
            </a:r>
            <a:r>
              <a:rPr lang="en-US" dirty="0">
                <a:sym typeface="Wingdings"/>
              </a:rPr>
              <a:t> (c.f. CLIC model-dependent method)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48305" y="3911624"/>
            <a:ext cx="69039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556" y="3726958"/>
            <a:ext cx="64633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1.5%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361" y="6230249"/>
            <a:ext cx="834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 talk by Jorge de Blas@FCC-Week2018 for further fits and </a:t>
            </a:r>
            <a:r>
              <a:rPr lang="en-US" dirty="0" err="1"/>
              <a:t>ep+ee</a:t>
            </a:r>
            <a:r>
              <a:rPr lang="en-US" dirty="0"/>
              <a:t> combinations.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2133" y="5723467"/>
            <a:ext cx="657013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70802" y="2861735"/>
            <a:ext cx="1337733" cy="114989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90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47" y="50799"/>
            <a:ext cx="9852920" cy="973795"/>
          </a:xfrm>
        </p:spPr>
        <p:txBody>
          <a:bodyPr/>
          <a:lstStyle/>
          <a:p>
            <a:r>
              <a:rPr lang="en-US" sz="3200" dirty="0"/>
              <a:t>... and Consistency Checks of EW Theory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444" y="2912533"/>
            <a:ext cx="65822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 </a:t>
            </a:r>
            <a:r>
              <a:rPr lang="en-US" dirty="0"/>
              <a:t>Dominated by 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bb</a:t>
            </a:r>
            <a:r>
              <a:rPr lang="en-US" dirty="0">
                <a:sym typeface="Wingdings"/>
              </a:rPr>
              <a:t> decay channel precision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ym typeface="Wingdings"/>
              </a:rPr>
              <a:t>Very interesting consistency check of EW theory</a:t>
            </a:r>
          </a:p>
          <a:p>
            <a:pPr marL="285750" indent="-285750">
              <a:buFont typeface="Wingdings" charset="2"/>
              <a:buChar char="Ø"/>
            </a:pPr>
            <a:endParaRPr lang="en-US" dirty="0"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endParaRPr lang="en-US" dirty="0"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ym typeface="Wingdings"/>
              </a:rPr>
              <a:t>Values for cos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Θ given here are the PDG value as central value</a:t>
            </a:r>
            <a:r>
              <a:rPr lang="en-US" b="1" dirty="0">
                <a:sym typeface="Wingdings"/>
              </a:rPr>
              <a:t> 0.777 </a:t>
            </a:r>
            <a:r>
              <a:rPr lang="en-US" dirty="0">
                <a:sym typeface="Wingdings"/>
              </a:rPr>
              <a:t>and uncertainty from </a:t>
            </a:r>
            <a:r>
              <a:rPr lang="en-US" dirty="0" err="1">
                <a:sym typeface="Wingdings"/>
              </a:rPr>
              <a:t>ep</a:t>
            </a:r>
            <a:r>
              <a:rPr lang="en-US" dirty="0">
                <a:sym typeface="Wingdings"/>
              </a:rPr>
              <a:t> Higgs measurement prospects </a:t>
            </a:r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:                  ± 0.010</a:t>
            </a:r>
          </a:p>
          <a:p>
            <a:r>
              <a:rPr lang="en-US" dirty="0"/>
              <a:t>HE-</a:t>
            </a:r>
            <a:r>
              <a:rPr lang="en-US" dirty="0" err="1"/>
              <a:t>LHeC</a:t>
            </a:r>
            <a:r>
              <a:rPr lang="en-US" dirty="0"/>
              <a:t>             ± 0.006</a:t>
            </a:r>
          </a:p>
          <a:p>
            <a:r>
              <a:rPr lang="en-US" b="1" dirty="0">
                <a:solidFill>
                  <a:srgbClr val="FF0000"/>
                </a:solidFill>
              </a:rPr>
              <a:t>FCC-he                ± 0.004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8665" y="5628646"/>
            <a:ext cx="2946401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00" y="2718797"/>
            <a:ext cx="2265172" cy="12570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459698" y="0"/>
            <a:ext cx="550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Uta &amp; Max Klein, Contribution to HL/HE Workshop, 4.4.2018, preliminary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712" y="5621568"/>
            <a:ext cx="4990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dirty="0">
                <a:sym typeface="Wingdings"/>
              </a:rPr>
              <a:t>Another nice test: </a:t>
            </a:r>
            <a:r>
              <a:rPr lang="en-US" b="1" dirty="0">
                <a:sym typeface="Wingdings"/>
              </a:rPr>
              <a:t>How does the Higgs couple to 3</a:t>
            </a:r>
            <a:r>
              <a:rPr lang="en-US" b="1" baseline="30000" dirty="0">
                <a:sym typeface="Wingdings"/>
              </a:rPr>
              <a:t>rd</a:t>
            </a:r>
            <a:r>
              <a:rPr lang="en-US" b="1" dirty="0">
                <a:sym typeface="Wingdings"/>
              </a:rPr>
              <a:t> and 2</a:t>
            </a:r>
            <a:r>
              <a:rPr lang="en-US" b="1" baseline="30000" dirty="0">
                <a:sym typeface="Wingdings"/>
              </a:rPr>
              <a:t>nd</a:t>
            </a:r>
            <a:r>
              <a:rPr lang="en-US" b="1" dirty="0">
                <a:sym typeface="Wingdings"/>
              </a:rPr>
              <a:t> generation quark?</a:t>
            </a:r>
          </a:p>
          <a:p>
            <a:r>
              <a:rPr lang="en-US" dirty="0">
                <a:sym typeface="Wingdings"/>
              </a:rPr>
              <a:t>      b is down-type and c  is up-type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414" y="1569327"/>
            <a:ext cx="2764054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3387" y="956862"/>
            <a:ext cx="793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 similar tests possible using various </a:t>
            </a:r>
            <a:r>
              <a:rPr lang="en-US" dirty="0" err="1">
                <a:sym typeface="Wingdings"/>
              </a:rPr>
              <a:t>cms</a:t>
            </a:r>
            <a:r>
              <a:rPr lang="en-US" dirty="0">
                <a:sym typeface="Wingdings"/>
              </a:rPr>
              <a:t> energy CLIC machines, however, in </a:t>
            </a:r>
            <a:r>
              <a:rPr lang="en-US" dirty="0" err="1">
                <a:sym typeface="Wingdings"/>
              </a:rPr>
              <a:t>ep</a:t>
            </a:r>
            <a:r>
              <a:rPr lang="en-US" dirty="0">
                <a:sym typeface="Wingdings"/>
              </a:rPr>
              <a:t>, we could perform them with one machine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49" y="1603193"/>
            <a:ext cx="2326640" cy="802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574" y="1712921"/>
            <a:ext cx="4023360" cy="692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602" y="5616409"/>
            <a:ext cx="2469896" cy="8829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65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9" y="2068731"/>
            <a:ext cx="8375247" cy="3571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  <a:r>
              <a:rPr lang="en-US" dirty="0" err="1">
                <a:solidFill>
                  <a:srgbClr val="800000"/>
                </a:solidFill>
              </a:rPr>
              <a:t>LHeC</a:t>
            </a:r>
            <a:r>
              <a:rPr lang="en-US" dirty="0">
                <a:solidFill>
                  <a:srgbClr val="800000"/>
                </a:solidFill>
              </a:rPr>
              <a:t> and HL-LHC Higgs Prospects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44" y="122616"/>
            <a:ext cx="1145794" cy="706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5766" y="163749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preliminary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48305" y="4284150"/>
            <a:ext cx="57863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22" y="4048685"/>
            <a:ext cx="4667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480" y="6124123"/>
            <a:ext cx="82031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HL-LHC prospects using new CMS projections (3ab</a:t>
            </a:r>
            <a:r>
              <a:rPr lang="en-US" sz="1600" baseline="30000" dirty="0"/>
              <a:t>-1</a:t>
            </a:r>
            <a:r>
              <a:rPr lang="en-US" sz="1600" dirty="0"/>
              <a:t>) with two scenarios, S1 and S2, in a SM coupling fit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80" y="5477792"/>
            <a:ext cx="780142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ym typeface="Wingdings"/>
              </a:rPr>
              <a:t> Amazing prospect for measuring fundamental Higgs couplings to high precision (dark blue) at LHC with </a:t>
            </a:r>
            <a:r>
              <a:rPr lang="en-US" b="1" dirty="0" err="1">
                <a:sym typeface="Wingdings"/>
              </a:rPr>
              <a:t>pp</a:t>
            </a:r>
            <a:r>
              <a:rPr lang="en-US" b="1" dirty="0">
                <a:sym typeface="Wingdings"/>
              </a:rPr>
              <a:t> + </a:t>
            </a:r>
            <a:r>
              <a:rPr lang="en-US" b="1" dirty="0" err="1">
                <a:sym typeface="Wingdings"/>
              </a:rPr>
              <a:t>ep</a:t>
            </a:r>
            <a:r>
              <a:rPr lang="en-US" b="1" dirty="0">
                <a:sym typeface="Wingdings"/>
              </a:rPr>
              <a:t> using SM assumptions.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14438" y="1067162"/>
            <a:ext cx="30315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8000"/>
                </a:solidFill>
              </a:rPr>
              <a:t>Hcc@pp</a:t>
            </a:r>
            <a:r>
              <a:rPr lang="en-US" sz="1600" dirty="0">
                <a:solidFill>
                  <a:srgbClr val="008000"/>
                </a:solidFill>
              </a:rPr>
              <a:t>:    </a:t>
            </a:r>
            <a:r>
              <a:rPr lang="en-US" sz="1600" dirty="0"/>
              <a:t>~2.0-5.5 </a:t>
            </a:r>
            <a:r>
              <a:rPr lang="en-US" sz="1600" dirty="0" err="1"/>
              <a:t>σ</a:t>
            </a:r>
            <a:r>
              <a:rPr lang="en-US" sz="1600" baseline="-25000" dirty="0" err="1"/>
              <a:t>SM</a:t>
            </a:r>
            <a:r>
              <a:rPr lang="en-US" sz="1600" dirty="0" err="1"/>
              <a:t>@HL-LHC</a:t>
            </a:r>
            <a:endParaRPr lang="en-US" sz="1600" dirty="0"/>
          </a:p>
          <a:p>
            <a:r>
              <a:rPr lang="en-US" sz="1600" dirty="0"/>
              <a:t>              [HL-LHC Oct 2017]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529" y="1422400"/>
            <a:ext cx="1986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submitted to ECFA: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2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2930"/>
            <a:ext cx="7772400" cy="904745"/>
          </a:xfrm>
        </p:spPr>
        <p:txBody>
          <a:bodyPr>
            <a:normAutofit/>
          </a:bodyPr>
          <a:lstStyle/>
          <a:p>
            <a:r>
              <a:rPr lang="en-US" sz="3200" dirty="0"/>
              <a:t>Remarks and Other Views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4770" y="24743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2" y="283046"/>
            <a:ext cx="8698655" cy="631441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1402011" y="3612512"/>
            <a:ext cx="6498735" cy="1649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6896" y="296924"/>
            <a:ext cx="2948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HL-LH(e)C ensures </a:t>
            </a:r>
            <a:r>
              <a:rPr lang="en-US" b="1" dirty="0" err="1">
                <a:solidFill>
                  <a:srgbClr val="000090"/>
                </a:solidFill>
              </a:rPr>
              <a:t>centre</a:t>
            </a:r>
            <a:r>
              <a:rPr lang="en-US" b="1" dirty="0">
                <a:solidFill>
                  <a:srgbClr val="000090"/>
                </a:solidFill>
              </a:rPr>
              <a:t> of</a:t>
            </a:r>
          </a:p>
          <a:p>
            <a:r>
              <a:rPr lang="en-US" b="1" dirty="0">
                <a:solidFill>
                  <a:srgbClr val="000090"/>
                </a:solidFill>
              </a:rPr>
              <a:t>Higgs physics stays at CERN</a:t>
            </a:r>
          </a:p>
          <a:p>
            <a:r>
              <a:rPr lang="en-US" b="1" dirty="0">
                <a:solidFill>
                  <a:srgbClr val="000090"/>
                </a:solidFill>
              </a:rPr>
              <a:t>in the thirties</a:t>
            </a:r>
            <a:r>
              <a:rPr lang="en-US" dirty="0"/>
              <a:t>. High precision</a:t>
            </a:r>
          </a:p>
          <a:p>
            <a:r>
              <a:rPr lang="en-US" dirty="0"/>
              <a:t>needs </a:t>
            </a:r>
            <a:r>
              <a:rPr lang="en-US" dirty="0" err="1"/>
              <a:t>e+e</a:t>
            </a:r>
            <a:r>
              <a:rPr lang="en-US" dirty="0"/>
              <a:t>- for total width.</a:t>
            </a:r>
          </a:p>
          <a:p>
            <a:r>
              <a:rPr lang="en-US" dirty="0"/>
              <a:t>                 </a:t>
            </a:r>
            <a:r>
              <a:rPr lang="en-US" b="1" dirty="0"/>
              <a:t>  H-HH at HL-LHC!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9804" y="2012659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NEW.</a:t>
            </a:r>
          </a:p>
          <a:p>
            <a:r>
              <a:rPr lang="en-US" dirty="0">
                <a:solidFill>
                  <a:srgbClr val="FF0000"/>
                </a:solidFill>
              </a:rPr>
              <a:t>preliminary</a:t>
            </a:r>
          </a:p>
          <a:p>
            <a:r>
              <a:rPr lang="en-US" dirty="0">
                <a:solidFill>
                  <a:srgbClr val="FF0000"/>
                </a:solidFill>
              </a:rPr>
              <a:t>Paper soon</a:t>
            </a:r>
          </a:p>
        </p:txBody>
      </p:sp>
    </p:spTree>
    <p:extLst>
      <p:ext uri="{BB962C8B-B14F-4D97-AF65-F5344CB8AC3E}">
        <p14:creationId xmlns:p14="http://schemas.microsoft.com/office/powerpoint/2010/main" val="2479875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0ACA-1143-3F46-AE18-94389D20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6B890-5345-AD4A-B97E-863057F8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4" y="318691"/>
            <a:ext cx="8874176" cy="559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6D7950-4428-A746-B6FD-87255487535A}"/>
              </a:ext>
            </a:extLst>
          </p:cNvPr>
          <p:cNvSpPr txBox="1"/>
          <p:nvPr/>
        </p:nvSpPr>
        <p:spPr>
          <a:xfrm>
            <a:off x="329783" y="6169977"/>
            <a:ext cx="267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Published</a:t>
            </a:r>
            <a:r>
              <a:rPr lang="de-DE" dirty="0"/>
              <a:t> in </a:t>
            </a:r>
            <a:r>
              <a:rPr lang="de-DE" dirty="0" err="1"/>
              <a:t>book</a:t>
            </a:r>
            <a:r>
              <a:rPr lang="de-DE" dirty="0"/>
              <a:t> 1 </a:t>
            </a:r>
            <a:r>
              <a:rPr lang="de-DE" dirty="0" err="1"/>
              <a:t>of</a:t>
            </a:r>
            <a:r>
              <a:rPr lang="de-DE" dirty="0"/>
              <a:t> FCC</a:t>
            </a:r>
          </a:p>
        </p:txBody>
      </p:sp>
    </p:spTree>
    <p:extLst>
      <p:ext uri="{BB962C8B-B14F-4D97-AF65-F5344CB8AC3E}">
        <p14:creationId xmlns:p14="http://schemas.microsoft.com/office/powerpoint/2010/main" val="1658284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ED05-0476-3F48-A7CE-45BF8E13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44" y="0"/>
            <a:ext cx="8318861" cy="973795"/>
          </a:xfrm>
        </p:spPr>
        <p:txBody>
          <a:bodyPr/>
          <a:lstStyle/>
          <a:p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coupling</a:t>
            </a:r>
            <a:r>
              <a:rPr lang="de-DE" dirty="0"/>
              <a:t> </a:t>
            </a:r>
            <a:r>
              <a:rPr lang="de-DE" dirty="0" err="1"/>
              <a:t>prospects</a:t>
            </a:r>
            <a:r>
              <a:rPr lang="de-DE" dirty="0"/>
              <a:t> </a:t>
            </a:r>
            <a:r>
              <a:rPr lang="de-DE" sz="2000" b="0" dirty="0"/>
              <a:t>in </a:t>
            </a:r>
            <a:r>
              <a:rPr lang="de-DE" sz="2000" b="0" dirty="0" err="1"/>
              <a:t>kappa</a:t>
            </a:r>
            <a:r>
              <a:rPr lang="de-DE" sz="2000" b="0" dirty="0"/>
              <a:t> </a:t>
            </a:r>
            <a:r>
              <a:rPr lang="de-DE" sz="2000" b="0" dirty="0" err="1"/>
              <a:t>framework</a:t>
            </a:r>
            <a:endParaRPr lang="de-DE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E6F75-0C3E-8C40-83E1-9C302349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5B9AB-38F1-A141-BEE3-08FFB890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76350"/>
            <a:ext cx="8940800" cy="430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78F0A-7E8E-EA4C-9798-5A8ACFF0B4C3}"/>
              </a:ext>
            </a:extLst>
          </p:cNvPr>
          <p:cNvSpPr txBox="1"/>
          <p:nvPr/>
        </p:nvSpPr>
        <p:spPr>
          <a:xfrm>
            <a:off x="224852" y="6115986"/>
            <a:ext cx="8653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Synergetic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ECFA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preparation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for</a:t>
            </a:r>
            <a:r>
              <a:rPr lang="de-DE" dirty="0">
                <a:sym typeface="Wingdings" pitchFamily="2" charset="2"/>
              </a:rPr>
              <a:t> Granada</a:t>
            </a:r>
            <a:r>
              <a:rPr lang="de-DE" dirty="0"/>
              <a:t>.</a:t>
            </a:r>
          </a:p>
          <a:p>
            <a:r>
              <a:rPr lang="de-DE" dirty="0"/>
              <a:t>Note: rare </a:t>
            </a:r>
            <a:r>
              <a:rPr lang="de-DE" dirty="0" err="1"/>
              <a:t>channels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pp. </a:t>
            </a:r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0.02% </a:t>
            </a:r>
            <a:r>
              <a:rPr lang="de-DE" dirty="0" err="1"/>
              <a:t>branching</a:t>
            </a:r>
            <a:r>
              <a:rPr lang="de-DE" dirty="0"/>
              <a:t> </a:t>
            </a:r>
            <a:r>
              <a:rPr lang="de-DE" dirty="0" err="1"/>
              <a:t>fraction</a:t>
            </a:r>
            <a:r>
              <a:rPr lang="de-DE" dirty="0"/>
              <a:t> – 10% </a:t>
            </a:r>
            <a:r>
              <a:rPr lang="de-DE" dirty="0" err="1"/>
              <a:t>error</a:t>
            </a:r>
            <a:r>
              <a:rPr lang="de-DE" dirty="0"/>
              <a:t> in </a:t>
            </a:r>
            <a:r>
              <a:rPr lang="de-DE" dirty="0" err="1"/>
              <a:t>e+e</a:t>
            </a:r>
            <a:r>
              <a:rPr lang="de-DE" dirty="0"/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41EBF-EA8D-5949-B5E4-12C8A291E46A}"/>
              </a:ext>
            </a:extLst>
          </p:cNvPr>
          <p:cNvSpPr txBox="1"/>
          <p:nvPr/>
        </p:nvSpPr>
        <p:spPr>
          <a:xfrm>
            <a:off x="224852" y="5711252"/>
            <a:ext cx="45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Table </a:t>
            </a:r>
            <a:r>
              <a:rPr lang="de-DE" dirty="0" err="1"/>
              <a:t>from</a:t>
            </a:r>
            <a:r>
              <a:rPr lang="de-DE" dirty="0"/>
              <a:t> Book1 </a:t>
            </a:r>
            <a:r>
              <a:rPr lang="de-DE" dirty="0" err="1"/>
              <a:t>of</a:t>
            </a:r>
            <a:r>
              <a:rPr lang="de-DE" dirty="0"/>
              <a:t> FCC. (</a:t>
            </a:r>
            <a:r>
              <a:rPr lang="de-DE" dirty="0" err="1"/>
              <a:t>w</a:t>
            </a:r>
            <a:r>
              <a:rPr lang="de-DE" dirty="0"/>
              <a:t>/o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CepC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287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3966" y="44300"/>
            <a:ext cx="5307105" cy="515338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Organisation</a:t>
            </a:r>
            <a:r>
              <a:rPr lang="en-US" sz="2200" baseline="30000" dirty="0"/>
              <a:t>*)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Sergio </a:t>
            </a:r>
            <a:r>
              <a:rPr lang="en-US" dirty="0" err="1"/>
              <a:t>Bertolucci</a:t>
            </a:r>
            <a:r>
              <a:rPr lang="en-US" dirty="0"/>
              <a:t> (CERN/Bologna)</a:t>
            </a:r>
          </a:p>
          <a:p>
            <a:r>
              <a:rPr lang="en-US" dirty="0" err="1"/>
              <a:t>Nichola</a:t>
            </a:r>
            <a:r>
              <a:rPr lang="en-US" dirty="0"/>
              <a:t> Bianchi (</a:t>
            </a:r>
            <a:r>
              <a:rPr lang="en-US" dirty="0" err="1"/>
              <a:t>Frascati</a:t>
            </a:r>
            <a:r>
              <a:rPr lang="en-US" dirty="0"/>
              <a:t>)</a:t>
            </a:r>
          </a:p>
          <a:p>
            <a:r>
              <a:rPr lang="en-US" dirty="0"/>
              <a:t>Frederick </a:t>
            </a:r>
            <a:r>
              <a:rPr lang="en-US" dirty="0" err="1"/>
              <a:t>Bordry</a:t>
            </a:r>
            <a:r>
              <a:rPr lang="en-US" dirty="0"/>
              <a:t> (CERN)</a:t>
            </a:r>
          </a:p>
          <a:p>
            <a:r>
              <a:rPr lang="en-US" dirty="0"/>
              <a:t>Stan Brodsky (SLAC)</a:t>
            </a:r>
          </a:p>
          <a:p>
            <a:r>
              <a:rPr lang="en-US" dirty="0" err="1"/>
              <a:t>Hesheng</a:t>
            </a:r>
            <a:r>
              <a:rPr lang="en-US" dirty="0"/>
              <a:t> Chen (IHEP Beijing)</a:t>
            </a:r>
          </a:p>
          <a:p>
            <a:r>
              <a:rPr lang="en-US" dirty="0" err="1"/>
              <a:t>Eckhard</a:t>
            </a:r>
            <a:r>
              <a:rPr lang="en-US" dirty="0"/>
              <a:t> </a:t>
            </a:r>
            <a:r>
              <a:rPr lang="en-US" dirty="0" err="1"/>
              <a:t>Elsen</a:t>
            </a:r>
            <a:r>
              <a:rPr lang="en-US" dirty="0"/>
              <a:t> (CERN)</a:t>
            </a:r>
          </a:p>
          <a:p>
            <a:r>
              <a:rPr lang="en-US" dirty="0"/>
              <a:t>Stefano Forte (Milano)</a:t>
            </a:r>
          </a:p>
          <a:p>
            <a:r>
              <a:rPr lang="en-US" dirty="0"/>
              <a:t>Andrew Hutton (Jefferson Lab)</a:t>
            </a:r>
          </a:p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(Chicago)</a:t>
            </a:r>
          </a:p>
          <a:p>
            <a:r>
              <a:rPr lang="en-US" dirty="0"/>
              <a:t>Victor A </a:t>
            </a:r>
            <a:r>
              <a:rPr lang="en-US" dirty="0" err="1"/>
              <a:t>Matveev</a:t>
            </a:r>
            <a:r>
              <a:rPr lang="en-US" dirty="0"/>
              <a:t> (JINR </a:t>
            </a:r>
            <a:r>
              <a:rPr lang="en-US" dirty="0" err="1"/>
              <a:t>Dubna</a:t>
            </a:r>
            <a:r>
              <a:rPr lang="en-US" dirty="0"/>
              <a:t>)</a:t>
            </a:r>
          </a:p>
          <a:p>
            <a:r>
              <a:rPr lang="en-US" dirty="0"/>
              <a:t>Shin-</a:t>
            </a:r>
            <a:r>
              <a:rPr lang="en-US" dirty="0" err="1"/>
              <a:t>Ichi</a:t>
            </a:r>
            <a:r>
              <a:rPr lang="en-US" dirty="0"/>
              <a:t> </a:t>
            </a:r>
            <a:r>
              <a:rPr lang="en-US" dirty="0" err="1"/>
              <a:t>Kurokawa</a:t>
            </a:r>
            <a:r>
              <a:rPr lang="en-US" dirty="0"/>
              <a:t> (Tsukuba)</a:t>
            </a:r>
          </a:p>
          <a:p>
            <a:r>
              <a:rPr lang="en-US" dirty="0"/>
              <a:t>Leandro </a:t>
            </a:r>
            <a:r>
              <a:rPr lang="en-US" dirty="0" err="1"/>
              <a:t>Nisati</a:t>
            </a:r>
            <a:r>
              <a:rPr lang="en-US" dirty="0"/>
              <a:t> (Rome)</a:t>
            </a:r>
          </a:p>
          <a:p>
            <a:r>
              <a:rPr lang="en-US" dirty="0"/>
              <a:t>Leonid </a:t>
            </a:r>
            <a:r>
              <a:rPr lang="en-US" dirty="0" err="1"/>
              <a:t>Rivkin</a:t>
            </a:r>
            <a:r>
              <a:rPr lang="en-US" dirty="0"/>
              <a:t> (Lausanne)</a:t>
            </a:r>
          </a:p>
          <a:p>
            <a:r>
              <a:rPr lang="en-US" dirty="0" err="1"/>
              <a:t>Herwig</a:t>
            </a:r>
            <a:r>
              <a:rPr lang="en-US" dirty="0"/>
              <a:t> </a:t>
            </a:r>
            <a:r>
              <a:rPr lang="en-US" dirty="0" err="1"/>
              <a:t>Schopper</a:t>
            </a:r>
            <a:r>
              <a:rPr lang="en-US" dirty="0"/>
              <a:t> (CERN) – Chair</a:t>
            </a:r>
          </a:p>
          <a:p>
            <a:r>
              <a:rPr lang="en-US" dirty="0" err="1"/>
              <a:t>Jurgen</a:t>
            </a:r>
            <a:r>
              <a:rPr lang="en-US" dirty="0"/>
              <a:t> </a:t>
            </a:r>
            <a:r>
              <a:rPr lang="en-US" dirty="0" err="1"/>
              <a:t>Schukraft</a:t>
            </a:r>
            <a:r>
              <a:rPr lang="en-US" dirty="0"/>
              <a:t> (CERN)</a:t>
            </a:r>
          </a:p>
          <a:p>
            <a:r>
              <a:rPr lang="en-US" dirty="0" err="1"/>
              <a:t>Achille</a:t>
            </a:r>
            <a:r>
              <a:rPr lang="en-US" dirty="0"/>
              <a:t> </a:t>
            </a:r>
            <a:r>
              <a:rPr lang="en-US" dirty="0" err="1"/>
              <a:t>Stocchi</a:t>
            </a:r>
            <a:r>
              <a:rPr lang="en-US" dirty="0"/>
              <a:t> (LAL </a:t>
            </a:r>
            <a:r>
              <a:rPr lang="en-US" dirty="0" err="1"/>
              <a:t>Orsay</a:t>
            </a:r>
            <a:r>
              <a:rPr lang="en-US" dirty="0"/>
              <a:t>)</a:t>
            </a:r>
          </a:p>
          <a:p>
            <a:r>
              <a:rPr lang="en-US" dirty="0"/>
              <a:t>John </a:t>
            </a:r>
            <a:r>
              <a:rPr lang="en-US" dirty="0" err="1"/>
              <a:t>Womersley</a:t>
            </a:r>
            <a:r>
              <a:rPr lang="en-US" dirty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5783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International Advisory Committee </a:t>
            </a:r>
          </a:p>
          <a:p>
            <a:r>
              <a:rPr lang="en-US" b="1" dirty="0">
                <a:solidFill>
                  <a:srgbClr val="000090"/>
                </a:solidFill>
              </a:rPr>
              <a:t>with CERN mandate to provide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“..Direction for </a:t>
            </a:r>
            <a:r>
              <a:rPr lang="en-US" sz="1600" b="1" dirty="0" err="1">
                <a:solidFill>
                  <a:srgbClr val="FF0000"/>
                </a:solidFill>
              </a:rPr>
              <a:t>ep</a:t>
            </a:r>
            <a:r>
              <a:rPr lang="en-US" sz="1600" b="1" dirty="0">
                <a:solidFill>
                  <a:srgbClr val="FF0000"/>
                </a:solidFill>
              </a:rPr>
              <a:t>/</a:t>
            </a:r>
            <a:r>
              <a:rPr lang="en-US" sz="1600" b="1" dirty="0" err="1">
                <a:solidFill>
                  <a:srgbClr val="FF0000"/>
                </a:solidFill>
              </a:rPr>
              <a:t>eA</a:t>
            </a:r>
            <a:r>
              <a:rPr lang="en-US" sz="1600" b="1" dirty="0">
                <a:solidFill>
                  <a:srgbClr val="FF0000"/>
                </a:solidFill>
              </a:rPr>
              <a:t> both at LHC+FCC”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0650" y="1745235"/>
            <a:ext cx="2538061" cy="3139321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/>
              <a:t>Brüning</a:t>
            </a:r>
            <a:r>
              <a:rPr lang="en-US" dirty="0"/>
              <a:t> – Co-Chair</a:t>
            </a:r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Jensen</a:t>
            </a:r>
          </a:p>
          <a:p>
            <a:r>
              <a:rPr lang="en-US" dirty="0" err="1"/>
              <a:t>Walid</a:t>
            </a:r>
            <a:r>
              <a:rPr lang="en-US" dirty="0"/>
              <a:t> </a:t>
            </a:r>
            <a:r>
              <a:rPr lang="en-US" dirty="0" err="1"/>
              <a:t>Kaabi</a:t>
            </a:r>
            <a:endParaRPr lang="en-US" dirty="0"/>
          </a:p>
          <a:p>
            <a:r>
              <a:rPr lang="en-US" dirty="0"/>
              <a:t>Max Klein – Co-Chair</a:t>
            </a:r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735404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076674"/>
            <a:ext cx="260545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5(11) are members of the</a:t>
            </a:r>
          </a:p>
          <a:p>
            <a:r>
              <a:rPr lang="en-US" dirty="0"/>
              <a:t>FCC coordination team</a:t>
            </a:r>
          </a:p>
          <a:p>
            <a:endParaRPr lang="en-US" dirty="0"/>
          </a:p>
          <a:p>
            <a:r>
              <a:rPr lang="en-US" sz="1600" dirty="0"/>
              <a:t>OB+MK: FCC-eh coordinators</a:t>
            </a:r>
          </a:p>
          <a:p>
            <a:endParaRPr lang="en-US" sz="1600" dirty="0"/>
          </a:p>
          <a:p>
            <a:r>
              <a:rPr lang="en-US" sz="1600" dirty="0"/>
              <a:t>FCC IAC: Guenter </a:t>
            </a:r>
            <a:r>
              <a:rPr lang="en-US" sz="1600" dirty="0" err="1"/>
              <a:t>Dissertori</a:t>
            </a:r>
            <a:r>
              <a:rPr lang="en-US" sz="1600" dirty="0"/>
              <a:t> +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3229" y="567198"/>
            <a:ext cx="2241247" cy="6186309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PDFs, QCD       </a:t>
            </a:r>
          </a:p>
          <a:p>
            <a:r>
              <a:rPr lang="en-US" dirty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</a:p>
          <a:p>
            <a:r>
              <a:rPr lang="en-US" dirty="0"/>
              <a:t>Claire </a:t>
            </a:r>
            <a:r>
              <a:rPr lang="en-US" dirty="0" err="1"/>
              <a:t>Gwenlan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Higgs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</a:p>
          <a:p>
            <a:r>
              <a:rPr lang="en-US" dirty="0" err="1">
                <a:solidFill>
                  <a:srgbClr val="0000FF"/>
                </a:solidFill>
              </a:rPr>
              <a:t>Uta</a:t>
            </a:r>
            <a:r>
              <a:rPr lang="en-US" dirty="0">
                <a:solidFill>
                  <a:srgbClr val="0000FF"/>
                </a:solidFill>
              </a:rPr>
              <a:t> Klein, </a:t>
            </a:r>
          </a:p>
          <a:p>
            <a:r>
              <a:rPr lang="en-US" dirty="0">
                <a:solidFill>
                  <a:srgbClr val="0000FF"/>
                </a:solidFill>
              </a:rPr>
              <a:t>Masahiro </a:t>
            </a:r>
            <a:r>
              <a:rPr lang="en-US" dirty="0" err="1">
                <a:solidFill>
                  <a:srgbClr val="0000FF"/>
                </a:solidFill>
              </a:rPr>
              <a:t>Kuze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BSM</a:t>
            </a:r>
          </a:p>
          <a:p>
            <a:r>
              <a:rPr lang="en-US" dirty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</a:p>
          <a:p>
            <a:r>
              <a:rPr lang="en-US" dirty="0"/>
              <a:t>Monica D’Onofrio</a:t>
            </a:r>
          </a:p>
          <a:p>
            <a:r>
              <a:rPr lang="en-US" dirty="0"/>
              <a:t>Oliver Fischer</a:t>
            </a:r>
          </a:p>
          <a:p>
            <a:r>
              <a:rPr lang="en-US" b="1" dirty="0">
                <a:solidFill>
                  <a:srgbClr val="FF0000"/>
                </a:solidFill>
              </a:rPr>
              <a:t>Top</a:t>
            </a:r>
            <a:r>
              <a:rPr lang="en-US" dirty="0">
                <a:solidFill>
                  <a:srgbClr val="FF0000"/>
                </a:solidFill>
              </a:rPr>
              <a:t>              </a:t>
            </a:r>
          </a:p>
          <a:p>
            <a:r>
              <a:rPr lang="en-US" dirty="0"/>
              <a:t>Olaf </a:t>
            </a:r>
            <a:r>
              <a:rPr lang="en-US" dirty="0" err="1"/>
              <a:t>Behnke</a:t>
            </a:r>
            <a:r>
              <a:rPr lang="en-US" dirty="0"/>
              <a:t>,</a:t>
            </a:r>
          </a:p>
          <a:p>
            <a:r>
              <a:rPr lang="en-US" dirty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>
                <a:solidFill>
                  <a:srgbClr val="FF0000"/>
                </a:solidFill>
              </a:rPr>
              <a:t>eA</a:t>
            </a:r>
            <a:r>
              <a:rPr lang="en-US" b="1" dirty="0">
                <a:solidFill>
                  <a:srgbClr val="FF0000"/>
                </a:solidFill>
              </a:rPr>
              <a:t> Physics </a:t>
            </a:r>
            <a:r>
              <a:rPr lang="en-US" dirty="0">
                <a:solidFill>
                  <a:srgbClr val="FF0000"/>
                </a:solidFill>
              </a:rPr>
              <a:t>             </a:t>
            </a:r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Small x            </a:t>
            </a:r>
          </a:p>
          <a:p>
            <a:r>
              <a:rPr lang="en-US" dirty="0"/>
              <a:t>Paul Newman, </a:t>
            </a:r>
          </a:p>
          <a:p>
            <a:r>
              <a:rPr lang="en-US" dirty="0"/>
              <a:t>Anna </a:t>
            </a:r>
            <a:r>
              <a:rPr lang="en-US" dirty="0" err="1"/>
              <a:t>Stasto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Detector</a:t>
            </a:r>
          </a:p>
          <a:p>
            <a:r>
              <a:rPr lang="en-US" dirty="0"/>
              <a:t>Alessandro </a:t>
            </a:r>
            <a:r>
              <a:rPr lang="en-US" dirty="0" err="1"/>
              <a:t>Polini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Working Groups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406" y="6599618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*)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740" y="60739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3" y="0"/>
            <a:ext cx="937260" cy="57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55233" y="131058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+ FCC-he</a:t>
            </a:r>
          </a:p>
        </p:txBody>
      </p:sp>
    </p:spTree>
    <p:extLst>
      <p:ext uri="{BB962C8B-B14F-4D97-AF65-F5344CB8AC3E}">
        <p14:creationId xmlns:p14="http://schemas.microsoft.com/office/powerpoint/2010/main" val="1699127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C6AA3-1F3A-D54E-BE77-80225D50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5241D-F1A8-EC4E-A1A7-727993E7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285"/>
            <a:ext cx="9144000" cy="59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1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C6AA3-1F3A-D54E-BE77-80225D50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01222-2772-4B49-AC86-B524F26E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19" y="158996"/>
            <a:ext cx="8121561" cy="6091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26621-3920-464E-AE11-B9DF99874F3D}"/>
              </a:ext>
            </a:extLst>
          </p:cNvPr>
          <p:cNvSpPr txBox="1"/>
          <p:nvPr/>
        </p:nvSpPr>
        <p:spPr>
          <a:xfrm>
            <a:off x="59962" y="6287431"/>
            <a:ext cx="919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celebrate</a:t>
            </a:r>
            <a:r>
              <a:rPr lang="de-DE" dirty="0"/>
              <a:t> super-high </a:t>
            </a:r>
            <a:r>
              <a:rPr lang="de-DE" dirty="0" err="1"/>
              <a:t>precision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indeed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</a:t>
            </a:r>
            <a:r>
              <a:rPr lang="de-DE" dirty="0" err="1"/>
              <a:t>that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9148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04" y="0"/>
            <a:ext cx="9852920" cy="973795"/>
          </a:xfrm>
        </p:spPr>
        <p:txBody>
          <a:bodyPr/>
          <a:lstStyle/>
          <a:p>
            <a:r>
              <a:rPr lang="en-US" dirty="0"/>
              <a:t>Exotic Higgs Decays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" y="1424039"/>
            <a:ext cx="9144000" cy="51396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6980" y="57728"/>
            <a:ext cx="229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Zhang@Poetic</a:t>
            </a:r>
            <a:r>
              <a:rPr lang="en-US" dirty="0"/>
              <a:t> 2016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6" y="1067275"/>
            <a:ext cx="2424684" cy="4150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t="-232755" b="-232755"/>
          <a:stretch>
            <a:fillRect/>
          </a:stretch>
        </p:blipFill>
        <p:spPr>
          <a:xfrm>
            <a:off x="4305000" y="-561774"/>
            <a:ext cx="4870704" cy="3047934"/>
          </a:xfrm>
        </p:spPr>
      </p:pic>
      <p:sp>
        <p:nvSpPr>
          <p:cNvPr id="9" name="TextBox 8"/>
          <p:cNvSpPr txBox="1"/>
          <p:nvPr/>
        </p:nvSpPr>
        <p:spPr>
          <a:xfrm>
            <a:off x="465487" y="6248235"/>
            <a:ext cx="726837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LHeC</a:t>
            </a:r>
            <a:r>
              <a:rPr lang="en-US" b="1" dirty="0"/>
              <a:t>: 95% C.L. for  </a:t>
            </a:r>
            <a:r>
              <a:rPr lang="en-US" b="1" dirty="0" err="1"/>
              <a:t>m</a:t>
            </a:r>
            <a:r>
              <a:rPr lang="en-US" b="1" baseline="-25000" dirty="0" err="1"/>
              <a:t>φ</a:t>
            </a:r>
            <a:r>
              <a:rPr lang="en-US" b="1" dirty="0"/>
              <a:t> of 20, 40, 60 </a:t>
            </a:r>
            <a:r>
              <a:rPr lang="en-US" b="1" dirty="0" err="1"/>
              <a:t>GeV</a:t>
            </a:r>
            <a:r>
              <a:rPr lang="en-US" b="1" dirty="0"/>
              <a:t> is 0.3%,   0.2% and 0.1% for C</a:t>
            </a:r>
            <a:r>
              <a:rPr lang="en-US" b="1" baseline="-25000" dirty="0"/>
              <a:t>4b</a:t>
            </a:r>
            <a:r>
              <a:rPr lang="en-US" b="1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64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 @ FCC-eh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2726" b="-2726"/>
          <a:stretch>
            <a:fillRect/>
          </a:stretch>
        </p:blipFill>
        <p:spPr>
          <a:xfrm>
            <a:off x="80774" y="973991"/>
            <a:ext cx="4657766" cy="3034284"/>
          </a:xfrm>
        </p:spPr>
      </p:pic>
      <p:sp>
        <p:nvSpPr>
          <p:cNvPr id="8" name="TextBox 7"/>
          <p:cNvSpPr txBox="1"/>
          <p:nvPr/>
        </p:nvSpPr>
        <p:spPr>
          <a:xfrm>
            <a:off x="3048923" y="145374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</a:t>
            </a:r>
            <a:r>
              <a:rPr lang="en-US" b="1" i="1" baseline="-25000" dirty="0" err="1"/>
              <a:t>Φ</a:t>
            </a:r>
            <a:r>
              <a:rPr lang="en-US" b="1" dirty="0"/>
              <a:t> = 20 </a:t>
            </a:r>
            <a:r>
              <a:rPr lang="en-US" b="1" dirty="0" err="1"/>
              <a:t>GeV</a:t>
            </a:r>
            <a:endParaRPr lang="en-US" b="1" dirty="0"/>
          </a:p>
          <a:p>
            <a:r>
              <a:rPr lang="en-US" b="1" dirty="0"/>
              <a:t>BR=10%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5883" y="2103770"/>
            <a:ext cx="79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BDT&gt;0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9100" y="288001"/>
            <a:ext cx="99190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L=1 ab</a:t>
            </a:r>
            <a:r>
              <a:rPr lang="en-US" b="1" baseline="30000" dirty="0"/>
              <a:t>-1</a:t>
            </a:r>
          </a:p>
          <a:p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=-80%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17" y="3683000"/>
            <a:ext cx="7848600" cy="317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2019" y="1618942"/>
            <a:ext cx="370866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Very promising first results to discover an exotic Higgs decay into two new light scalars at FCC-he down to a BR of 1% for 1 ab</a:t>
            </a:r>
            <a:r>
              <a:rPr lang="en-US" sz="2000" b="1" baseline="30000" dirty="0"/>
              <a:t>-1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A BR of 10% could be discovered within 1 year (100 fb</a:t>
            </a:r>
            <a:r>
              <a:rPr lang="en-US" sz="2000" b="1" baseline="30000" dirty="0"/>
              <a:t>-1</a:t>
            </a:r>
            <a:r>
              <a:rPr lang="en-US" sz="2000" b="1" dirty="0"/>
              <a:t>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7305" y="23742"/>
            <a:ext cx="1558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Uta Klein &amp;</a:t>
            </a:r>
          </a:p>
          <a:p>
            <a:r>
              <a:rPr lang="en-US" sz="1600" dirty="0"/>
              <a:t>Michael O’Keefe</a:t>
            </a:r>
          </a:p>
          <a:p>
            <a:r>
              <a:rPr lang="en-US" sz="1600" dirty="0"/>
              <a:t>MPHYS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53" y="4066007"/>
            <a:ext cx="2148684" cy="553449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1135181" y="6292714"/>
            <a:ext cx="7311352" cy="346388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14" y="4109143"/>
            <a:ext cx="17946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Values for BDT&gt;0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3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70" y="1597532"/>
            <a:ext cx="3861317" cy="3867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566" y="157901"/>
            <a:ext cx="8560129" cy="6566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Full simulation of DIS </a:t>
            </a:r>
            <a:r>
              <a:rPr lang="en-US" sz="1600" dirty="0"/>
              <a:t>[</a:t>
            </a:r>
            <a:r>
              <a:rPr lang="en-US" sz="1600" dirty="0" err="1"/>
              <a:t>EM,had</a:t>
            </a:r>
            <a:r>
              <a:rPr lang="en-US" sz="1600" dirty="0"/>
              <a:t> calibration, tracking, backgrounds, ..]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70" y="956891"/>
            <a:ext cx="4476165" cy="640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935" y="1804891"/>
            <a:ext cx="4094760" cy="519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231" y="2891488"/>
            <a:ext cx="3549095" cy="3116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14" y="3408226"/>
            <a:ext cx="927850" cy="468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8038" y="2279184"/>
            <a:ext cx="319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High precision F</a:t>
            </a:r>
            <a:r>
              <a:rPr lang="en-US" b="1" baseline="-25000" dirty="0">
                <a:solidFill>
                  <a:srgbClr val="000000"/>
                </a:solidFill>
              </a:rPr>
              <a:t>L</a:t>
            </a:r>
            <a:r>
              <a:rPr lang="en-US" b="1" dirty="0">
                <a:solidFill>
                  <a:srgbClr val="000000"/>
                </a:solidFill>
              </a:rPr>
              <a:t> from variation</a:t>
            </a:r>
          </a:p>
          <a:p>
            <a:r>
              <a:rPr lang="en-US" b="1" dirty="0">
                <a:solidFill>
                  <a:srgbClr val="000000"/>
                </a:solidFill>
              </a:rPr>
              <a:t>of </a:t>
            </a:r>
            <a:r>
              <a:rPr lang="en-US" b="1" dirty="0" err="1">
                <a:solidFill>
                  <a:srgbClr val="000000"/>
                </a:solidFill>
              </a:rPr>
              <a:t>E</a:t>
            </a:r>
            <a:r>
              <a:rPr lang="en-US" b="1" baseline="-25000" dirty="0" err="1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 independently of LHC/FCC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866" y="5563988"/>
            <a:ext cx="3842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precision F</a:t>
            </a:r>
            <a:r>
              <a:rPr lang="en-US" b="1" baseline="-25000" dirty="0"/>
              <a:t>2</a:t>
            </a:r>
            <a:r>
              <a:rPr lang="en-US" b="1" dirty="0"/>
              <a:t>(x,Q</a:t>
            </a:r>
            <a:r>
              <a:rPr lang="en-US" b="1" baseline="30000" dirty="0"/>
              <a:t>2</a:t>
            </a:r>
            <a:r>
              <a:rPr lang="en-US" b="1" dirty="0"/>
              <a:t>) from few days</a:t>
            </a:r>
          </a:p>
          <a:p>
            <a:r>
              <a:rPr lang="en-US" b="1" dirty="0"/>
              <a:t>of nominal </a:t>
            </a:r>
            <a:r>
              <a:rPr lang="en-US" b="1" dirty="0" err="1"/>
              <a:t>ep</a:t>
            </a:r>
            <a:r>
              <a:rPr lang="en-US" b="1" dirty="0"/>
              <a:t> running. Needs large Q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endParaRPr lang="en-US" dirty="0"/>
          </a:p>
          <a:p>
            <a:r>
              <a:rPr lang="en-US" b="1" dirty="0">
                <a:solidFill>
                  <a:srgbClr val="000000"/>
                </a:solidFill>
              </a:rPr>
              <a:t>and low x</a:t>
            </a:r>
            <a:r>
              <a:rPr lang="en-US" sz="1400" b="1" dirty="0">
                <a:solidFill>
                  <a:srgbClr val="000000"/>
                </a:solidFill>
              </a:rPr>
              <a:t> ~ </a:t>
            </a:r>
            <a:r>
              <a:rPr lang="en-US" b="1" dirty="0">
                <a:solidFill>
                  <a:srgbClr val="000000"/>
                </a:solidFill>
              </a:rPr>
              <a:t>1/s:</a:t>
            </a:r>
          </a:p>
          <a:p>
            <a:r>
              <a:rPr lang="en-US" dirty="0">
                <a:solidFill>
                  <a:srgbClr val="000000"/>
                </a:solidFill>
              </a:rPr>
              <a:t>Impossible at EIC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61306" y="6189564"/>
            <a:ext cx="596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 set of PDFs and strong coupling: self consistent system!  </a:t>
            </a:r>
          </a:p>
          <a:p>
            <a:r>
              <a:rPr lang="en-US" dirty="0">
                <a:solidFill>
                  <a:srgbClr val="FF0000"/>
                </a:solidFill>
              </a:rPr>
              <a:t>Discovery of Saturation @ low x; Test of </a:t>
            </a:r>
            <a:r>
              <a:rPr lang="en-US" dirty="0" err="1">
                <a:solidFill>
                  <a:srgbClr val="FF0000"/>
                </a:solidFill>
              </a:rPr>
              <a:t>Factorisation</a:t>
            </a:r>
            <a:r>
              <a:rPr lang="en-US" dirty="0">
                <a:solidFill>
                  <a:srgbClr val="FF0000"/>
                </a:solidFill>
              </a:rPr>
              <a:t>; high x</a:t>
            </a:r>
            <a:r>
              <a:rPr lang="en-US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14" y="5876735"/>
            <a:ext cx="1384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MK: 1802.04317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871" y="5256211"/>
            <a:ext cx="2394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LHeC</a:t>
            </a:r>
            <a:r>
              <a:rPr lang="en-US" sz="1400" dirty="0">
                <a:solidFill>
                  <a:srgbClr val="FF0000"/>
                </a:solidFill>
              </a:rPr>
              <a:t> CDR: 1206.2913 J </a:t>
            </a:r>
            <a:r>
              <a:rPr lang="en-US" sz="1400" dirty="0" err="1">
                <a:solidFill>
                  <a:srgbClr val="FF0000"/>
                </a:solidFill>
              </a:rPr>
              <a:t>Phys</a:t>
            </a:r>
            <a:r>
              <a:rPr lang="en-US" sz="1400" dirty="0">
                <a:solidFill>
                  <a:srgbClr val="FF0000"/>
                </a:solidFill>
              </a:rPr>
              <a:t> 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4038" y="814539"/>
            <a:ext cx="3726657" cy="92333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Unravelling proton structure needs cleanest DIS constraints, proton</a:t>
            </a:r>
          </a:p>
          <a:p>
            <a:r>
              <a:rPr lang="en-US" dirty="0" err="1"/>
              <a:t>cf</a:t>
            </a:r>
            <a:r>
              <a:rPr lang="en-US" dirty="0"/>
              <a:t> Claire </a:t>
            </a:r>
            <a:r>
              <a:rPr lang="en-US" dirty="0" err="1"/>
              <a:t>Gwenlan</a:t>
            </a:r>
            <a:r>
              <a:rPr lang="en-US" dirty="0"/>
              <a:t>, at this workshop</a:t>
            </a:r>
          </a:p>
        </p:txBody>
      </p:sp>
    </p:spTree>
    <p:extLst>
      <p:ext uri="{BB962C8B-B14F-4D97-AF65-F5344CB8AC3E}">
        <p14:creationId xmlns:p14="http://schemas.microsoft.com/office/powerpoint/2010/main" val="2286921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A762-39EA-694C-A79A-6DF54F4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Precision PDFs </a:t>
            </a:r>
            <a:r>
              <a:rPr lang="de-DE" dirty="0" err="1"/>
              <a:t>and</a:t>
            </a:r>
            <a:r>
              <a:rPr lang="de-DE" dirty="0"/>
              <a:t> LHC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C6AA3-1F3A-D54E-BE77-80225D50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1040B-32DE-684B-B420-E15A4088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48" y="1041775"/>
            <a:ext cx="5100762" cy="465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01BDF-34DC-3242-95BA-90289E87F19B}"/>
              </a:ext>
            </a:extLst>
          </p:cNvPr>
          <p:cNvSpPr txBox="1"/>
          <p:nvPr/>
        </p:nvSpPr>
        <p:spPr>
          <a:xfrm>
            <a:off x="7398929" y="5726543"/>
            <a:ext cx="1129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ep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Higgs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paper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appear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0D43C-7A8F-DF4F-A0A6-30A8C3D6D851}"/>
              </a:ext>
            </a:extLst>
          </p:cNvPr>
          <p:cNvSpPr txBox="1"/>
          <p:nvPr/>
        </p:nvSpPr>
        <p:spPr>
          <a:xfrm>
            <a:off x="7062394" y="1803444"/>
            <a:ext cx="18020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Cross </a:t>
            </a:r>
            <a:r>
              <a:rPr lang="de-DE" dirty="0" err="1">
                <a:solidFill>
                  <a:srgbClr val="FF0000"/>
                </a:solidFill>
              </a:rPr>
              <a:t>section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N</a:t>
            </a:r>
            <a:r>
              <a:rPr lang="de-DE" baseline="30000" dirty="0">
                <a:solidFill>
                  <a:srgbClr val="FF0000"/>
                </a:solidFill>
              </a:rPr>
              <a:t>3</a:t>
            </a:r>
            <a:r>
              <a:rPr lang="de-DE" dirty="0">
                <a:solidFill>
                  <a:srgbClr val="FF0000"/>
                </a:solidFill>
              </a:rPr>
              <a:t>LO</a:t>
            </a:r>
          </a:p>
          <a:p>
            <a:r>
              <a:rPr lang="de-DE" dirty="0" err="1">
                <a:solidFill>
                  <a:srgbClr val="FF0000"/>
                </a:solidFill>
              </a:rPr>
              <a:t>needs</a:t>
            </a:r>
            <a:r>
              <a:rPr lang="de-DE" dirty="0">
                <a:solidFill>
                  <a:srgbClr val="FF0000"/>
                </a:solidFill>
              </a:rPr>
              <a:t> PDFs </a:t>
            </a:r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r>
              <a:rPr lang="de-DE" dirty="0">
                <a:solidFill>
                  <a:srgbClr val="FF0000"/>
                </a:solidFill>
              </a:rPr>
              <a:t>N</a:t>
            </a:r>
            <a:r>
              <a:rPr lang="de-DE" baseline="30000" dirty="0">
                <a:solidFill>
                  <a:srgbClr val="FF0000"/>
                </a:solidFill>
              </a:rPr>
              <a:t>3</a:t>
            </a:r>
            <a:r>
              <a:rPr lang="de-DE" dirty="0">
                <a:solidFill>
                  <a:srgbClr val="FF0000"/>
                </a:solidFill>
              </a:rPr>
              <a:t>LO</a:t>
            </a:r>
          </a:p>
          <a:p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strong</a:t>
            </a:r>
          </a:p>
          <a:p>
            <a:r>
              <a:rPr lang="de-DE" dirty="0" err="1">
                <a:solidFill>
                  <a:srgbClr val="FF0000"/>
                </a:solidFill>
              </a:rPr>
              <a:t>coupling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r>
              <a:rPr lang="de-DE" dirty="0">
                <a:solidFill>
                  <a:srgbClr val="FF0000"/>
                </a:solidFill>
              </a:rPr>
              <a:t>per </a:t>
            </a:r>
            <a:r>
              <a:rPr lang="de-DE" dirty="0" err="1">
                <a:solidFill>
                  <a:srgbClr val="FF0000"/>
                </a:solidFill>
              </a:rPr>
              <a:t>mile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precision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LHeC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with</a:t>
            </a:r>
            <a:r>
              <a:rPr lang="de-DE" dirty="0">
                <a:solidFill>
                  <a:srgbClr val="FF0000"/>
                </a:solidFill>
              </a:rPr>
              <a:t> 50fb</a:t>
            </a:r>
            <a:r>
              <a:rPr lang="de-DE" baseline="300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F06CD-30BE-5345-BD3A-67BFFAB6E76D}"/>
              </a:ext>
            </a:extLst>
          </p:cNvPr>
          <p:cNvSpPr txBox="1"/>
          <p:nvPr/>
        </p:nvSpPr>
        <p:spPr>
          <a:xfrm>
            <a:off x="862021" y="6460351"/>
            <a:ext cx="4215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C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Anastasiou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al, arXiv:1602.00695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iHixs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programe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686F6-96CE-DA4B-AB6C-7E3E5EFD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16" y="5695300"/>
            <a:ext cx="5450482" cy="59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8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25797-D3FD-DD43-ADFD-5103135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8ABD3-CF79-E646-ADB8-3318C6466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2" y="150223"/>
            <a:ext cx="8889167" cy="6374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D020F-61DD-E245-8E6A-0379A2041F54}"/>
              </a:ext>
            </a:extLst>
          </p:cNvPr>
          <p:cNvSpPr txBox="1"/>
          <p:nvPr/>
        </p:nvSpPr>
        <p:spPr>
          <a:xfrm>
            <a:off x="6056026" y="959370"/>
            <a:ext cx="261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Draft</a:t>
            </a:r>
            <a:r>
              <a:rPr lang="de-DE" dirty="0">
                <a:solidFill>
                  <a:srgbClr val="C00000"/>
                </a:solidFill>
              </a:rPr>
              <a:t> 9.4. – in </a:t>
            </a:r>
            <a:r>
              <a:rPr lang="de-DE" dirty="0" err="1">
                <a:solidFill>
                  <a:srgbClr val="C00000"/>
                </a:solidFill>
              </a:rPr>
              <a:t>preparation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93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564" r="-7564"/>
          <a:stretch>
            <a:fillRect/>
          </a:stretch>
        </p:blipFill>
        <p:spPr>
          <a:xfrm>
            <a:off x="383219" y="415201"/>
            <a:ext cx="8432501" cy="5493321"/>
          </a:xfrm>
        </p:spPr>
      </p:pic>
      <p:sp>
        <p:nvSpPr>
          <p:cNvPr id="7" name="TextBox 6"/>
          <p:cNvSpPr txBox="1"/>
          <p:nvPr/>
        </p:nvSpPr>
        <p:spPr>
          <a:xfrm>
            <a:off x="5804221" y="5775874"/>
            <a:ext cx="30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Kostka</a:t>
            </a:r>
            <a:r>
              <a:rPr lang="en-US" dirty="0"/>
              <a:t> et al., </a:t>
            </a:r>
            <a:r>
              <a:rPr lang="en-US" dirty="0" err="1"/>
              <a:t>Orsay</a:t>
            </a:r>
            <a:r>
              <a:rPr lang="en-US" dirty="0"/>
              <a:t> WS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8889" y="3314455"/>
            <a:ext cx="80683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LHC-p</a:t>
            </a:r>
          </a:p>
        </p:txBody>
      </p:sp>
      <p:sp>
        <p:nvSpPr>
          <p:cNvPr id="9" name="Explosion 2 8"/>
          <p:cNvSpPr/>
          <p:nvPr/>
        </p:nvSpPr>
        <p:spPr>
          <a:xfrm>
            <a:off x="4548646" y="3714565"/>
            <a:ext cx="868803" cy="694464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IP</a:t>
            </a:r>
          </a:p>
        </p:txBody>
      </p:sp>
      <p:cxnSp>
        <p:nvCxnSpPr>
          <p:cNvPr id="10" name="Connettore 2 14"/>
          <p:cNvCxnSpPr/>
          <p:nvPr/>
        </p:nvCxnSpPr>
        <p:spPr>
          <a:xfrm flipH="1" flipV="1">
            <a:off x="7503775" y="3934694"/>
            <a:ext cx="1395090" cy="129311"/>
          </a:xfrm>
          <a:prstGeom prst="straightConnector1">
            <a:avLst/>
          </a:prstGeom>
          <a:ln w="730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4"/>
          <p:cNvCxnSpPr/>
          <p:nvPr/>
        </p:nvCxnSpPr>
        <p:spPr>
          <a:xfrm>
            <a:off x="37979" y="2967087"/>
            <a:ext cx="1249102" cy="197077"/>
          </a:xfrm>
          <a:prstGeom prst="straightConnector1">
            <a:avLst/>
          </a:prstGeom>
          <a:ln w="730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0444" y="2453604"/>
            <a:ext cx="77457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ERL-e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Wrap Up </a:t>
            </a:r>
            <a:r>
              <a:rPr lang="en-GB" sz="2000" b="0" dirty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en-GB" sz="2000" b="0" dirty="0" err="1">
                <a:solidFill>
                  <a:schemeClr val="tx2">
                    <a:lumMod val="75000"/>
                  </a:schemeClr>
                </a:solidFill>
              </a:rPr>
              <a:t>Uta</a:t>
            </a:r>
            <a:r>
              <a:rPr lang="en-GB" sz="2000" b="0" dirty="0">
                <a:solidFill>
                  <a:schemeClr val="tx2">
                    <a:lumMod val="75000"/>
                  </a:schemeClr>
                </a:solidFill>
              </a:rPr>
              <a:t> Klein at FCC CDR Meeting]</a:t>
            </a:r>
            <a:endParaRPr lang="en-US" sz="20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45" y="973990"/>
            <a:ext cx="8597288" cy="5731610"/>
          </a:xfrm>
        </p:spPr>
        <p:txBody>
          <a:bodyPr>
            <a:norm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LHeC</a:t>
            </a:r>
            <a:r>
              <a:rPr lang="en-US" sz="2000" b="1" dirty="0">
                <a:solidFill>
                  <a:srgbClr val="FF0000"/>
                </a:solidFill>
              </a:rPr>
              <a:t> (FCC-he) could measure the dominant Higgs couplings, including </a:t>
            </a:r>
            <a:r>
              <a:rPr lang="en-US" sz="2000" b="1" dirty="0" err="1">
                <a:solidFill>
                  <a:srgbClr val="FF0000"/>
                </a:solidFill>
              </a:rPr>
              <a:t>ttH</a:t>
            </a:r>
            <a:r>
              <a:rPr lang="en-US" sz="2000" b="1" dirty="0">
                <a:solidFill>
                  <a:srgbClr val="FF0000"/>
                </a:solidFill>
              </a:rPr>
              <a:t>, to 0.6-17% (0.2-2%) precision [CC+NC DIS, no pile-up, clean final state..] </a:t>
            </a:r>
          </a:p>
          <a:p>
            <a:r>
              <a:rPr lang="en-US" sz="2000" b="1" dirty="0"/>
              <a:t>Striking synergy of </a:t>
            </a:r>
            <a:r>
              <a:rPr lang="en-US" sz="2000" b="1" dirty="0" err="1"/>
              <a:t>ep</a:t>
            </a:r>
            <a:r>
              <a:rPr lang="en-US" sz="2000" b="1" dirty="0"/>
              <a:t> (&gt;~1 </a:t>
            </a:r>
            <a:r>
              <a:rPr lang="en-US" sz="2000" b="1" dirty="0" err="1"/>
              <a:t>TeV</a:t>
            </a:r>
            <a:r>
              <a:rPr lang="en-US" sz="2000" b="1" dirty="0"/>
              <a:t>) and </a:t>
            </a:r>
            <a:r>
              <a:rPr lang="en-US" sz="2000" b="1" dirty="0" err="1"/>
              <a:t>ee</a:t>
            </a:r>
            <a:r>
              <a:rPr lang="en-US" sz="2000" b="1" dirty="0"/>
              <a:t> (250-350 </a:t>
            </a:r>
            <a:r>
              <a:rPr lang="en-US" sz="2000" b="1" dirty="0" err="1"/>
              <a:t>GeV</a:t>
            </a:r>
            <a:r>
              <a:rPr lang="en-US" sz="2000" b="1" dirty="0"/>
              <a:t>) and </a:t>
            </a:r>
            <a:r>
              <a:rPr lang="en-US" sz="2000" b="1" dirty="0" err="1"/>
              <a:t>pp</a:t>
            </a:r>
            <a:r>
              <a:rPr lang="en-US" sz="2000" b="1" dirty="0"/>
              <a:t> for Higgs coupling measurements!</a:t>
            </a:r>
          </a:p>
          <a:p>
            <a:r>
              <a:rPr lang="en-US" sz="2000" b="1" dirty="0" err="1">
                <a:solidFill>
                  <a:prstClr val="black"/>
                </a:solidFill>
              </a:rPr>
              <a:t>ep</a:t>
            </a:r>
            <a:r>
              <a:rPr lang="en-US" sz="2000" b="1" dirty="0">
                <a:solidFill>
                  <a:prstClr val="black"/>
                </a:solidFill>
              </a:rPr>
              <a:t> would empower the physics potential of  </a:t>
            </a:r>
            <a:r>
              <a:rPr lang="en-US" sz="2000" b="1" dirty="0" err="1">
                <a:solidFill>
                  <a:prstClr val="black"/>
                </a:solidFill>
              </a:rPr>
              <a:t>pp</a:t>
            </a:r>
            <a:r>
              <a:rPr lang="en-US" sz="2000" b="1" dirty="0">
                <a:solidFill>
                  <a:prstClr val="black"/>
                </a:solidFill>
              </a:rPr>
              <a:t> (non-resonant searches, EW, Higgs..) through </a:t>
            </a:r>
            <a:r>
              <a:rPr lang="en-US" sz="2000" b="1" dirty="0">
                <a:solidFill>
                  <a:srgbClr val="FF0000"/>
                </a:solidFill>
              </a:rPr>
              <a:t>high precision QCD measurements: </a:t>
            </a:r>
            <a:r>
              <a:rPr lang="en-US" sz="2000" b="1" dirty="0" err="1">
                <a:solidFill>
                  <a:srgbClr val="FF0000"/>
                </a:solidFill>
              </a:rPr>
              <a:t>flavour</a:t>
            </a:r>
            <a:r>
              <a:rPr lang="en-US" sz="2000" b="1" dirty="0">
                <a:solidFill>
                  <a:srgbClr val="FF0000"/>
                </a:solidFill>
              </a:rPr>
              <a:t> separated PDFs at N</a:t>
            </a:r>
            <a:r>
              <a:rPr lang="en-US" sz="2000" b="1" baseline="30000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LO, α</a:t>
            </a:r>
            <a:r>
              <a:rPr lang="en-US" sz="2000" b="1" baseline="-25000" dirty="0">
                <a:solidFill>
                  <a:srgbClr val="FF0000"/>
                </a:solidFill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 to per mille </a:t>
            </a:r>
            <a:r>
              <a:rPr lang="mr-IN" sz="2000" b="1" dirty="0">
                <a:solidFill>
                  <a:srgbClr val="FF0000"/>
                </a:solidFill>
              </a:rPr>
              <a:t>…</a:t>
            </a:r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008000"/>
                </a:solidFill>
                <a:sym typeface="Wingdings"/>
              </a:rPr>
              <a:t>Higgs measurements in </a:t>
            </a:r>
            <a:r>
              <a:rPr lang="en-GB" b="1" dirty="0" err="1">
                <a:solidFill>
                  <a:srgbClr val="008000"/>
                </a:solidFill>
                <a:sym typeface="Wingdings"/>
              </a:rPr>
              <a:t>ep</a:t>
            </a:r>
            <a:r>
              <a:rPr lang="en-GB" b="1" dirty="0">
                <a:solidFill>
                  <a:srgbClr val="008000"/>
                </a:solidFill>
                <a:sym typeface="Wingdings"/>
              </a:rPr>
              <a:t> are self consistent experimentally and theoretically based on DIS cross sections with very small systematic uncertainties</a:t>
            </a:r>
          </a:p>
          <a:p>
            <a:endParaRPr lang="en-GB" b="1" dirty="0">
              <a:solidFill>
                <a:srgbClr val="008000"/>
              </a:solidFill>
              <a:sym typeface="Wingdings"/>
            </a:endParaRPr>
          </a:p>
          <a:p>
            <a:r>
              <a:rPr lang="en-GB" b="1" dirty="0">
                <a:solidFill>
                  <a:srgbClr val="0000FF"/>
                </a:solidFill>
                <a:sym typeface="Wingdings"/>
              </a:rPr>
              <a:t>Combining </a:t>
            </a:r>
            <a:r>
              <a:rPr lang="en-GB" b="1" dirty="0" err="1">
                <a:solidFill>
                  <a:srgbClr val="0000FF"/>
                </a:solidFill>
                <a:sym typeface="Wingdings"/>
              </a:rPr>
              <a:t>pp</a:t>
            </a:r>
            <a:r>
              <a:rPr lang="en-GB" b="1" dirty="0">
                <a:solidFill>
                  <a:srgbClr val="0000FF"/>
                </a:solidFill>
                <a:sym typeface="Wingdings"/>
              </a:rPr>
              <a:t> with </a:t>
            </a:r>
            <a:r>
              <a:rPr lang="en-GB" b="1" dirty="0" err="1">
                <a:solidFill>
                  <a:srgbClr val="0000FF"/>
                </a:solidFill>
                <a:sym typeface="Wingdings"/>
              </a:rPr>
              <a:t>ep</a:t>
            </a:r>
            <a:r>
              <a:rPr lang="en-GB" b="1" dirty="0">
                <a:solidFill>
                  <a:srgbClr val="0000FF"/>
                </a:solidFill>
                <a:sym typeface="Wingdings"/>
              </a:rPr>
              <a:t>, a very powerful Higgs facility can be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00FF"/>
                </a:solidFill>
                <a:sym typeface="Wingdings"/>
              </a:rPr>
              <a:t>     established at the LHC and subsequently at higher energy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00FF"/>
                </a:solidFill>
                <a:sym typeface="Wingdings"/>
              </a:rPr>
              <a:t>     hadron colliders.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96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9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319"/>
            <a:ext cx="7772400" cy="722889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0090"/>
                </a:solidFill>
              </a:rPr>
              <a:t> </a:t>
            </a:r>
            <a:r>
              <a:rPr lang="en-GB" sz="3600" dirty="0"/>
              <a:t>Energy Recovery </a:t>
            </a:r>
            <a:r>
              <a:rPr lang="en-GB" sz="3600" dirty="0" err="1"/>
              <a:t>Linac</a:t>
            </a:r>
            <a:r>
              <a:rPr lang="en-GB" sz="3600" dirty="0"/>
              <a:t> for </a:t>
            </a:r>
            <a:r>
              <a:rPr lang="en-GB" sz="3600" dirty="0" err="1"/>
              <a:t>LHeC</a:t>
            </a:r>
            <a:r>
              <a:rPr lang="en-GB" sz="3600" dirty="0"/>
              <a:t>/</a:t>
            </a:r>
            <a:r>
              <a:rPr lang="en-GB" sz="3600" dirty="0" err="1"/>
              <a:t>FCCeh</a:t>
            </a:r>
            <a:r>
              <a:rPr lang="en-GB" sz="3600" dirty="0">
                <a:solidFill>
                  <a:srgbClr val="000090"/>
                </a:solidFill>
              </a:rPr>
              <a:t> </a:t>
            </a:r>
            <a:endParaRPr lang="en-US" sz="36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6" y="1121328"/>
            <a:ext cx="8268658" cy="379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83" y="5127855"/>
            <a:ext cx="8327921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Concurrent operation to </a:t>
            </a:r>
            <a:r>
              <a:rPr lang="en-US" b="1" dirty="0" err="1">
                <a:solidFill>
                  <a:srgbClr val="000090"/>
                </a:solidFill>
              </a:rPr>
              <a:t>pp</a:t>
            </a:r>
            <a:r>
              <a:rPr lang="en-US" b="1" dirty="0">
                <a:solidFill>
                  <a:srgbClr val="000090"/>
                </a:solidFill>
              </a:rPr>
              <a:t>, LHC/FCC become 3 beam facilities. Power limit: 100 MW</a:t>
            </a:r>
          </a:p>
          <a:p>
            <a:r>
              <a:rPr lang="en-US" b="1" dirty="0">
                <a:solidFill>
                  <a:srgbClr val="000090"/>
                </a:solidFill>
              </a:rPr>
              <a:t>10</a:t>
            </a:r>
            <a:r>
              <a:rPr lang="en-US" b="1" baseline="30000" dirty="0">
                <a:solidFill>
                  <a:srgbClr val="000090"/>
                </a:solidFill>
              </a:rPr>
              <a:t>34 </a:t>
            </a:r>
            <a:r>
              <a:rPr lang="en-US" b="1" dirty="0">
                <a:solidFill>
                  <a:srgbClr val="000090"/>
                </a:solidFill>
              </a:rPr>
              <a:t>cm</a:t>
            </a:r>
            <a:r>
              <a:rPr lang="en-US" b="1" baseline="30000" dirty="0">
                <a:solidFill>
                  <a:srgbClr val="000090"/>
                </a:solidFill>
              </a:rPr>
              <a:t>-2 </a:t>
            </a:r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baseline="30000" dirty="0">
                <a:solidFill>
                  <a:srgbClr val="000090"/>
                </a:solidFill>
              </a:rPr>
              <a:t>-1 </a:t>
            </a:r>
            <a:r>
              <a:rPr lang="en-US" b="1" dirty="0">
                <a:solidFill>
                  <a:srgbClr val="000090"/>
                </a:solidFill>
              </a:rPr>
              <a:t>luminosity and factor of 15/120 (LHC/</a:t>
            </a:r>
            <a:r>
              <a:rPr lang="en-US" b="1" dirty="0" err="1">
                <a:solidFill>
                  <a:srgbClr val="000090"/>
                </a:solidFill>
              </a:rPr>
              <a:t>FCCeh</a:t>
            </a:r>
            <a:r>
              <a:rPr lang="en-US" b="1" dirty="0">
                <a:solidFill>
                  <a:srgbClr val="000090"/>
                </a:solidFill>
              </a:rPr>
              <a:t>) extension of Q</a:t>
            </a:r>
            <a:r>
              <a:rPr lang="en-US" b="1" baseline="30000" dirty="0">
                <a:solidFill>
                  <a:srgbClr val="000090"/>
                </a:solidFill>
              </a:rPr>
              <a:t>2</a:t>
            </a:r>
            <a:r>
              <a:rPr lang="en-US" b="1" dirty="0">
                <a:solidFill>
                  <a:srgbClr val="000090"/>
                </a:solidFill>
              </a:rPr>
              <a:t>, 1/x reach</a:t>
            </a:r>
          </a:p>
          <a:p>
            <a:r>
              <a:rPr lang="en-US" dirty="0">
                <a:solidFill>
                  <a:srgbClr val="000090"/>
                </a:solidFill>
              </a:rPr>
              <a:t>                1000 times HERA luminosity. It therefore extends up to  x</a:t>
            </a:r>
            <a:r>
              <a:rPr lang="en-US" sz="1400" dirty="0">
                <a:solidFill>
                  <a:srgbClr val="000090"/>
                </a:solidFill>
              </a:rPr>
              <a:t>~</a:t>
            </a:r>
            <a:r>
              <a:rPr lang="en-US" dirty="0">
                <a:solidFill>
                  <a:srgbClr val="000090"/>
                </a:solidFill>
              </a:rPr>
              <a:t>1. </a:t>
            </a:r>
          </a:p>
          <a:p>
            <a:r>
              <a:rPr lang="en-US" dirty="0">
                <a:solidFill>
                  <a:srgbClr val="000090"/>
                </a:solidFill>
              </a:rPr>
              <a:t>Four orders of magnitude extension in deep inelastic lepton-nucleus (ion) scattering.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8980" y="2823584"/>
            <a:ext cx="20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U(ERL) = 1/3 U(LHC)</a:t>
            </a:r>
          </a:p>
        </p:txBody>
      </p:sp>
    </p:spTree>
    <p:extLst>
      <p:ext uri="{BB962C8B-B14F-4D97-AF65-F5344CB8AC3E}">
        <p14:creationId xmlns:p14="http://schemas.microsoft.com/office/powerpoint/2010/main" val="3132659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0" y="127001"/>
            <a:ext cx="3684230" cy="295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0" y="2984501"/>
            <a:ext cx="3684230" cy="3714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127001"/>
            <a:ext cx="3968750" cy="5967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874" y="6062721"/>
            <a:ext cx="4333875" cy="484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750" y="6477000"/>
            <a:ext cx="513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50 journal papers </a:t>
            </a:r>
            <a:r>
              <a:rPr lang="en-US" b="1">
                <a:solidFill>
                  <a:srgbClr val="0000FF"/>
                </a:solidFill>
              </a:rPr>
              <a:t>on BSM </a:t>
            </a:r>
            <a:r>
              <a:rPr lang="en-US" b="1" dirty="0">
                <a:solidFill>
                  <a:srgbClr val="0000FF"/>
                </a:solidFill>
              </a:rPr>
              <a:t>with </a:t>
            </a:r>
            <a:r>
              <a:rPr lang="en-US" b="1" dirty="0" err="1">
                <a:solidFill>
                  <a:srgbClr val="0000FF"/>
                </a:solidFill>
              </a:rPr>
              <a:t>LHeC</a:t>
            </a:r>
            <a:r>
              <a:rPr lang="en-US" b="1" dirty="0">
                <a:solidFill>
                  <a:srgbClr val="0000FF"/>
                </a:solidFill>
              </a:rPr>
              <a:t> in recent years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831835" y="3222625"/>
            <a:ext cx="192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</a:t>
            </a:r>
            <a:r>
              <a:rPr lang="en-US" dirty="0" err="1"/>
              <a:t>Hao</a:t>
            </a:r>
            <a:r>
              <a:rPr lang="en-US" dirty="0"/>
              <a:t> Sun</a:t>
            </a:r>
          </a:p>
        </p:txBody>
      </p:sp>
    </p:spTree>
    <p:extLst>
      <p:ext uri="{BB962C8B-B14F-4D97-AF65-F5344CB8AC3E}">
        <p14:creationId xmlns:p14="http://schemas.microsoft.com/office/powerpoint/2010/main" val="370923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C1066-7901-504B-9B5E-85972B05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09"/>
            <a:ext cx="9106020" cy="61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B3C96-C9BB-1D40-8526-692DC0EC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82940"/>
            <a:ext cx="8940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2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1273573" y="-121364"/>
            <a:ext cx="5700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LHeC</a:t>
            </a:r>
            <a:r>
              <a:rPr lang="en-US" sz="3200" dirty="0"/>
              <a:t> Detector for the HL/HE-LHC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80558" y="3086567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86473" y="5109009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P.Kostka</a:t>
            </a:r>
            <a:r>
              <a:rPr lang="en-US" sz="1600" dirty="0"/>
              <a:t> et al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84333" y="5914679"/>
            <a:ext cx="74091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Length x Diameter: </a:t>
            </a:r>
            <a:r>
              <a:rPr lang="en-US" dirty="0" err="1">
                <a:solidFill>
                  <a:srgbClr val="FF0000"/>
                </a:solidFill>
              </a:rPr>
              <a:t>LHeC</a:t>
            </a:r>
            <a:r>
              <a:rPr lang="en-US" dirty="0">
                <a:solidFill>
                  <a:srgbClr val="FF0000"/>
                </a:solidFill>
              </a:rPr>
              <a:t> (13.3 x 9 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    HE-LHC (15.6 x 10.4)  </a:t>
            </a:r>
            <a:r>
              <a:rPr lang="en-US" dirty="0" err="1">
                <a:solidFill>
                  <a:srgbClr val="FF0000"/>
                </a:solidFill>
              </a:rPr>
              <a:t>FCCeh</a:t>
            </a:r>
            <a:r>
              <a:rPr lang="en-US" dirty="0">
                <a:solidFill>
                  <a:srgbClr val="FF0000"/>
                </a:solidFill>
              </a:rPr>
              <a:t> (19 x 12)</a:t>
            </a:r>
          </a:p>
          <a:p>
            <a:r>
              <a:rPr lang="en-US" dirty="0"/>
              <a:t>ATLAS (45 x 25)  CMS (21 x 15):  [</a:t>
            </a:r>
            <a:r>
              <a:rPr lang="en-US" dirty="0" err="1"/>
              <a:t>LHeC</a:t>
            </a:r>
            <a:r>
              <a:rPr lang="en-US" dirty="0"/>
              <a:t> &lt; CMS, FCC-eh </a:t>
            </a:r>
            <a:r>
              <a:rPr lang="en-US" sz="1400" dirty="0"/>
              <a:t>~</a:t>
            </a:r>
            <a:r>
              <a:rPr lang="en-US" dirty="0"/>
              <a:t> CMS size]</a:t>
            </a:r>
          </a:p>
          <a:p>
            <a:r>
              <a:rPr lang="en-US" sz="1600" dirty="0"/>
              <a:t>If CERN decides that the HE LHC comes, the </a:t>
            </a:r>
            <a:r>
              <a:rPr lang="en-US" sz="1600" dirty="0" err="1"/>
              <a:t>LHeC</a:t>
            </a:r>
            <a:r>
              <a:rPr lang="en-US" sz="1600" dirty="0"/>
              <a:t> detector should anticipate that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5"/>
            <a:ext cx="9144000" cy="5496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76695" y="10067"/>
            <a:ext cx="1967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[arXiv:1802.04317]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50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Model-dependent Coupling Fit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66" y="6516786"/>
            <a:ext cx="550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Uta &amp; Max Klein, Contribution to HL/HE Workshop, 4.4.2018, preliminary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387134"/>
              </p:ext>
            </p:extLst>
          </p:nvPr>
        </p:nvGraphicFramePr>
        <p:xfrm>
          <a:off x="382588" y="974725"/>
          <a:ext cx="8432800" cy="549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30530" y="4089753"/>
            <a:ext cx="1891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/>
              </a:rPr>
              <a:t> compared to similarly  model-dependent fit CLIC@ 350 </a:t>
            </a:r>
            <a:r>
              <a:rPr lang="en-US" sz="1600" dirty="0" err="1">
                <a:sym typeface="Wingdings"/>
              </a:rPr>
              <a:t>GeV</a:t>
            </a:r>
            <a:r>
              <a:rPr lang="en-US" sz="1600" dirty="0">
                <a:sym typeface="Wingdings"/>
              </a:rPr>
              <a:t>  M</a:t>
            </a:r>
            <a:r>
              <a:rPr lang="en-US" sz="1600" baseline="-25000" dirty="0">
                <a:sym typeface="Wingdings"/>
              </a:rPr>
              <a:t>H</a:t>
            </a:r>
            <a:r>
              <a:rPr lang="en-US" sz="1600" dirty="0">
                <a:sym typeface="Wingdings"/>
              </a:rPr>
              <a:t>=126 GeV,500 fb</a:t>
            </a:r>
            <a:r>
              <a:rPr lang="en-US" sz="1600" baseline="30000" dirty="0">
                <a:sym typeface="Wingdings"/>
              </a:rPr>
              <a:t>-1</a:t>
            </a:r>
            <a:r>
              <a:rPr lang="en-US" sz="1600" dirty="0">
                <a:sym typeface="Wingdings"/>
              </a:rPr>
              <a:t>, stats. errors only </a:t>
            </a:r>
            <a:r>
              <a:rPr lang="en-US" sz="1600" baseline="30000" dirty="0">
                <a:sym typeface="Wingdings"/>
              </a:rPr>
              <a:t> </a:t>
            </a:r>
            <a:r>
              <a:rPr lang="en-US" sz="1600" dirty="0">
                <a:sym typeface="Wingdings"/>
              </a:rPr>
              <a:t>[</a:t>
            </a:r>
            <a:r>
              <a:rPr lang="hr-HR" sz="1600" dirty="0">
                <a:sym typeface="Wingdings"/>
              </a:rPr>
              <a:t>arXiv:1608.07538]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78344" y="866807"/>
            <a:ext cx="5173255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Couplings of the dominant Higgs decays could be measured to few percent precision at </a:t>
            </a:r>
            <a:r>
              <a:rPr lang="en-US" b="1" dirty="0" err="1">
                <a:sym typeface="Wingdings"/>
              </a:rPr>
              <a:t>ep@HL-LHC</a:t>
            </a:r>
            <a:r>
              <a:rPr lang="en-US" b="1" dirty="0">
                <a:sym typeface="Wingdings"/>
              </a:rPr>
              <a:t>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Impressive complementarity of </a:t>
            </a:r>
            <a:r>
              <a:rPr lang="en-US" dirty="0" err="1">
                <a:sym typeface="Wingdings"/>
              </a:rPr>
              <a:t>ee</a:t>
            </a:r>
            <a:r>
              <a:rPr lang="en-US" dirty="0">
                <a:sym typeface="Wingdings"/>
              </a:rPr>
              <a:t> and </a:t>
            </a:r>
            <a:r>
              <a:rPr lang="en-US" dirty="0" err="1">
                <a:sym typeface="Wingdings"/>
              </a:rPr>
              <a:t>ep</a:t>
            </a:r>
            <a:r>
              <a:rPr lang="en-US" dirty="0">
                <a:sym typeface="Wingdings"/>
              </a:rPr>
              <a:t> to get model independent couplings, use absolute HZZ cross section from </a:t>
            </a:r>
            <a:r>
              <a:rPr lang="en-US" dirty="0" err="1">
                <a:sym typeface="Wingdings"/>
              </a:rPr>
              <a:t>ee</a:t>
            </a:r>
            <a:r>
              <a:rPr lang="en-US" dirty="0">
                <a:sym typeface="Wingding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" y="1075153"/>
            <a:ext cx="1104900" cy="8382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60444" y="5096934"/>
            <a:ext cx="60234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422" y="4912268"/>
            <a:ext cx="64633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1.5%</a:t>
            </a:r>
          </a:p>
        </p:txBody>
      </p:sp>
      <p:sp>
        <p:nvSpPr>
          <p:cNvPr id="3" name="Donut 2"/>
          <p:cNvSpPr/>
          <p:nvPr/>
        </p:nvSpPr>
        <p:spPr>
          <a:xfrm>
            <a:off x="1727200" y="5503335"/>
            <a:ext cx="1049867" cy="945290"/>
          </a:xfrm>
          <a:prstGeom prst="donut">
            <a:avLst>
              <a:gd name="adj" fmla="val 0"/>
            </a:avLst>
          </a:prstGeom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470" y="5839844"/>
            <a:ext cx="42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ep</a:t>
            </a:r>
            <a:endParaRPr lang="en-US" dirty="0"/>
          </a:p>
        </p:txBody>
      </p:sp>
      <p:sp>
        <p:nvSpPr>
          <p:cNvPr id="16" name="Donut 15"/>
          <p:cNvSpPr/>
          <p:nvPr/>
        </p:nvSpPr>
        <p:spPr>
          <a:xfrm>
            <a:off x="5604920" y="5503335"/>
            <a:ext cx="1049867" cy="945290"/>
          </a:xfrm>
          <a:prstGeom prst="donut">
            <a:avLst>
              <a:gd name="adj" fmla="val 0"/>
            </a:avLst>
          </a:prstGeom>
          <a:solidFill>
            <a:srgbClr val="008000"/>
          </a:solidFill>
          <a:ln w="158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7475" y="5839844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</a:t>
            </a:r>
            <a:endParaRPr lang="en-US" dirty="0"/>
          </a:p>
        </p:txBody>
      </p:sp>
      <p:sp>
        <p:nvSpPr>
          <p:cNvPr id="18" name="Explosion 1 17"/>
          <p:cNvSpPr/>
          <p:nvPr/>
        </p:nvSpPr>
        <p:spPr>
          <a:xfrm>
            <a:off x="6662083" y="256978"/>
            <a:ext cx="2600458" cy="2096883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LHeC</a:t>
            </a:r>
            <a:r>
              <a:rPr lang="en-US" sz="2800" b="1" dirty="0"/>
              <a:t>  CLIC </a:t>
            </a:r>
            <a:r>
              <a:rPr lang="en-US" sz="2000" b="1" dirty="0"/>
              <a:t>(350)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0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Sources &amp; Thanks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19" y="618397"/>
            <a:ext cx="8432501" cy="6053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r>
              <a:rPr lang="en-US" dirty="0"/>
              <a:t>Much more material can be found here: </a:t>
            </a:r>
            <a:r>
              <a:rPr lang="en-US" dirty="0" err="1"/>
              <a:t>LHeC</a:t>
            </a:r>
            <a:r>
              <a:rPr lang="en-US" dirty="0"/>
              <a:t> and FCC-eh Workshop, September 2017, CERN </a:t>
            </a:r>
            <a:r>
              <a:rPr lang="en-US" dirty="0">
                <a:hlinkClick r:id="rId2"/>
              </a:rPr>
              <a:t>https://indico.cern.ch/event/639067/</a:t>
            </a:r>
            <a:endParaRPr lang="en-US" dirty="0"/>
          </a:p>
          <a:p>
            <a:r>
              <a:rPr lang="en-US" sz="2900" b="1" dirty="0">
                <a:solidFill>
                  <a:srgbClr val="0000FF"/>
                </a:solidFill>
              </a:rPr>
              <a:t>The </a:t>
            </a:r>
            <a:r>
              <a:rPr lang="en-US" sz="2900" b="1" dirty="0" err="1">
                <a:solidFill>
                  <a:srgbClr val="0000FF"/>
                </a:solidFill>
              </a:rPr>
              <a:t>LHeC</a:t>
            </a:r>
            <a:r>
              <a:rPr lang="en-US" sz="2900" b="1" dirty="0">
                <a:solidFill>
                  <a:srgbClr val="0000FF"/>
                </a:solidFill>
              </a:rPr>
              <a:t>/FCC-eh study group, </a:t>
            </a:r>
            <a:r>
              <a:rPr lang="en-US" sz="2900" b="1" dirty="0">
                <a:solidFill>
                  <a:srgbClr val="0000FF"/>
                </a:solidFill>
                <a:hlinkClick r:id="rId3"/>
              </a:rPr>
              <a:t>http://cern.ch/lhec</a:t>
            </a:r>
            <a:r>
              <a:rPr lang="en-US" sz="29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dirty="0"/>
              <a:t>“On the Relation of the </a:t>
            </a:r>
            <a:r>
              <a:rPr lang="en-US" dirty="0" err="1"/>
              <a:t>LHeC</a:t>
            </a:r>
            <a:r>
              <a:rPr lang="en-US" dirty="0"/>
              <a:t> and the LHC”  [arXiv:1211.5102] 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FCC Physics Workshop, 16.1.-20.1.2017, </a:t>
            </a:r>
            <a:r>
              <a:rPr lang="en-US" dirty="0" err="1"/>
              <a:t>CERN</a:t>
            </a:r>
            <a:r>
              <a:rPr lang="en-US" dirty="0" err="1">
                <a:hlinkClick r:id="rId4"/>
              </a:rPr>
              <a:t>https</a:t>
            </a:r>
            <a:r>
              <a:rPr lang="en-US" dirty="0">
                <a:hlinkClick r:id="rId4"/>
              </a:rPr>
              <a:t>://indico.cern.ch/event/550509/</a:t>
            </a:r>
            <a:endParaRPr lang="en-US" dirty="0"/>
          </a:p>
          <a:p>
            <a:r>
              <a:rPr lang="en-US" dirty="0"/>
              <a:t>Before April 2018: Higgs branching fractions and uncertainties taken from </a:t>
            </a:r>
            <a:r>
              <a:rPr lang="en-US" dirty="0">
                <a:hlinkClick r:id="rId5"/>
              </a:rPr>
              <a:t>https://twiki.cern.ch/twiki/bin/view/LHCPhysics/CERNYellowReportPageBR2014</a:t>
            </a:r>
            <a:endParaRPr lang="en-US" dirty="0"/>
          </a:p>
          <a:p>
            <a:r>
              <a:rPr lang="en-US" dirty="0"/>
              <a:t>Update used from April 2018</a:t>
            </a:r>
            <a:r>
              <a:rPr lang="en-US" dirty="0">
                <a:hlinkClick r:id="rId6"/>
              </a:rPr>
              <a:t>https://twiki.cern.ch/twiki/bin/view/LHCPhysics/CERNYellowReportPageBR</a:t>
            </a:r>
            <a:endParaRPr lang="en-US" dirty="0"/>
          </a:p>
          <a:p>
            <a:r>
              <a:rPr lang="en-US" dirty="0"/>
              <a:t>FCC Week 2018, Amsterdam, </a:t>
            </a:r>
            <a:r>
              <a:rPr lang="en-US" dirty="0">
                <a:hlinkClick r:id="rId7"/>
              </a:rPr>
              <a:t>https://indico.cern.ch/event/656491/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Special thanks to my colleagues in the </a:t>
            </a:r>
            <a:r>
              <a:rPr lang="en-US" dirty="0" err="1"/>
              <a:t>LHeC</a:t>
            </a:r>
            <a:r>
              <a:rPr lang="en-US" dirty="0"/>
              <a:t>/FCC-he Higgs group and </a:t>
            </a:r>
          </a:p>
          <a:p>
            <a:pPr marL="0" indent="0">
              <a:buNone/>
            </a:pPr>
            <a:r>
              <a:rPr lang="en-US" dirty="0"/>
              <a:t> to Jorge de Blas for the discussion of model-dependent coupling fits.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9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lumi.pdf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93" r="-36093"/>
          <a:stretch>
            <a:fillRect/>
          </a:stretch>
        </p:blipFill>
        <p:spPr>
          <a:xfrm>
            <a:off x="-1510879" y="1177187"/>
            <a:ext cx="8179525" cy="5328521"/>
          </a:xfrm>
          <a:prstGeom prst="rect">
            <a:avLst/>
          </a:prstGeom>
        </p:spPr>
      </p:pic>
      <p:pic>
        <p:nvPicPr>
          <p:cNvPr id="6" name="Content Placeholder 5" descr="fig1.pdf"/>
          <p:cNvPicPr preferRelativeResize="0"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6" r="-27276"/>
          <a:stretch>
            <a:fillRect/>
          </a:stretch>
        </p:blipFill>
        <p:spPr>
          <a:xfrm>
            <a:off x="5168694" y="4221973"/>
            <a:ext cx="2257811" cy="1470837"/>
          </a:xfrm>
        </p:spPr>
      </p:pic>
      <p:pic>
        <p:nvPicPr>
          <p:cNvPr id="7" name="Content Placeholder 5" descr="fig2.pdf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6" r="-27276"/>
          <a:stretch>
            <a:fillRect/>
          </a:stretch>
        </p:blipFill>
        <p:spPr>
          <a:xfrm>
            <a:off x="4487333" y="2664616"/>
            <a:ext cx="2390624" cy="1557357"/>
          </a:xfrm>
          <a:prstGeom prst="rect">
            <a:avLst/>
          </a:prstGeom>
        </p:spPr>
      </p:pic>
      <p:pic>
        <p:nvPicPr>
          <p:cNvPr id="9" name="Content Placeholder 5" descr="fig3.pdf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6" r="-27276"/>
          <a:stretch>
            <a:fillRect/>
          </a:stretch>
        </p:blipFill>
        <p:spPr>
          <a:xfrm>
            <a:off x="4889931" y="1107259"/>
            <a:ext cx="2390624" cy="155735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5779" y="-67732"/>
            <a:ext cx="9852920" cy="973795"/>
          </a:xfrm>
        </p:spPr>
        <p:txBody>
          <a:bodyPr/>
          <a:lstStyle/>
          <a:p>
            <a:r>
              <a:rPr lang="en-US" sz="4000" dirty="0"/>
              <a:t>Double Higgs 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668070" y="14487"/>
            <a:ext cx="143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[1509.04016]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9126" y="5957882"/>
            <a:ext cx="466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Integrated luminosity</a:t>
            </a:r>
          </a:p>
          <a:p>
            <a:r>
              <a:rPr lang="en-US" i="1" dirty="0"/>
              <a:t>100                    1000                            10000 fb</a:t>
            </a:r>
            <a:r>
              <a:rPr lang="en-US" i="1" baseline="30000" dirty="0"/>
              <a:t>-1        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48305" y="6279609"/>
            <a:ext cx="40058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5903137"/>
            <a:ext cx="4114800" cy="6309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77956" y="2410081"/>
            <a:ext cx="22660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Probing anomalous couplings: limits are obtained by scanning one of the non-BSM coupling while keeping other couplings to their SM values.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dirty="0"/>
              <a:t> 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5238" y="2275223"/>
            <a:ext cx="38220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83485" y="1919630"/>
            <a:ext cx="124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SM g</a:t>
            </a:r>
            <a:r>
              <a:rPr lang="en-US" baseline="30000" dirty="0">
                <a:solidFill>
                  <a:srgbClr val="3366FF"/>
                </a:solidFill>
              </a:rPr>
              <a:t>1</a:t>
            </a:r>
            <a:r>
              <a:rPr lang="en-US" baseline="-25000" dirty="0">
                <a:solidFill>
                  <a:srgbClr val="3366FF"/>
                </a:solidFill>
              </a:rPr>
              <a:t>hhh</a:t>
            </a:r>
            <a:r>
              <a:rPr lang="en-US" dirty="0">
                <a:solidFill>
                  <a:srgbClr val="3366FF"/>
                </a:solidFill>
              </a:rPr>
              <a:t>=1</a:t>
            </a:r>
          </a:p>
        </p:txBody>
      </p:sp>
      <p:sp>
        <p:nvSpPr>
          <p:cNvPr id="19" name="Oval 18"/>
          <p:cNvSpPr/>
          <p:nvPr/>
        </p:nvSpPr>
        <p:spPr>
          <a:xfrm flipV="1">
            <a:off x="6331466" y="1817344"/>
            <a:ext cx="168530" cy="172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V="1">
            <a:off x="5721881" y="3561446"/>
            <a:ext cx="168530" cy="172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V="1">
            <a:off x="6348405" y="4899156"/>
            <a:ext cx="168530" cy="172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7990" y="5527737"/>
            <a:ext cx="3205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5% </a:t>
            </a:r>
            <a:r>
              <a:rPr lang="en-US" sz="1600" dirty="0" err="1"/>
              <a:t>systemtatic</a:t>
            </a:r>
            <a:r>
              <a:rPr lang="en-US" sz="1600" dirty="0"/>
              <a:t> uncertainty included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063" y="1817344"/>
            <a:ext cx="2139737" cy="498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6828889" y="1107259"/>
            <a:ext cx="246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1σ for SM </a:t>
            </a:r>
            <a:r>
              <a:rPr lang="en-US" dirty="0" err="1"/>
              <a:t>hhh</a:t>
            </a:r>
            <a:r>
              <a:rPr lang="en-US" dirty="0"/>
              <a:t> for 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endParaRPr lang="en-US" baseline="-25000" dirty="0"/>
          </a:p>
          <a:p>
            <a:r>
              <a:rPr lang="en-US" dirty="0"/>
              <a:t>60 (120)</a:t>
            </a:r>
            <a:r>
              <a:rPr lang="en-US" dirty="0" err="1"/>
              <a:t>GeV</a:t>
            </a:r>
            <a:r>
              <a:rPr lang="en-US" dirty="0"/>
              <a:t> and 10ab</a:t>
            </a:r>
            <a:r>
              <a:rPr lang="en-US" baseline="30000" dirty="0"/>
              <a:t>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2621" y="4798899"/>
            <a:ext cx="2266043" cy="8617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dirty="0">
                <a:sym typeface="Wingdings"/>
              </a:rPr>
              <a:t>explore He-</a:t>
            </a:r>
            <a:r>
              <a:rPr lang="en-US" dirty="0" err="1">
                <a:sym typeface="Wingdings"/>
              </a:rPr>
              <a:t>LHeC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LHeC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ep</a:t>
            </a:r>
            <a:r>
              <a:rPr lang="en-US" dirty="0">
                <a:sym typeface="Wingdings"/>
              </a:rPr>
              <a:t> prospects!</a:t>
            </a:r>
          </a:p>
          <a:p>
            <a:r>
              <a:rPr lang="en-US" sz="1400" dirty="0">
                <a:sym typeface="Wingdings"/>
              </a:rPr>
              <a:t>CLIC-1.4TeV: </a:t>
            </a:r>
            <a:r>
              <a:rPr lang="en-US" sz="1400" dirty="0" err="1">
                <a:sym typeface="Wingdings"/>
              </a:rPr>
              <a:t>δg</a:t>
            </a:r>
            <a:r>
              <a:rPr lang="en-US" sz="1400" baseline="-25000" dirty="0" err="1">
                <a:sym typeface="Wingdings"/>
              </a:rPr>
              <a:t>HHH</a:t>
            </a:r>
            <a:r>
              <a:rPr lang="en-US" sz="1400" dirty="0">
                <a:sym typeface="Wingdings"/>
              </a:rPr>
              <a:t> ~40-50%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75779" y="62318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FCC-eh cut-based study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2174" y="1062623"/>
            <a:ext cx="3588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95% </a:t>
            </a:r>
            <a:r>
              <a:rPr lang="en-US" dirty="0" err="1"/>
              <a:t>C.L.Exclusion</a:t>
            </a:r>
            <a:r>
              <a:rPr lang="en-US" dirty="0"/>
              <a:t> Limits from </a:t>
            </a:r>
            <a:r>
              <a:rPr lang="en-US" dirty="0" err="1"/>
              <a:t>σ</a:t>
            </a:r>
            <a:r>
              <a:rPr lang="en-US" baseline="-25000" dirty="0" err="1"/>
              <a:t>fiducial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70126" y="534986"/>
            <a:ext cx="237453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FCChe</a:t>
            </a:r>
            <a:r>
              <a:rPr lang="en-US" b="1" dirty="0"/>
              <a:t> </a:t>
            </a:r>
            <a:r>
              <a:rPr lang="en-US" b="1" dirty="0" err="1"/>
              <a:t>g</a:t>
            </a:r>
            <a:r>
              <a:rPr lang="en-US" b="1" baseline="-25000" dirty="0" err="1"/>
              <a:t>HHH</a:t>
            </a:r>
            <a:r>
              <a:rPr lang="en-US" b="1" dirty="0"/>
              <a:t> ~ 20% in </a:t>
            </a:r>
            <a:r>
              <a:rPr lang="en-US" b="1" dirty="0" err="1"/>
              <a:t>ep</a:t>
            </a:r>
            <a:endParaRPr lang="en-US" b="1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91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“Probing anomalous couplings using di-Higgs production in electron-proton collisions” </a:t>
            </a:r>
            <a:r>
              <a:rPr lang="en-US" sz="2000" dirty="0"/>
              <a:t>by </a:t>
            </a:r>
            <a:r>
              <a:rPr lang="en-US" sz="2000" dirty="0" err="1"/>
              <a:t>Mukesh</a:t>
            </a:r>
            <a:r>
              <a:rPr lang="en-US" sz="2000" dirty="0"/>
              <a:t> Kumar, </a:t>
            </a:r>
            <a:r>
              <a:rPr lang="en-US" sz="2000" dirty="0" err="1"/>
              <a:t>Xifeng</a:t>
            </a:r>
            <a:r>
              <a:rPr lang="en-US" sz="2000" dirty="0"/>
              <a:t> </a:t>
            </a:r>
            <a:r>
              <a:rPr lang="en-US" sz="2000" dirty="0" err="1"/>
              <a:t>Ruan</a:t>
            </a:r>
            <a:r>
              <a:rPr lang="en-US" sz="2000" dirty="0"/>
              <a:t>, </a:t>
            </a:r>
            <a:r>
              <a:rPr lang="en-US" sz="2000" dirty="0" err="1"/>
              <a:t>Rashidul</a:t>
            </a:r>
            <a:r>
              <a:rPr lang="en-US" sz="2000" dirty="0"/>
              <a:t> Islam, Alan S. Cornell, Max Klein, Uta Klein, Bruce </a:t>
            </a:r>
            <a:r>
              <a:rPr lang="en-US" sz="2000" dirty="0" err="1"/>
              <a:t>Mellado</a:t>
            </a:r>
            <a:r>
              <a:rPr lang="en-US" sz="2000" dirty="0"/>
              <a:t>, </a:t>
            </a:r>
          </a:p>
          <a:p>
            <a:pPr marL="0" indent="0">
              <a:buNone/>
            </a:pPr>
            <a:r>
              <a:rPr lang="en-US" sz="2000" b="1" dirty="0"/>
              <a:t>Physics Letters B 764 (2017) 247-253 </a:t>
            </a:r>
            <a:r>
              <a:rPr lang="en-US" sz="2000" dirty="0"/>
              <a:t>[arXiv:1509.04016]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Higgs Production at FCC-eh</a:t>
            </a:r>
          </a:p>
        </p:txBody>
      </p:sp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72" y="2678993"/>
            <a:ext cx="5032248" cy="594360"/>
          </a:xfrm>
          <a:prstGeom prst="rect">
            <a:avLst/>
          </a:prstGeom>
          <a:ln>
            <a:solidFill>
              <a:schemeClr val="accent1">
                <a:alpha val="9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20" y="3444636"/>
            <a:ext cx="5740988" cy="315611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H="1">
            <a:off x="3463272" y="3625172"/>
            <a:ext cx="443904" cy="416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3406255" y="3294328"/>
            <a:ext cx="194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5609" y="3625172"/>
            <a:ext cx="172839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>
                <a:sym typeface="Wingdings"/>
              </a:rPr>
              <a:t>All other g</a:t>
            </a:r>
          </a:p>
          <a:p>
            <a:r>
              <a:rPr lang="en-US" b="1" dirty="0">
                <a:sym typeface="Wingdings"/>
              </a:rPr>
              <a:t>coefficients are anomalous couplings to the </a:t>
            </a:r>
            <a:r>
              <a:rPr lang="en-US" b="1" dirty="0" err="1">
                <a:sym typeface="Wingdings"/>
              </a:rPr>
              <a:t>hhh</a:t>
            </a:r>
            <a:r>
              <a:rPr lang="en-US" b="1" dirty="0">
                <a:sym typeface="Wingdings"/>
              </a:rPr>
              <a:t>, </a:t>
            </a:r>
            <a:r>
              <a:rPr lang="en-US" b="1" dirty="0" err="1">
                <a:sym typeface="Wingdings"/>
              </a:rPr>
              <a:t>hWW</a:t>
            </a:r>
            <a:r>
              <a:rPr lang="en-US" b="1" dirty="0">
                <a:sym typeface="Wingdings"/>
              </a:rPr>
              <a:t> and </a:t>
            </a:r>
            <a:r>
              <a:rPr lang="en-US" b="1" dirty="0" err="1">
                <a:sym typeface="Wingdings"/>
              </a:rPr>
              <a:t>hhWW</a:t>
            </a:r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anomalous vertices</a:t>
            </a:r>
          </a:p>
          <a:p>
            <a:r>
              <a:rPr lang="en-US" b="1" dirty="0">
                <a:sym typeface="Wingdings"/>
              </a:rPr>
              <a:t> those are 0 in SM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114" y="3444636"/>
            <a:ext cx="150135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/>
              <a:t>FCC-eh</a:t>
            </a:r>
          </a:p>
          <a:p>
            <a:pPr algn="ctr"/>
            <a:r>
              <a:rPr lang="en-US" b="1" dirty="0"/>
              <a:t>SM(P=-0.8)</a:t>
            </a:r>
          </a:p>
          <a:p>
            <a:pPr algn="ctr"/>
            <a:r>
              <a:rPr lang="en-US" b="1" dirty="0" err="1"/>
              <a:t>σ</a:t>
            </a:r>
            <a:r>
              <a:rPr lang="en-US" b="1" dirty="0"/>
              <a:t>(HH)=430 </a:t>
            </a:r>
            <a:r>
              <a:rPr lang="en-US" b="1" dirty="0" err="1"/>
              <a:t>ab</a:t>
            </a:r>
            <a:endParaRPr lang="en-US" b="1" dirty="0"/>
          </a:p>
          <a:p>
            <a:pPr algn="ctr"/>
            <a:r>
              <a:rPr lang="en-US" b="1" dirty="0"/>
              <a:t>in VBF!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45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Vertices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18957" r="-18957"/>
          <a:stretch>
            <a:fillRect/>
          </a:stretch>
        </p:blipFill>
        <p:spPr>
          <a:xfrm>
            <a:off x="-1109183" y="973990"/>
            <a:ext cx="8432501" cy="5493321"/>
          </a:xfrm>
        </p:spPr>
      </p:pic>
      <p:pic>
        <p:nvPicPr>
          <p:cNvPr id="13" name="Content Placeholder 5" descr="fig1.pdf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6" r="-27276"/>
          <a:stretch>
            <a:fillRect/>
          </a:stretch>
        </p:blipFill>
        <p:spPr>
          <a:xfrm>
            <a:off x="5688174" y="4395169"/>
            <a:ext cx="2257811" cy="1470837"/>
          </a:xfrm>
          <a:prstGeom prst="rect">
            <a:avLst/>
          </a:prstGeom>
        </p:spPr>
      </p:pic>
      <p:pic>
        <p:nvPicPr>
          <p:cNvPr id="14" name="Content Placeholder 5" descr="fig2.pdf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6" r="-27276"/>
          <a:stretch>
            <a:fillRect/>
          </a:stretch>
        </p:blipFill>
        <p:spPr>
          <a:xfrm>
            <a:off x="5603253" y="2433688"/>
            <a:ext cx="2390624" cy="1557357"/>
          </a:xfrm>
          <a:prstGeom prst="rect">
            <a:avLst/>
          </a:prstGeom>
        </p:spPr>
      </p:pic>
      <p:pic>
        <p:nvPicPr>
          <p:cNvPr id="15" name="Content Placeholder 5" descr="fig3.pdf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6" r="-27276"/>
          <a:stretch>
            <a:fillRect/>
          </a:stretch>
        </p:blipFill>
        <p:spPr>
          <a:xfrm>
            <a:off x="5640291" y="703135"/>
            <a:ext cx="2390624" cy="15573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flipV="1">
            <a:off x="7081826" y="1413220"/>
            <a:ext cx="168530" cy="172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V="1">
            <a:off x="6837801" y="3330518"/>
            <a:ext cx="168530" cy="172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V="1">
            <a:off x="6867885" y="5072352"/>
            <a:ext cx="168530" cy="172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81826" y="0"/>
            <a:ext cx="1967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[arXiv:1509.04016]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87730" y="5986215"/>
            <a:ext cx="530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Note the dependence on momenta in non-SM vertices. This induces significant impact on scattering kinematics.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02893" y="1413220"/>
            <a:ext cx="765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1,2,3= </a:t>
            </a:r>
          </a:p>
          <a:p>
            <a:r>
              <a:rPr lang="en-US" dirty="0" err="1"/>
              <a:t>h,h,h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75673" y="304713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1,2,3 = </a:t>
            </a:r>
          </a:p>
          <a:p>
            <a:r>
              <a:rPr lang="en-US" dirty="0" err="1"/>
              <a:t>h,W</a:t>
            </a:r>
            <a:r>
              <a:rPr lang="en-US" dirty="0"/>
              <a:t>-,W+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7484" y="4875130"/>
            <a:ext cx="13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1,2,3,4 =</a:t>
            </a:r>
          </a:p>
          <a:p>
            <a:r>
              <a:rPr lang="en-US" dirty="0"/>
              <a:t>  </a:t>
            </a:r>
            <a:r>
              <a:rPr lang="en-US" dirty="0" err="1"/>
              <a:t>h,h,W</a:t>
            </a:r>
            <a:r>
              <a:rPr lang="en-US" dirty="0"/>
              <a:t>-,W+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14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89" y="893130"/>
            <a:ext cx="5680710" cy="54223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 </a:t>
            </a:r>
            <a:r>
              <a:rPr lang="it-IT" dirty="0" err="1"/>
              <a:t>Higgs</a:t>
            </a:r>
            <a:r>
              <a:rPr lang="it-IT" dirty="0"/>
              <a:t> in </a:t>
            </a:r>
            <a:r>
              <a:rPr lang="it-IT" dirty="0" err="1"/>
              <a:t>ep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343294" y="6242895"/>
            <a:ext cx="8706363" cy="457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000" b="1" dirty="0" err="1">
                <a:solidFill>
                  <a:srgbClr val="FF0000"/>
                </a:solidFill>
              </a:rPr>
              <a:t>LHeC</a:t>
            </a:r>
            <a:r>
              <a:rPr lang="it-IT" sz="2000" b="1" dirty="0">
                <a:solidFill>
                  <a:srgbClr val="FF0000"/>
                </a:solidFill>
              </a:rPr>
              <a:t> / FCC-eh: </a:t>
            </a:r>
            <a:r>
              <a:rPr lang="it-IT" sz="2000" b="1" dirty="0" err="1">
                <a:solidFill>
                  <a:srgbClr val="FF0000"/>
                </a:solidFill>
              </a:rPr>
              <a:t>Sizeable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Higgs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rates</a:t>
            </a:r>
            <a:r>
              <a:rPr lang="it-IT" sz="2000" b="1" dirty="0">
                <a:solidFill>
                  <a:srgbClr val="FF0000"/>
                </a:solidFill>
              </a:rPr>
              <a:t> in </a:t>
            </a:r>
            <a:r>
              <a:rPr lang="it-IT" sz="2000" b="1" dirty="0" err="1">
                <a:solidFill>
                  <a:srgbClr val="FF0000"/>
                </a:solidFill>
              </a:rPr>
              <a:t>charged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current</a:t>
            </a:r>
            <a:r>
              <a:rPr lang="it-IT" sz="2000" b="1" dirty="0">
                <a:solidFill>
                  <a:srgbClr val="FF0000"/>
                </a:solidFill>
              </a:rPr>
              <a:t> (CC) DIS for L=100-1000 fb</a:t>
            </a:r>
            <a:r>
              <a:rPr lang="it-IT" sz="2000" b="1" baseline="30000" dirty="0">
                <a:solidFill>
                  <a:srgbClr val="FF0000"/>
                </a:solidFill>
              </a:rPr>
              <a:t>-1  </a:t>
            </a:r>
          </a:p>
          <a:p>
            <a:endParaRPr lang="it-IT" sz="2000" dirty="0"/>
          </a:p>
        </p:txBody>
      </p:sp>
      <p:sp>
        <p:nvSpPr>
          <p:cNvPr id="10" name="Ovale 9"/>
          <p:cNvSpPr/>
          <p:nvPr/>
        </p:nvSpPr>
        <p:spPr>
          <a:xfrm>
            <a:off x="2543520" y="1314644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/>
          <p:cNvSpPr/>
          <p:nvPr/>
        </p:nvSpPr>
        <p:spPr>
          <a:xfrm>
            <a:off x="2588320" y="1719544"/>
            <a:ext cx="5334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1248120" y="1600200"/>
            <a:ext cx="1295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1325080" y="2008027"/>
            <a:ext cx="1256920" cy="7159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68920" y="19812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√s=3.5 </a:t>
            </a:r>
            <a:r>
              <a:rPr lang="en-US" b="1" dirty="0" err="1"/>
              <a:t>TeV</a:t>
            </a:r>
            <a:endParaRPr lang="en-US" b="1" dirty="0"/>
          </a:p>
        </p:txBody>
      </p:sp>
      <p:sp>
        <p:nvSpPr>
          <p:cNvPr id="9" name="Regular Pentagon 8"/>
          <p:cNvSpPr>
            <a:spLocks noChangeAspect="1"/>
          </p:cNvSpPr>
          <p:nvPr/>
        </p:nvSpPr>
        <p:spPr>
          <a:xfrm>
            <a:off x="2681955" y="1364999"/>
            <a:ext cx="276791" cy="263611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gular Pentagon 17"/>
          <p:cNvSpPr>
            <a:spLocks noChangeAspect="1"/>
          </p:cNvSpPr>
          <p:nvPr/>
        </p:nvSpPr>
        <p:spPr>
          <a:xfrm>
            <a:off x="3954360" y="1282212"/>
            <a:ext cx="276791" cy="263611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gular Pentagon 18"/>
          <p:cNvSpPr>
            <a:spLocks noChangeAspect="1"/>
          </p:cNvSpPr>
          <p:nvPr/>
        </p:nvSpPr>
        <p:spPr>
          <a:xfrm>
            <a:off x="2189769" y="2801506"/>
            <a:ext cx="276791" cy="263611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gular Pentagon 20"/>
          <p:cNvSpPr>
            <a:spLocks noChangeAspect="1"/>
          </p:cNvSpPr>
          <p:nvPr/>
        </p:nvSpPr>
        <p:spPr>
          <a:xfrm>
            <a:off x="2680435" y="1748327"/>
            <a:ext cx="276791" cy="263611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21"/>
          <p:cNvSpPr>
            <a:spLocks noChangeAspect="1"/>
          </p:cNvSpPr>
          <p:nvPr/>
        </p:nvSpPr>
        <p:spPr>
          <a:xfrm>
            <a:off x="2051373" y="5577836"/>
            <a:ext cx="276791" cy="263611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76920" y="1160150"/>
            <a:ext cx="8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FCC-eh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64326" y="1858026"/>
            <a:ext cx="7583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LheC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439182" y="2743200"/>
            <a:ext cx="172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HERA </a:t>
            </a:r>
            <a:r>
              <a:rPr lang="en-US" dirty="0">
                <a:solidFill>
                  <a:srgbClr val="000090"/>
                </a:solidFill>
              </a:rPr>
              <a:t>(L=0.5fb</a:t>
            </a:r>
            <a:r>
              <a:rPr lang="en-US" baseline="30000" dirty="0">
                <a:solidFill>
                  <a:srgbClr val="000090"/>
                </a:solidFill>
              </a:rPr>
              <a:t>-1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1597" y="5412414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US-EIC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242" y="1422430"/>
            <a:ext cx="865726" cy="107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30756" y="308220"/>
            <a:ext cx="1178089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U. Klein,</a:t>
            </a:r>
          </a:p>
          <a:p>
            <a:r>
              <a:rPr lang="en-US" dirty="0"/>
              <a:t>@DIS2015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5" y="1265476"/>
            <a:ext cx="12936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unpolarised</a:t>
            </a:r>
            <a:endParaRPr lang="en-US" dirty="0"/>
          </a:p>
          <a:p>
            <a:r>
              <a:rPr lang="en-US" dirty="0"/>
              <a:t>electrons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7960" y="3195399"/>
            <a:ext cx="9187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protons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621" y="5316194"/>
            <a:ext cx="1962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σ</a:t>
            </a:r>
            <a:r>
              <a:rPr lang="en-US" dirty="0">
                <a:solidFill>
                  <a:schemeClr val="accent1"/>
                </a:solidFill>
              </a:rPr>
              <a:t> @ EIC: 7 orders of magnitude lower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11627" y="1759026"/>
            <a:ext cx="3534269" cy="19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ym typeface="Wingdings"/>
            </a:endParaRPr>
          </a:p>
          <a:p>
            <a:endParaRPr lang="en-US" baseline="30000" dirty="0">
              <a:sym typeface="Wingdings"/>
            </a:endParaRPr>
          </a:p>
          <a:p>
            <a:endParaRPr lang="en-US" baseline="30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335" y="62855"/>
            <a:ext cx="3698240" cy="2052320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544429"/>
              </p:ext>
            </p:extLst>
          </p:nvPr>
        </p:nvGraphicFramePr>
        <p:xfrm>
          <a:off x="6772620" y="3803375"/>
          <a:ext cx="239593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E</a:t>
                      </a:r>
                      <a:r>
                        <a:rPr lang="en-US" baseline="-25000" dirty="0" err="1"/>
                        <a:t>e</a:t>
                      </a:r>
                      <a:r>
                        <a:rPr lang="en-US" baseline="-25000" dirty="0"/>
                        <a:t> </a:t>
                      </a:r>
                    </a:p>
                    <a:p>
                      <a:r>
                        <a:rPr lang="en-US" dirty="0"/>
                        <a:t>[</a:t>
                      </a:r>
                      <a:r>
                        <a:rPr lang="en-US" dirty="0" err="1"/>
                        <a:t>GeV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</a:t>
                      </a:r>
                      <a:r>
                        <a:rPr lang="en-US" baseline="-25000" dirty="0" err="1"/>
                        <a:t>e</a:t>
                      </a:r>
                      <a:r>
                        <a:rPr lang="en-US" baseline="0" dirty="0"/>
                        <a:t> = 0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753379" y="2852703"/>
            <a:ext cx="228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Higgs in </a:t>
            </a:r>
            <a:r>
              <a:rPr lang="en-US" b="1" dirty="0" err="1">
                <a:solidFill>
                  <a:srgbClr val="FF0000"/>
                </a:solidFill>
              </a:rPr>
              <a:t>eA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@</a:t>
            </a:r>
            <a:r>
              <a:rPr lang="en-US" b="1" dirty="0"/>
              <a:t>FCC-</a:t>
            </a:r>
            <a:r>
              <a:rPr lang="en-US" b="1" dirty="0" err="1"/>
              <a:t>ePb</a:t>
            </a:r>
            <a:r>
              <a:rPr lang="en-US" b="1" dirty="0"/>
              <a:t>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err="1"/>
              <a:t>σ</a:t>
            </a:r>
            <a:r>
              <a:rPr lang="en-US" baseline="-25000" dirty="0" err="1"/>
              <a:t>Higgs</a:t>
            </a:r>
            <a:r>
              <a:rPr lang="en-US" dirty="0"/>
              <a:t> [</a:t>
            </a:r>
            <a:r>
              <a:rPr lang="en-US" dirty="0" err="1"/>
              <a:t>fb</a:t>
            </a:r>
            <a:r>
              <a:rPr lang="en-US" dirty="0"/>
              <a:t>]</a:t>
            </a:r>
          </a:p>
          <a:p>
            <a:r>
              <a:rPr lang="en-US" dirty="0"/>
              <a:t>eff. ‘</a:t>
            </a:r>
            <a:r>
              <a:rPr lang="en-US" dirty="0" err="1"/>
              <a:t>Ep</a:t>
            </a:r>
            <a:r>
              <a:rPr lang="en-US" dirty="0"/>
              <a:t>’=19.7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6621" y="2432174"/>
            <a:ext cx="133574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/>
              <a:t>√s=1.3 </a:t>
            </a:r>
            <a:r>
              <a:rPr lang="en-US" b="1" dirty="0" err="1"/>
              <a:t>TeV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8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269" y="64610"/>
            <a:ext cx="8518918" cy="100285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Future ep Colliders at CERN with </a:t>
            </a:r>
            <a:r>
              <a:rPr lang="en-GB" sz="3200" b="1" dirty="0">
                <a:solidFill>
                  <a:schemeClr val="tx2">
                    <a:lumMod val="75000"/>
                  </a:schemeClr>
                </a:solidFill>
              </a:rPr>
              <a:t>electron ERL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" y="1078670"/>
            <a:ext cx="9144000" cy="4172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5581" y="617413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LHC (HL and HE)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3485" y="617414"/>
            <a:ext cx="728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FCC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269" y="5082819"/>
            <a:ext cx="39402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1.2-1.3 </a:t>
            </a:r>
            <a:r>
              <a:rPr lang="en-US" b="1" dirty="0" err="1"/>
              <a:t>TeV</a:t>
            </a:r>
            <a:r>
              <a:rPr lang="en-US" b="1" dirty="0"/>
              <a:t> </a:t>
            </a:r>
            <a:r>
              <a:rPr lang="en-US" b="1" dirty="0" err="1"/>
              <a:t>cms</a:t>
            </a:r>
            <a:r>
              <a:rPr lang="en-US" b="1" dirty="0"/>
              <a:t> energy</a:t>
            </a:r>
          </a:p>
          <a:p>
            <a:r>
              <a:rPr lang="en-US" b="1" dirty="0"/>
              <a:t>10</a:t>
            </a:r>
            <a:r>
              <a:rPr lang="en-US" b="1" baseline="30000" dirty="0"/>
              <a:t>34</a:t>
            </a:r>
            <a:r>
              <a:rPr lang="en-US" b="1" dirty="0"/>
              <a:t> luminosity: 1ab</a:t>
            </a:r>
            <a:r>
              <a:rPr lang="en-US" b="1" baseline="30000" dirty="0"/>
              <a:t>-1</a:t>
            </a:r>
            <a:r>
              <a:rPr lang="en-US" b="1" dirty="0"/>
              <a:t> in 10 years.]</a:t>
            </a:r>
          </a:p>
          <a:p>
            <a:r>
              <a:rPr lang="en-US" b="1" dirty="0"/>
              <a:t>2 ab</a:t>
            </a:r>
            <a:r>
              <a:rPr lang="en-US" b="1" baseline="30000" dirty="0"/>
              <a:t>-1</a:t>
            </a:r>
            <a:r>
              <a:rPr lang="en-US" b="1" dirty="0"/>
              <a:t> with HE LHC </a:t>
            </a:r>
            <a:r>
              <a:rPr lang="en-US" dirty="0"/>
              <a:t>[interesting ERL</a:t>
            </a:r>
          </a:p>
          <a:p>
            <a:r>
              <a:rPr lang="en-US" dirty="0" err="1"/>
              <a:t>Programme</a:t>
            </a:r>
            <a:r>
              <a:rPr lang="en-US" dirty="0"/>
              <a:t> standalone in transition!]</a:t>
            </a:r>
          </a:p>
          <a:p>
            <a:r>
              <a:rPr lang="en-US" b="1" dirty="0"/>
              <a:t>WW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b="1" dirty="0">
                <a:sym typeface="Wingdings" pitchFamily="2" charset="2"/>
              </a:rPr>
              <a:t>H </a:t>
            </a:r>
            <a:r>
              <a:rPr lang="en-US" b="1" dirty="0"/>
              <a:t>Cross section similar to Z*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b="1" dirty="0">
                <a:sym typeface="Wingdings" pitchFamily="2" charset="2"/>
              </a:rPr>
              <a:t> ZH</a:t>
            </a:r>
          </a:p>
          <a:p>
            <a:r>
              <a:rPr lang="en-US" b="1" dirty="0">
                <a:sym typeface="Wingdings" pitchFamily="2" charset="2"/>
              </a:rPr>
              <a:t>Note: </a:t>
            </a:r>
            <a:r>
              <a:rPr lang="en-US" b="1" dirty="0" err="1">
                <a:sym typeface="Wingdings" pitchFamily="2" charset="2"/>
              </a:rPr>
              <a:t>gg</a:t>
            </a:r>
            <a:r>
              <a:rPr lang="en-US" sz="1400" dirty="0" err="1">
                <a:sym typeface="Wingdings" pitchFamily="2" charset="2"/>
              </a:rPr>
              <a:t></a:t>
            </a:r>
            <a:r>
              <a:rPr lang="en-US" b="1" dirty="0" err="1">
                <a:sym typeface="Wingdings" pitchFamily="2" charset="2"/>
              </a:rPr>
              <a:t>H</a:t>
            </a:r>
            <a:r>
              <a:rPr lang="en-US" b="1" dirty="0">
                <a:sym typeface="Wingdings" pitchFamily="2" charset="2"/>
              </a:rPr>
              <a:t> is about 50pb at LHC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21214" y="5272053"/>
            <a:ext cx="42518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3.5 </a:t>
            </a:r>
            <a:r>
              <a:rPr lang="en-US" b="1" dirty="0" err="1"/>
              <a:t>TeV</a:t>
            </a:r>
            <a:r>
              <a:rPr lang="en-US" b="1" dirty="0"/>
              <a:t> </a:t>
            </a:r>
            <a:r>
              <a:rPr lang="en-US" b="1" dirty="0" err="1"/>
              <a:t>cms</a:t>
            </a:r>
            <a:r>
              <a:rPr lang="en-US" b="1" dirty="0"/>
              <a:t> energy</a:t>
            </a:r>
          </a:p>
          <a:p>
            <a:r>
              <a:rPr lang="en-US" b="1" dirty="0"/>
              <a:t>1.5 10</a:t>
            </a:r>
            <a:r>
              <a:rPr lang="en-US" b="1" baseline="30000" dirty="0"/>
              <a:t>34</a:t>
            </a:r>
            <a:r>
              <a:rPr lang="en-US" b="1" dirty="0"/>
              <a:t> luminosity: 2-3 ab</a:t>
            </a:r>
            <a:r>
              <a:rPr lang="en-US" b="1" baseline="30000" dirty="0"/>
              <a:t>-1</a:t>
            </a:r>
            <a:r>
              <a:rPr lang="en-US" b="1" dirty="0"/>
              <a:t> in 20 years</a:t>
            </a:r>
          </a:p>
          <a:p>
            <a:r>
              <a:rPr lang="en-US" b="1" dirty="0"/>
              <a:t>CC Higgs cross section </a:t>
            </a:r>
            <a:r>
              <a:rPr lang="en-US" sz="1400" b="1" dirty="0"/>
              <a:t>~</a:t>
            </a:r>
            <a:r>
              <a:rPr lang="en-US" b="1" dirty="0"/>
              <a:t> 1pb </a:t>
            </a:r>
          </a:p>
          <a:p>
            <a:r>
              <a:rPr lang="en-US" b="1" dirty="0"/>
              <a:t>This is 4 times higher than FCC-</a:t>
            </a:r>
            <a:r>
              <a:rPr lang="en-US" b="1" dirty="0" err="1"/>
              <a:t>ee</a:t>
            </a:r>
            <a:r>
              <a:rPr lang="en-US" b="1" dirty="0"/>
              <a:t> </a:t>
            </a:r>
          </a:p>
          <a:p>
            <a:r>
              <a:rPr lang="en-US" b="1" dirty="0"/>
              <a:t>Expect similar precision for both eh and </a:t>
            </a:r>
            <a:r>
              <a:rPr lang="en-US" b="1" dirty="0" err="1"/>
              <a:t>ee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483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FCC-eh cut based 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50928" b="-50928"/>
          <a:stretch>
            <a:fillRect/>
          </a:stretch>
        </p:blipFill>
        <p:spPr>
          <a:xfrm>
            <a:off x="3024820" y="223333"/>
            <a:ext cx="5750761" cy="3746312"/>
          </a:xfrm>
        </p:spPr>
      </p:pic>
      <p:sp>
        <p:nvSpPr>
          <p:cNvPr id="5" name="TextBox 4"/>
          <p:cNvSpPr txBox="1"/>
          <p:nvPr/>
        </p:nvSpPr>
        <p:spPr>
          <a:xfrm>
            <a:off x="6133980" y="223333"/>
            <a:ext cx="301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Masahiro Tanaka, Masahiro </a:t>
            </a:r>
            <a:r>
              <a:rPr lang="en-US" dirty="0" err="1"/>
              <a:t>Kuze</a:t>
            </a:r>
            <a:r>
              <a:rPr lang="en-US" dirty="0"/>
              <a:t>, Tokyo Tech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067" y="1270000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unpolarised</a:t>
            </a:r>
            <a:r>
              <a:rPr lang="en-US" dirty="0"/>
              <a:t> samples</a:t>
            </a:r>
          </a:p>
          <a:p>
            <a:r>
              <a:rPr lang="en-US" dirty="0"/>
              <a:t>using 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dirty="0"/>
              <a:t>=60 </a:t>
            </a:r>
            <a:r>
              <a:rPr lang="en-US" dirty="0" err="1"/>
              <a:t>GeV</a:t>
            </a:r>
            <a:r>
              <a:rPr lang="en-US" dirty="0"/>
              <a:t> and</a:t>
            </a:r>
          </a:p>
          <a:p>
            <a:r>
              <a:rPr lang="en-US" dirty="0" err="1"/>
              <a:t>Ep</a:t>
            </a:r>
            <a:r>
              <a:rPr lang="en-US" dirty="0"/>
              <a:t> of 7 and 50 </a:t>
            </a:r>
            <a:r>
              <a:rPr lang="en-US" dirty="0" err="1"/>
              <a:t>TeV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9600"/>
            <a:ext cx="9144000" cy="35023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13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16" y="2178238"/>
            <a:ext cx="5047996" cy="4743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in </a:t>
            </a:r>
            <a:r>
              <a:rPr lang="en-US" dirty="0" err="1">
                <a:solidFill>
                  <a:srgbClr val="FF0000"/>
                </a:solidFill>
              </a:rPr>
              <a:t>ee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/>
              <a:t>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62321" b="-62321"/>
          <a:stretch>
            <a:fillRect/>
          </a:stretch>
        </p:blipFill>
        <p:spPr>
          <a:xfrm>
            <a:off x="4122402" y="-706252"/>
            <a:ext cx="4981575" cy="3245235"/>
          </a:xfrm>
        </p:spPr>
      </p:pic>
      <p:sp>
        <p:nvSpPr>
          <p:cNvPr id="7" name="TextBox 6"/>
          <p:cNvSpPr txBox="1"/>
          <p:nvPr/>
        </p:nvSpPr>
        <p:spPr>
          <a:xfrm>
            <a:off x="1275224" y="1031665"/>
            <a:ext cx="319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ee</a:t>
            </a:r>
            <a:r>
              <a:rPr lang="en-US" dirty="0"/>
              <a:t>: Dominant Higgs productions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762" y="4467259"/>
            <a:ext cx="247650" cy="16287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270523" y="2287928"/>
            <a:ext cx="0" cy="3996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20074" y="6170708"/>
            <a:ext cx="1330226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95868" y="2861767"/>
            <a:ext cx="1736091" cy="369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98164" y="2287928"/>
            <a:ext cx="4570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02039" y="2191714"/>
            <a:ext cx="66253" cy="4093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6507" y="2648130"/>
            <a:ext cx="202090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/>
              <a:t>ep:CC</a:t>
            </a:r>
            <a:r>
              <a:rPr lang="en-US" sz="1600" b="1" dirty="0"/>
              <a:t> DIS WW Fusion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507" y="3148518"/>
            <a:ext cx="191811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/>
              <a:t>ep</a:t>
            </a:r>
            <a:r>
              <a:rPr lang="en-US" sz="1600" b="1" dirty="0"/>
              <a:t>: NC DIS ZZ Fusion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0936" y="1534195"/>
            <a:ext cx="340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vs</a:t>
            </a:r>
            <a:r>
              <a:rPr lang="en-US" sz="2000" b="1" dirty="0"/>
              <a:t> </a:t>
            </a:r>
            <a:r>
              <a:rPr lang="en-US" sz="2000" b="1" dirty="0" err="1"/>
              <a:t>e+e</a:t>
            </a:r>
            <a:r>
              <a:rPr lang="en-US" sz="2000" b="1" dirty="0"/>
              <a:t>- Higgs cross sections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4071602" y="2886566"/>
            <a:ext cx="0" cy="605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597013" y="1989674"/>
            <a:ext cx="0" cy="4145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76193" y="2098821"/>
            <a:ext cx="46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3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862295" y="6134134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3500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80995" y="6150670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1300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" y="3625731"/>
            <a:ext cx="2742616" cy="15220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0" name="Sun 59"/>
          <p:cNvSpPr>
            <a:spLocks noChangeAspect="1"/>
          </p:cNvSpPr>
          <p:nvPr/>
        </p:nvSpPr>
        <p:spPr>
          <a:xfrm>
            <a:off x="8021988" y="2191714"/>
            <a:ext cx="146304" cy="146304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un 60"/>
          <p:cNvSpPr>
            <a:spLocks noChangeAspect="1"/>
          </p:cNvSpPr>
          <p:nvPr/>
        </p:nvSpPr>
        <p:spPr>
          <a:xfrm>
            <a:off x="5202588" y="2805548"/>
            <a:ext cx="146304" cy="146304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un 62"/>
          <p:cNvSpPr>
            <a:spLocks noChangeAspect="1"/>
          </p:cNvSpPr>
          <p:nvPr/>
        </p:nvSpPr>
        <p:spPr>
          <a:xfrm>
            <a:off x="8021988" y="2915614"/>
            <a:ext cx="146304" cy="146304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117492" y="2827932"/>
            <a:ext cx="967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HZZ 148 </a:t>
            </a:r>
            <a:r>
              <a:rPr lang="en-US" sz="1400" dirty="0" err="1"/>
              <a:t>fb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8112554" y="2089338"/>
            <a:ext cx="93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HWW 1pb</a:t>
            </a:r>
          </a:p>
        </p:txBody>
      </p:sp>
      <p:sp>
        <p:nvSpPr>
          <p:cNvPr id="68" name="Sun 67"/>
          <p:cNvSpPr>
            <a:spLocks noChangeAspect="1"/>
          </p:cNvSpPr>
          <p:nvPr/>
        </p:nvSpPr>
        <p:spPr>
          <a:xfrm>
            <a:off x="5215288" y="3461714"/>
            <a:ext cx="146304" cy="146304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96189" y="3549531"/>
            <a:ext cx="504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e</a:t>
            </a:r>
            <a:r>
              <a:rPr lang="en-US" sz="2400" b="1" dirty="0" err="1">
                <a:solidFill>
                  <a:srgbClr val="0000FF"/>
                </a:solidFill>
              </a:rPr>
              <a:t>p</a:t>
            </a:r>
            <a:endParaRPr lang="en-US" sz="24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289800" y="3297342"/>
            <a:ext cx="878492" cy="4275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251359" y="2544400"/>
            <a:ext cx="878492" cy="42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52932" y="1789606"/>
            <a:ext cx="4207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b="1" dirty="0" err="1">
                <a:solidFill>
                  <a:srgbClr val="0000FF"/>
                </a:solidFill>
              </a:rPr>
              <a:t>p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71602" y="6188770"/>
            <a:ext cx="0" cy="451351"/>
          </a:xfrm>
          <a:prstGeom prst="straightConnector1">
            <a:avLst/>
          </a:prstGeom>
          <a:ln w="444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368439" y="6170708"/>
            <a:ext cx="0" cy="451351"/>
          </a:xfrm>
          <a:prstGeom prst="straightConnector1">
            <a:avLst/>
          </a:prstGeom>
          <a:ln w="444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289800" y="6170708"/>
            <a:ext cx="0" cy="451351"/>
          </a:xfrm>
          <a:prstGeom prst="straightConnector1">
            <a:avLst/>
          </a:prstGeom>
          <a:ln w="444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35387" y="6521589"/>
            <a:ext cx="98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 350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7954" y="6537057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1.4 </a:t>
            </a:r>
            <a:r>
              <a:rPr lang="en-US" dirty="0" err="1"/>
              <a:t>TeV</a:t>
            </a:r>
            <a:r>
              <a:rPr lang="en-US" dirty="0"/>
              <a:t>                       3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346097" y="2809964"/>
            <a:ext cx="96693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/>
              <a:t>ep:HWW</a:t>
            </a:r>
            <a:r>
              <a:rPr lang="en-US" sz="1600" b="1" dirty="0"/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46097" y="3542218"/>
            <a:ext cx="82666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/>
              <a:t>ep</a:t>
            </a:r>
            <a:r>
              <a:rPr lang="en-US" sz="1600" b="1" dirty="0"/>
              <a:t>: HZZ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1451" y="3418989"/>
            <a:ext cx="9493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ILC/CEPC</a:t>
            </a:r>
          </a:p>
          <a:p>
            <a:pPr algn="ctr"/>
            <a:r>
              <a:rPr lang="en-US" sz="1400" b="1" dirty="0"/>
              <a:t>HZZ</a:t>
            </a:r>
          </a:p>
        </p:txBody>
      </p:sp>
      <p:sp>
        <p:nvSpPr>
          <p:cNvPr id="50" name="Sun 49"/>
          <p:cNvSpPr>
            <a:spLocks noChangeAspect="1"/>
          </p:cNvSpPr>
          <p:nvPr/>
        </p:nvSpPr>
        <p:spPr>
          <a:xfrm>
            <a:off x="2391709" y="2754748"/>
            <a:ext cx="158008" cy="158008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un 52"/>
          <p:cNvSpPr>
            <a:spLocks noChangeAspect="1"/>
          </p:cNvSpPr>
          <p:nvPr/>
        </p:nvSpPr>
        <p:spPr>
          <a:xfrm>
            <a:off x="2387477" y="3224652"/>
            <a:ext cx="156545" cy="156545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406054" y="214700"/>
            <a:ext cx="1385147" cy="1504045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851034" y="585665"/>
            <a:ext cx="494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ee</a:t>
            </a:r>
            <a:endParaRPr lang="en-US" sz="2400" b="1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378" y="2798128"/>
            <a:ext cx="616966" cy="3804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68" y="1750981"/>
            <a:ext cx="1090647" cy="45612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801719" y="1364716"/>
            <a:ext cx="510276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HZZ</a:t>
            </a:r>
            <a:r>
              <a:rPr lang="en-US" sz="1600" dirty="0"/>
              <a:t>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766" y="3542218"/>
            <a:ext cx="616966" cy="38049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143632" y="6415989"/>
            <a:ext cx="494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ee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21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50904" b="-50904"/>
          <a:stretch>
            <a:fillRect/>
          </a:stretch>
        </p:blipFill>
        <p:spPr>
          <a:xfrm>
            <a:off x="1" y="717797"/>
            <a:ext cx="9089490" cy="59213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Angle Distributions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395" y="1050771"/>
            <a:ext cx="84163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between missing transverse energy and forward jet,  at </a:t>
            </a:r>
            <a:r>
              <a:rPr lang="en-US" sz="2000" dirty="0" err="1"/>
              <a:t>Delphes</a:t>
            </a:r>
            <a:r>
              <a:rPr lang="en-US" sz="2000" dirty="0"/>
              <a:t> detector-level,</a:t>
            </a:r>
          </a:p>
          <a:p>
            <a:r>
              <a:rPr lang="en-US" sz="2000" dirty="0"/>
              <a:t>including background : </a:t>
            </a:r>
            <a:r>
              <a:rPr lang="en-US" sz="2000" dirty="0" err="1"/>
              <a:t>bbbbj</a:t>
            </a:r>
            <a:r>
              <a:rPr lang="en-US" sz="2000" dirty="0"/>
              <a:t>, </a:t>
            </a:r>
            <a:r>
              <a:rPr lang="en-US" sz="2000" dirty="0" err="1"/>
              <a:t>bbjjj</a:t>
            </a:r>
            <a:r>
              <a:rPr lang="en-US" sz="2000" dirty="0"/>
              <a:t>, Z(bb)h(bb)j,  </a:t>
            </a:r>
            <a:r>
              <a:rPr lang="en-US" sz="2000" dirty="0" err="1"/>
              <a:t>ttj</a:t>
            </a:r>
            <a:r>
              <a:rPr lang="en-US" sz="2000" dirty="0"/>
              <a:t>, h(bb)</a:t>
            </a:r>
            <a:r>
              <a:rPr lang="en-US" sz="2000" dirty="0" err="1"/>
              <a:t>bbj</a:t>
            </a:r>
            <a:endParaRPr lang="en-US" sz="2000" dirty="0"/>
          </a:p>
          <a:p>
            <a:r>
              <a:rPr lang="en-US" sz="2000" dirty="0">
                <a:sym typeface="Wingdings"/>
              </a:rPr>
              <a:t> For signal, w</a:t>
            </a:r>
            <a:r>
              <a:rPr lang="en-US" sz="2000" dirty="0"/>
              <a:t>e consider </a:t>
            </a:r>
            <a:r>
              <a:rPr lang="en-US" sz="2000" dirty="0" err="1"/>
              <a:t>hh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err="1">
                <a:sym typeface="Wingdings"/>
              </a:rPr>
              <a:t>bbbb</a:t>
            </a:r>
            <a:r>
              <a:rPr lang="en-US" sz="2000" dirty="0">
                <a:sym typeface="Wingdings"/>
              </a:rPr>
              <a:t> decays motivated by </a:t>
            </a:r>
            <a:r>
              <a:rPr lang="en-US" sz="2000" dirty="0" err="1">
                <a:sym typeface="Wingdings"/>
              </a:rPr>
              <a:t>hbb</a:t>
            </a:r>
            <a:r>
              <a:rPr lang="en-US" sz="2000" dirty="0">
                <a:sym typeface="Wingdings"/>
              </a:rPr>
              <a:t> studies.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65580" y="5080356"/>
            <a:ext cx="840486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sz="2400" dirty="0" err="1">
                <a:sym typeface="Wingdings"/>
              </a:rPr>
              <a:t>normalised</a:t>
            </a:r>
            <a:r>
              <a:rPr lang="en-US" sz="2400" dirty="0">
                <a:sym typeface="Wingdings"/>
              </a:rPr>
              <a:t> DIS cross sections are sensitive to non-BSM vertices</a:t>
            </a:r>
          </a:p>
          <a:p>
            <a:pPr marL="285750" indent="-285750">
              <a:buFont typeface="Wingdings" charset="0"/>
              <a:buChar char="è"/>
            </a:pPr>
            <a:r>
              <a:rPr lang="en-US" sz="2400" dirty="0">
                <a:sym typeface="Wingdings"/>
              </a:rPr>
              <a:t>initial study published for this novel variable</a:t>
            </a:r>
          </a:p>
          <a:p>
            <a:pPr marL="285750" indent="-285750">
              <a:buFont typeface="Wingdings" charset="0"/>
              <a:buChar char="è"/>
            </a:pPr>
            <a:r>
              <a:rPr lang="en-US" sz="2400" dirty="0">
                <a:sym typeface="Wingdings"/>
              </a:rPr>
              <a:t>potential for a deeper analysis and interpretation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7081826" y="0"/>
            <a:ext cx="1967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[arXiv:1509.04016]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28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 DIS WWH </a:t>
            </a:r>
            <a:r>
              <a:rPr lang="en-US" dirty="0">
                <a:sym typeface="Wingdings"/>
              </a:rPr>
              <a:t> H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485357"/>
              </p:ext>
            </p:extLst>
          </p:nvPr>
        </p:nvGraphicFramePr>
        <p:xfrm>
          <a:off x="298001" y="1149989"/>
          <a:ext cx="843280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ττ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γγ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0.577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0.00228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δBR</a:t>
                      </a:r>
                      <a:r>
                        <a:rPr lang="en-US" baseline="-25000" dirty="0" err="1"/>
                        <a:t>theory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baseline="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1.15 10</a:t>
                      </a:r>
                      <a:r>
                        <a:rPr lang="en-US" b="1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4.3 10</a:t>
                      </a:r>
                      <a:r>
                        <a:rPr lang="en-US" b="1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1.72 10</a:t>
                      </a:r>
                      <a:r>
                        <a:rPr lang="en-US" b="1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1.26 10</a:t>
                      </a:r>
                      <a:r>
                        <a:rPr lang="en-US" b="1" baseline="30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5.8 10</a:t>
                      </a:r>
                      <a:r>
                        <a:rPr lang="en-US" b="1" baseline="30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5.2 10</a:t>
                      </a:r>
                      <a:r>
                        <a:rPr lang="en-US" b="1" baseline="30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2.86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-25000" dirty="0"/>
                        <a:t>BDT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 </a:t>
                      </a:r>
                      <a:r>
                        <a:rPr lang="en-US" baseline="-25000" dirty="0"/>
                        <a:t>BDT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δμ</a:t>
                      </a:r>
                      <a:r>
                        <a:rPr lang="en-US" b="1" dirty="0"/>
                        <a:t>/μ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32224" y="0"/>
            <a:ext cx="5418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Uta &amp; Max Klein, Contribution to FCC Workshop, 16.1.2018, preliminary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5779" y="5786101"/>
            <a:ext cx="613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Sum of first 6 branching fractions </a:t>
            </a:r>
          </a:p>
          <a:p>
            <a:r>
              <a:rPr lang="en-US" dirty="0">
                <a:sym typeface="Wingdings"/>
              </a:rPr>
              <a:t>that could be measured</a:t>
            </a:r>
          </a:p>
          <a:p>
            <a:r>
              <a:rPr lang="en-US" dirty="0">
                <a:sym typeface="Wingdings"/>
              </a:rPr>
              <a:t>      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9" y="4084838"/>
            <a:ext cx="2265172" cy="12570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Rectangle 13"/>
          <p:cNvSpPr/>
          <p:nvPr/>
        </p:nvSpPr>
        <p:spPr>
          <a:xfrm>
            <a:off x="5514908" y="467267"/>
            <a:ext cx="164660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/>
              <a:t>FCC-eh L=2 ab</a:t>
            </a:r>
            <a:r>
              <a:rPr lang="en-US" b="1" baseline="30000" dirty="0"/>
              <a:t>-</a:t>
            </a:r>
            <a:r>
              <a:rPr lang="en-US" baseline="30000" dirty="0"/>
              <a:t>1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43188"/>
              </p:ext>
            </p:extLst>
          </p:nvPr>
        </p:nvGraphicFramePr>
        <p:xfrm>
          <a:off x="3302951" y="3983492"/>
          <a:ext cx="5190998" cy="135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" name="Equation" r:id="rId4" imgW="2717800" imgH="711200" progId="Equation.3">
                  <p:embed/>
                </p:oleObj>
              </mc:Choice>
              <mc:Fallback>
                <p:oleObj name="Equation" r:id="rId4" imgW="2717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2951" y="3983492"/>
                        <a:ext cx="5190998" cy="135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191951" y="578610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ym typeface="Wingdings"/>
              </a:rPr>
              <a:t>       </a:t>
            </a:r>
            <a:r>
              <a:rPr lang="en-US" dirty="0" err="1">
                <a:sym typeface="Wingdings"/>
              </a:rPr>
              <a:t>LHeC</a:t>
            </a:r>
            <a:r>
              <a:rPr lang="en-US" dirty="0">
                <a:sym typeface="Wingdings"/>
              </a:rPr>
              <a:t>    : 0.9964 +- 0.02</a:t>
            </a:r>
          </a:p>
          <a:p>
            <a:r>
              <a:rPr lang="en-US" dirty="0">
                <a:sym typeface="Wingdings"/>
              </a:rPr>
              <a:t>      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FCC-eh: 0.9964 +- 0.01</a:t>
            </a:r>
          </a:p>
          <a:p>
            <a:r>
              <a:rPr lang="en-US" dirty="0">
                <a:sym typeface="Wingdings"/>
              </a:rPr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0284-DB33-2A41-9090-936042C9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90"/>
            <a:ext cx="9852920" cy="973795"/>
          </a:xfrm>
        </p:spPr>
        <p:txBody>
          <a:bodyPr/>
          <a:lstStyle/>
          <a:p>
            <a:r>
              <a:rPr lang="de-DE" sz="3200" dirty="0">
                <a:solidFill>
                  <a:srgbClr val="FF0000"/>
                </a:solidFill>
              </a:rPr>
              <a:t>  </a:t>
            </a:r>
            <a:r>
              <a:rPr lang="de-DE" sz="3200" dirty="0" err="1">
                <a:solidFill>
                  <a:srgbClr val="FF0000"/>
                </a:solidFill>
              </a:rPr>
              <a:t>HERA‘s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err="1">
                <a:solidFill>
                  <a:srgbClr val="FF0000"/>
                </a:solidFill>
              </a:rPr>
              <a:t>legacy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 err="1">
                <a:solidFill>
                  <a:srgbClr val="FF0000"/>
                </a:solidFill>
              </a:rPr>
              <a:t>the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err="1">
                <a:solidFill>
                  <a:srgbClr val="FF0000"/>
                </a:solidFill>
              </a:rPr>
              <a:t>gluon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err="1">
                <a:solidFill>
                  <a:srgbClr val="FF0000"/>
                </a:solidFill>
              </a:rPr>
              <a:t>dominated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err="1">
                <a:solidFill>
                  <a:srgbClr val="FF0000"/>
                </a:solidFill>
              </a:rPr>
              <a:t>proton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16879-1D95-FB4D-B803-AA809D3A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cteq-pdfs-10gev2-liny">
            <a:extLst>
              <a:ext uri="{FF2B5EF4-FFF2-40B4-BE49-F238E27FC236}">
                <a16:creationId xmlns:a16="http://schemas.microsoft.com/office/drawing/2014/main" id="{48F3099C-759F-5147-965E-957C9780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233" y="1409075"/>
            <a:ext cx="6771658" cy="447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6FB0A-17CD-0947-A0E4-FFB4F2BE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425" y="3533930"/>
            <a:ext cx="2192019" cy="993098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386326-26EE-5846-A780-898AE315BCC5}"/>
              </a:ext>
            </a:extLst>
          </p:cNvPr>
          <p:cNvSpPr txBox="1"/>
          <p:nvPr/>
        </p:nvSpPr>
        <p:spPr>
          <a:xfrm>
            <a:off x="162952" y="6097979"/>
            <a:ext cx="8977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Rapidity</a:t>
            </a:r>
            <a:r>
              <a:rPr lang="de-DE" b="1" dirty="0"/>
              <a:t> </a:t>
            </a:r>
            <a:r>
              <a:rPr lang="de-DE" b="1" dirty="0" err="1"/>
              <a:t>plateau</a:t>
            </a:r>
            <a:r>
              <a:rPr lang="de-DE" b="1" dirty="0"/>
              <a:t> at x=M</a:t>
            </a:r>
            <a:r>
              <a:rPr lang="de-DE" b="1" baseline="-25000" dirty="0"/>
              <a:t>H</a:t>
            </a:r>
            <a:r>
              <a:rPr lang="de-DE" b="1" dirty="0"/>
              <a:t>/2E</a:t>
            </a:r>
            <a:r>
              <a:rPr lang="de-DE" b="1" baseline="-25000" dirty="0"/>
              <a:t>p</a:t>
            </a:r>
            <a:r>
              <a:rPr lang="de-DE" b="1" dirty="0"/>
              <a:t>=0.01: </a:t>
            </a:r>
            <a:r>
              <a:rPr lang="de-DE" b="1" dirty="0" err="1"/>
              <a:t>Precise</a:t>
            </a:r>
            <a:r>
              <a:rPr lang="de-DE" b="1" dirty="0"/>
              <a:t> </a:t>
            </a:r>
            <a:r>
              <a:rPr lang="de-DE" b="1" dirty="0" err="1"/>
              <a:t>knowledge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xg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a </a:t>
            </a:r>
            <a:r>
              <a:rPr lang="de-DE" b="1" dirty="0" err="1"/>
              <a:t>base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LHC </a:t>
            </a:r>
            <a:r>
              <a:rPr lang="de-DE" b="1" dirty="0" err="1"/>
              <a:t>Higgs</a:t>
            </a:r>
            <a:r>
              <a:rPr lang="de-DE" b="1" dirty="0"/>
              <a:t> </a:t>
            </a:r>
            <a:r>
              <a:rPr lang="de-DE" b="1" dirty="0" err="1"/>
              <a:t>physics</a:t>
            </a:r>
            <a:endParaRPr lang="de-DE" b="1" dirty="0"/>
          </a:p>
          <a:p>
            <a:r>
              <a:rPr lang="de-DE" b="1" dirty="0" err="1"/>
              <a:t>Prospect</a:t>
            </a:r>
            <a:r>
              <a:rPr lang="de-DE" b="1" dirty="0"/>
              <a:t>: </a:t>
            </a:r>
            <a:r>
              <a:rPr lang="de-DE" b="1" dirty="0" err="1"/>
              <a:t>very</a:t>
            </a:r>
            <a:r>
              <a:rPr lang="de-DE" b="1" dirty="0"/>
              <a:t> high </a:t>
            </a:r>
            <a:r>
              <a:rPr lang="de-DE" b="1" dirty="0" err="1"/>
              <a:t>precision</a:t>
            </a:r>
            <a:r>
              <a:rPr lang="de-DE" b="1" dirty="0"/>
              <a:t> PDFs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coupling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LHeC</a:t>
            </a:r>
            <a:r>
              <a:rPr lang="de-DE" b="1" dirty="0"/>
              <a:t>: </a:t>
            </a:r>
            <a:r>
              <a:rPr lang="de-DE" b="1" dirty="0" err="1"/>
              <a:t>to</a:t>
            </a:r>
            <a:r>
              <a:rPr lang="de-DE" b="1" dirty="0"/>
              <a:t> N</a:t>
            </a:r>
            <a:r>
              <a:rPr lang="de-DE" b="1" baseline="30000" dirty="0"/>
              <a:t>3</a:t>
            </a:r>
            <a:r>
              <a:rPr lang="de-DE" b="1" dirty="0"/>
              <a:t>LO </a:t>
            </a:r>
            <a:r>
              <a:rPr lang="de-DE" sz="1400" b="1" dirty="0">
                <a:sym typeface="Wingdings" pitchFamily="2" charset="2"/>
              </a:rPr>
              <a:t>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precision</a:t>
            </a:r>
            <a:r>
              <a:rPr lang="de-DE" b="1" dirty="0">
                <a:sym typeface="Wingdings" pitchFamily="2" charset="2"/>
              </a:rPr>
              <a:t> in pp (+</a:t>
            </a:r>
            <a:r>
              <a:rPr lang="de-DE" b="1" dirty="0" err="1">
                <a:sym typeface="Wingdings" pitchFamily="2" charset="2"/>
              </a:rPr>
              <a:t>ep</a:t>
            </a:r>
            <a:r>
              <a:rPr lang="de-DE" b="1" dirty="0">
                <a:sym typeface="Wingdings" pitchFamily="2" charset="2"/>
              </a:rPr>
              <a:t>)</a:t>
            </a:r>
            <a:r>
              <a:rPr lang="de-DE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1671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10"/>
          <p:cNvSpPr txBox="1"/>
          <p:nvPr/>
        </p:nvSpPr>
        <p:spPr>
          <a:xfrm>
            <a:off x="4759228" y="3941570"/>
            <a:ext cx="4397472" cy="290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b="1" dirty="0">
              <a:solidFill>
                <a:srgbClr val="2D2DB9"/>
              </a:solidFill>
              <a:sym typeface="Wingdings" charset="2"/>
            </a:endParaRPr>
          </a:p>
          <a:p>
            <a:pPr>
              <a:buFont typeface="Arial"/>
              <a:buChar char="•"/>
            </a:pPr>
            <a:r>
              <a:rPr lang="en-US" dirty="0">
                <a:sym typeface="Wingdings" charset="2"/>
              </a:rPr>
              <a:t>Scale dependencies of the LO calculations are in the range of 5-10%. Tests done with MG5 and </a:t>
            </a:r>
            <a:r>
              <a:rPr lang="en-US" dirty="0" err="1">
                <a:sym typeface="Wingdings" charset="2"/>
              </a:rPr>
              <a:t>CompHep</a:t>
            </a:r>
            <a:r>
              <a:rPr lang="en-US" dirty="0">
                <a:sym typeface="Wingdings" charset="2"/>
              </a:rPr>
              <a:t>.</a:t>
            </a:r>
            <a:endParaRPr lang="en-GB" dirty="0"/>
          </a:p>
          <a:p>
            <a:pPr>
              <a:buFont typeface="Arial"/>
              <a:buChar char="•"/>
            </a:pPr>
            <a:r>
              <a:rPr lang="en-GB" dirty="0"/>
              <a:t> </a:t>
            </a:r>
            <a:r>
              <a:rPr lang="en-GB" b="1" dirty="0"/>
              <a:t>NLO QCD corrections are small</a:t>
            </a:r>
            <a:r>
              <a:rPr lang="en-GB" dirty="0"/>
              <a:t>, but shape distortions of kinematic distributions up to 20%. QED corrections up to -5%.</a:t>
            </a:r>
          </a:p>
          <a:p>
            <a:endParaRPr lang="en-GB" sz="900" b="1" dirty="0">
              <a:solidFill>
                <a:srgbClr val="2D2DB9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[J. </a:t>
            </a:r>
            <a:r>
              <a:rPr lang="en-US" sz="1600" dirty="0" err="1">
                <a:solidFill>
                  <a:schemeClr val="tx1"/>
                </a:solidFill>
              </a:rPr>
              <a:t>Bluemlein</a:t>
            </a:r>
            <a:r>
              <a:rPr lang="en-US" sz="1600" dirty="0">
                <a:solidFill>
                  <a:schemeClr val="tx1"/>
                </a:solidFill>
              </a:rPr>
              <a:t>, G.J. van </a:t>
            </a:r>
            <a:r>
              <a:rPr lang="en-US" sz="1600" dirty="0" err="1">
                <a:solidFill>
                  <a:schemeClr val="tx1"/>
                </a:solidFill>
              </a:rPr>
              <a:t>Oldenborgh</a:t>
            </a:r>
            <a:r>
              <a:rPr lang="en-US" sz="1600" dirty="0">
                <a:solidFill>
                  <a:schemeClr val="tx1"/>
                </a:solidFill>
              </a:rPr>
              <a:t> , R. </a:t>
            </a:r>
            <a:r>
              <a:rPr lang="en-US" sz="1600" dirty="0" err="1">
                <a:solidFill>
                  <a:schemeClr val="tx1"/>
                </a:solidFill>
              </a:rPr>
              <a:t>Rueckl</a:t>
            </a:r>
            <a:r>
              <a:rPr lang="en-US" sz="1600" dirty="0">
                <a:solidFill>
                  <a:schemeClr val="tx1"/>
                </a:solidFill>
              </a:rPr>
              <a:t>, Nucl.Phys.B395:35-59,1993</a:t>
            </a:r>
            <a:r>
              <a:rPr lang="en-US" sz="1600" dirty="0"/>
              <a:t>] </a:t>
            </a:r>
          </a:p>
          <a:p>
            <a:r>
              <a:rPr lang="en-US" sz="1600" dirty="0">
                <a:solidFill>
                  <a:schemeClr val="tx1"/>
                </a:solidFill>
              </a:rPr>
              <a:t>[</a:t>
            </a:r>
            <a:r>
              <a:rPr lang="en-US" sz="1600" dirty="0" err="1">
                <a:solidFill>
                  <a:schemeClr val="tx1"/>
                </a:solidFill>
              </a:rPr>
              <a:t>B.Jaeger</a:t>
            </a:r>
            <a:r>
              <a:rPr lang="en-US" sz="1600" dirty="0">
                <a:solidFill>
                  <a:schemeClr val="tx1"/>
                </a:solidFill>
              </a:rPr>
              <a:t>, arXiv:1001.3789]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04" y="0"/>
            <a:ext cx="9852920" cy="973795"/>
          </a:xfrm>
        </p:spPr>
        <p:txBody>
          <a:bodyPr/>
          <a:lstStyle/>
          <a:p>
            <a:r>
              <a:rPr lang="en-US" sz="3200" dirty="0"/>
              <a:t>SM Higgs Production in </a:t>
            </a:r>
            <a:r>
              <a:rPr lang="en-US" sz="3200" dirty="0">
                <a:solidFill>
                  <a:srgbClr val="FAC505"/>
                </a:solidFill>
              </a:rPr>
              <a:t>e</a:t>
            </a:r>
            <a:r>
              <a:rPr lang="en-US" sz="3200" dirty="0"/>
              <a:t>p  well understood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4327" y="1169249"/>
            <a:ext cx="4462658" cy="2455488"/>
            <a:chOff x="4320001" y="1042249"/>
            <a:chExt cx="4462658" cy="245548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39659" y="1042249"/>
              <a:ext cx="3743000" cy="2455488"/>
            </a:xfrm>
            <a:prstGeom prst="rec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miter lim="800000"/>
              <a:headEnd type="none" w="med" len="med"/>
              <a:tailEnd type="none" w="med" len="med"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9367" y="1749779"/>
              <a:ext cx="659155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/>
                <a:t>E</a:t>
              </a:r>
              <a:r>
                <a:rPr lang="en-US" baseline="-25000" dirty="0" err="1"/>
                <a:t>T</a:t>
              </a:r>
              <a:r>
                <a:rPr lang="en-US" baseline="30000" dirty="0" err="1"/>
                <a:t>miss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20001" y="1761069"/>
              <a:ext cx="1773780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ym typeface="Wingdings"/>
                </a:rPr>
                <a:t> ERL electrons </a:t>
              </a:r>
              <a:endParaRPr lang="en-US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01843" y="2661352"/>
              <a:ext cx="1653630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ym typeface="Wingdings"/>
                </a:rPr>
                <a:t> FCC protons </a:t>
              </a:r>
              <a:endParaRPr lang="en-US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0590" y="2817796"/>
              <a:ext cx="877163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Fwd jet</a:t>
              </a:r>
              <a:endParaRPr lang="en-US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61669" y="2257779"/>
              <a:ext cx="739205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WWH </a:t>
              </a: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8454" y="1169257"/>
            <a:ext cx="3760719" cy="2322209"/>
          </a:xfrm>
          <a:prstGeom prst="rect">
            <a:avLst/>
          </a:prstGeom>
          <a:noFill/>
          <a:ln w="254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4380758" y="1831748"/>
            <a:ext cx="177378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 ERL electrons 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4507750" y="2768985"/>
            <a:ext cx="16536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 FCC protons 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35806" y="2825429"/>
            <a:ext cx="87716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Fwd jet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6435802" y="1831748"/>
            <a:ext cx="123006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FS electron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12832" y="2314987"/>
            <a:ext cx="54466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ZZH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30130" y="3649530"/>
            <a:ext cx="45985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</a:t>
            </a:r>
            <a:r>
              <a:rPr lang="en-US" dirty="0">
                <a:sym typeface="Wingdings"/>
              </a:rPr>
              <a:t> In </a:t>
            </a:r>
            <a:r>
              <a:rPr lang="en-US" dirty="0" err="1">
                <a:sym typeface="Wingdings"/>
              </a:rPr>
              <a:t>ep</a:t>
            </a:r>
            <a:r>
              <a:rPr lang="en-US" dirty="0">
                <a:sym typeface="Wingdings"/>
              </a:rPr>
              <a:t>, direction of quark (FS) is well defined.</a:t>
            </a:r>
            <a:endParaRPr lang="en-US" dirty="0"/>
          </a:p>
        </p:txBody>
      </p:sp>
      <p:graphicFrame>
        <p:nvGraphicFramePr>
          <p:cNvPr id="30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205867"/>
              </p:ext>
            </p:extLst>
          </p:nvPr>
        </p:nvGraphicFramePr>
        <p:xfrm>
          <a:off x="178877" y="4569111"/>
          <a:ext cx="3952857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449">
                <a:tc>
                  <a:txBody>
                    <a:bodyPr/>
                    <a:lstStyle/>
                    <a:p>
                      <a:r>
                        <a:rPr kumimoji="1" lang="en-US" altLang="ja-JP" dirty="0" err="1"/>
                        <a:t>c.m.s</a:t>
                      </a:r>
                      <a:r>
                        <a:rPr kumimoji="1" lang="en-US" altLang="ja-JP" dirty="0"/>
                        <a:t>.</a:t>
                      </a:r>
                      <a:r>
                        <a:rPr kumimoji="1" lang="en-US" altLang="ja-JP" baseline="0" dirty="0"/>
                        <a:t> energy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/>
                        <a:t> 1.3 </a:t>
                      </a:r>
                      <a:r>
                        <a:rPr kumimoji="1" lang="en-US" altLang="ja-JP" baseline="0" dirty="0" err="1"/>
                        <a:t>TeV</a:t>
                      </a:r>
                      <a:endParaRPr kumimoji="1" lang="en-US" altLang="ja-JP" baseline="0" dirty="0"/>
                    </a:p>
                    <a:p>
                      <a:r>
                        <a:rPr kumimoji="1" lang="en-US" altLang="ja-JP" baseline="0" dirty="0" err="1"/>
                        <a:t>LHeC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3.5</a:t>
                      </a:r>
                      <a:r>
                        <a:rPr kumimoji="1" lang="en-US" altLang="ja-JP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baseline="0" dirty="0" err="1">
                          <a:solidFill>
                            <a:srgbClr val="FF0000"/>
                          </a:solidFill>
                        </a:rPr>
                        <a:t>TeV</a:t>
                      </a:r>
                      <a:endParaRPr kumimoji="1" lang="en-US" altLang="ja-JP" baseline="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baseline="0" dirty="0">
                          <a:solidFill>
                            <a:srgbClr val="FF0000"/>
                          </a:solidFill>
                        </a:rPr>
                        <a:t>FCC-he</a:t>
                      </a:r>
                      <a:endParaRPr kumimoji="1" lang="en-US" altLang="ja-JP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449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CC DIS</a:t>
                      </a:r>
                    </a:p>
                    <a:p>
                      <a:r>
                        <a:rPr kumimoji="1" lang="en-US" altLang="ja-JP" dirty="0"/>
                        <a:t>NC DIS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109</a:t>
                      </a:r>
                    </a:p>
                    <a:p>
                      <a:r>
                        <a:rPr kumimoji="1" lang="en-US" altLang="ja-JP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560</a:t>
                      </a:r>
                    </a:p>
                    <a:p>
                      <a:r>
                        <a:rPr kumimoji="1" lang="en-US" altLang="ja-JP" dirty="0"/>
                        <a:t>127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927">
                <a:tc>
                  <a:txBody>
                    <a:bodyPr/>
                    <a:lstStyle/>
                    <a:p>
                      <a:r>
                        <a:rPr kumimoji="1" lang="en-GB" altLang="ja-JP" dirty="0"/>
                        <a:t>P=-80%</a:t>
                      </a:r>
                    </a:p>
                    <a:p>
                      <a:r>
                        <a:rPr kumimoji="1" lang="en-GB" altLang="ja-JP" dirty="0"/>
                        <a:t>CC</a:t>
                      </a:r>
                      <a:r>
                        <a:rPr kumimoji="1" lang="en-GB" altLang="ja-JP" baseline="0" dirty="0"/>
                        <a:t> DIS </a:t>
                      </a:r>
                    </a:p>
                    <a:p>
                      <a:r>
                        <a:rPr kumimoji="1" lang="en-GB" altLang="ja-JP" baseline="0" dirty="0"/>
                        <a:t>NC DIS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GB" altLang="ja-JP" b="1" dirty="0"/>
                    </a:p>
                    <a:p>
                      <a:r>
                        <a:rPr kumimoji="1" lang="en-GB" altLang="ja-JP" b="1" dirty="0"/>
                        <a:t>196</a:t>
                      </a:r>
                    </a:p>
                    <a:p>
                      <a:r>
                        <a:rPr kumimoji="1" lang="en-GB" altLang="ja-JP" b="1" dirty="0"/>
                        <a:t>25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GB" altLang="ja-JP" b="1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kumimoji="1" lang="en-GB" altLang="ja-JP" b="1" dirty="0">
                          <a:solidFill>
                            <a:srgbClr val="000000"/>
                          </a:solidFill>
                        </a:rPr>
                        <a:t>1008</a:t>
                      </a:r>
                    </a:p>
                    <a:p>
                      <a:r>
                        <a:rPr kumimoji="1" lang="en-GB" altLang="ja-JP" b="1" dirty="0">
                          <a:solidFill>
                            <a:srgbClr val="000000"/>
                          </a:solidFill>
                        </a:rPr>
                        <a:t>148</a:t>
                      </a:r>
                      <a:endParaRPr kumimoji="1" lang="ja-JP" alt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755" y="3795392"/>
            <a:ext cx="3241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cross section [</a:t>
            </a:r>
            <a:r>
              <a:rPr lang="en-US" b="1" dirty="0" err="1"/>
              <a:t>fb</a:t>
            </a:r>
            <a:r>
              <a:rPr lang="en-US" b="1" dirty="0"/>
              <a:t>]</a:t>
            </a:r>
          </a:p>
          <a:p>
            <a:r>
              <a:rPr lang="en-US" dirty="0"/>
              <a:t> (LO QCD CTEQ6L1 M</a:t>
            </a:r>
            <a:r>
              <a:rPr lang="en-US" baseline="-25000" dirty="0"/>
              <a:t>H</a:t>
            </a:r>
            <a:r>
              <a:rPr lang="en-US" dirty="0"/>
              <a:t>=125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2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83" y="1298693"/>
            <a:ext cx="7474982" cy="5441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 Kinematics at FCC-</a:t>
            </a:r>
            <a:r>
              <a:rPr lang="en-US" sz="3200" dirty="0">
                <a:solidFill>
                  <a:srgbClr val="FAC505"/>
                </a:solidFill>
              </a:rPr>
              <a:t>e</a:t>
            </a:r>
            <a:r>
              <a:rPr lang="en-US" sz="3200" dirty="0"/>
              <a:t>h @ √s=3.5 </a:t>
            </a:r>
            <a:r>
              <a:rPr lang="en-US" sz="3200" dirty="0" err="1"/>
              <a:t>TeV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081868" y="1625600"/>
            <a:ext cx="0" cy="187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825012" y="1272980"/>
            <a:ext cx="599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 M</a:t>
            </a:r>
            <a:r>
              <a:rPr lang="en-US" b="1" baseline="-25000" dirty="0">
                <a:solidFill>
                  <a:srgbClr val="0000FF"/>
                </a:solidFill>
              </a:rPr>
              <a:t>h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24378"/>
            <a:ext cx="331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MadGraph</a:t>
            </a:r>
            <a:r>
              <a:rPr lang="en-US" dirty="0"/>
              <a:t> scale: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of leading jet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1259" y="993711"/>
            <a:ext cx="13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Parton-level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54D94-A262-714A-AA78-F931BBB43E05}"/>
              </a:ext>
            </a:extLst>
          </p:cNvPr>
          <p:cNvSpPr txBox="1"/>
          <p:nvPr/>
        </p:nvSpPr>
        <p:spPr>
          <a:xfrm>
            <a:off x="4738336" y="3970114"/>
            <a:ext cx="35582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DIS </a:t>
            </a:r>
            <a:r>
              <a:rPr lang="de-DE" b="1" dirty="0" err="1">
                <a:solidFill>
                  <a:srgbClr val="C00000"/>
                </a:solidFill>
              </a:rPr>
              <a:t>kinematics</a:t>
            </a:r>
            <a:r>
              <a:rPr lang="de-DE" b="1" dirty="0">
                <a:solidFill>
                  <a:srgbClr val="C00000"/>
                </a:solidFill>
              </a:rPr>
              <a:t>  </a:t>
            </a:r>
            <a:r>
              <a:rPr lang="de-DE" b="1" dirty="0" err="1">
                <a:solidFill>
                  <a:srgbClr val="C00000"/>
                </a:solidFill>
              </a:rPr>
              <a:t>very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well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behaved</a:t>
            </a:r>
            <a:endParaRPr lang="de-DE" b="1" dirty="0">
              <a:solidFill>
                <a:srgbClr val="C00000"/>
              </a:solidFill>
            </a:endParaRPr>
          </a:p>
          <a:p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btw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also at HERA, but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cross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section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was 0.7 (0.1)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fb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in CC (NC)</a:t>
            </a: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while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H1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ZEUS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each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collected</a:t>
            </a:r>
            <a:endParaRPr lang="de-DE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only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about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0.5 fb</a:t>
            </a:r>
            <a:r>
              <a:rPr lang="de-DE" baseline="30000" dirty="0">
                <a:solidFill>
                  <a:schemeClr val="tx2">
                    <a:lumMod val="75000"/>
                  </a:schemeClr>
                </a:solidFill>
              </a:rPr>
              <a:t>-1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luminosity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LHeC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cross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section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200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times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larger</a:t>
            </a:r>
          </a:p>
          <a:p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luminosity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500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times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larger: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ep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becomes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Higgs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laboratory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7361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110645"/>
            <a:ext cx="7680959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η</a:t>
            </a:r>
            <a:r>
              <a:rPr lang="en-US" sz="3200" dirty="0"/>
              <a:t> Distributions in Higgs events at FCC-</a:t>
            </a:r>
            <a:r>
              <a:rPr lang="en-US" sz="3200" dirty="0">
                <a:solidFill>
                  <a:srgbClr val="FAC505"/>
                </a:solidFill>
              </a:rPr>
              <a:t>e</a:t>
            </a:r>
            <a:r>
              <a:rPr lang="en-US" sz="3200" dirty="0"/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80154" y="580574"/>
            <a:ext cx="13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Parton-level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24378"/>
            <a:ext cx="275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MG5 scale: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of leading jet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993" y="6136719"/>
            <a:ext cx="742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Higgs decay particles (here to WW), struck quark and scattered lepton are well separated in polar angle and in detector acceptance. Very </a:t>
            </a:r>
            <a:r>
              <a:rPr lang="en-US" dirty="0" err="1"/>
              <a:t>fwd</a:t>
            </a:r>
            <a:r>
              <a:rPr lang="en-US" dirty="0"/>
              <a:t> jet at FCC.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03" y="1110645"/>
            <a:ext cx="2143198" cy="1189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1" y="4404267"/>
            <a:ext cx="223651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Forward Struck Quark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7758" y="3697532"/>
            <a:ext cx="174661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Scattered lepton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3675" y="2774202"/>
            <a:ext cx="15839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Higgs</a:t>
            </a:r>
            <a:r>
              <a:rPr lang="en-US" dirty="0"/>
              <a:t> &amp; </a:t>
            </a:r>
          </a:p>
          <a:p>
            <a:pPr algn="ctr"/>
            <a:r>
              <a:rPr lang="en-US" dirty="0"/>
              <a:t>decay particles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9D7C-0932-5741-B59B-A231171A1B4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72206</TotalTime>
  <Words>4466</Words>
  <Application>Microsoft Macintosh PowerPoint</Application>
  <PresentationFormat>On-screen Show (4:3)</PresentationFormat>
  <Paragraphs>781</Paragraphs>
  <Slides>53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Apple Chancery</vt:lpstr>
      <vt:lpstr>Arial</vt:lpstr>
      <vt:lpstr>Calibri</vt:lpstr>
      <vt:lpstr>Trebuchet MS</vt:lpstr>
      <vt:lpstr>Verdana</vt:lpstr>
      <vt:lpstr>Wingdings</vt:lpstr>
      <vt:lpstr>Office Theme</vt:lpstr>
      <vt:lpstr>6_Office Theme</vt:lpstr>
      <vt:lpstr>Equation</vt:lpstr>
      <vt:lpstr>PowerPoint Presentation</vt:lpstr>
      <vt:lpstr>Physics with Energy Frontier DIS</vt:lpstr>
      <vt:lpstr>Organisation*)</vt:lpstr>
      <vt:lpstr> Energy Recovery Linac for LHeC/FCCeh </vt:lpstr>
      <vt:lpstr>Future ep Colliders at CERN with electron ERL</vt:lpstr>
      <vt:lpstr>  HERA‘s legacy: the gluon dominated proton </vt:lpstr>
      <vt:lpstr>SM Higgs Production in ep  well understood</vt:lpstr>
      <vt:lpstr>DIS Kinematics at FCC-eh @ √s=3.5 TeV</vt:lpstr>
      <vt:lpstr>η Distributions in Higgs events at FCC-eh</vt:lpstr>
      <vt:lpstr> VBF Higgs Production  and experimental conditions</vt:lpstr>
      <vt:lpstr>Rates of Higgs production at LHeC</vt:lpstr>
      <vt:lpstr>Analysis Framework and ‘Detector’  </vt:lpstr>
      <vt:lpstr>Branching for invisible Higgs</vt:lpstr>
      <vt:lpstr>CDR Updates: Two independent analyses</vt:lpstr>
      <vt:lpstr>Hunting for Precision Hbb</vt:lpstr>
      <vt:lpstr>Top: Mass of three highest pT Jets</vt:lpstr>
      <vt:lpstr>                      HFL Tagging</vt:lpstr>
      <vt:lpstr>BDT Results for Higgs @ LHeC</vt:lpstr>
      <vt:lpstr>Higgs in ep – clean S/B, no pile-up</vt:lpstr>
      <vt:lpstr>Further Estimates of Higgs Prospects </vt:lpstr>
      <vt:lpstr>SM Higgs Signal Strengths in ep</vt:lpstr>
      <vt:lpstr>Systematic errors of μ for bb</vt:lpstr>
      <vt:lpstr>κ Coupling Fit Comparison</vt:lpstr>
      <vt:lpstr>Model-dependent Coupling Fit HE LHeC &amp; FCC-eh </vt:lpstr>
      <vt:lpstr>... and Consistency Checks of EW Theory</vt:lpstr>
      <vt:lpstr>         LHeC and HL-LHC Higgs Prospects</vt:lpstr>
      <vt:lpstr>Remarks and Other Views</vt:lpstr>
      <vt:lpstr>PowerPoint Presentation</vt:lpstr>
      <vt:lpstr>Higgs coupling prospects in kappa framework</vt:lpstr>
      <vt:lpstr>PowerPoint Presentation</vt:lpstr>
      <vt:lpstr>PowerPoint Presentation</vt:lpstr>
      <vt:lpstr>Exotic Higgs Decays</vt:lpstr>
      <vt:lpstr>First Results @ FCC-eh</vt:lpstr>
      <vt:lpstr>Full simulation of DIS [EM,had calibration, tracking, backgrounds, ..] </vt:lpstr>
      <vt:lpstr>Precision PDFs and LHC Higgs physics</vt:lpstr>
      <vt:lpstr>PowerPoint Presentation</vt:lpstr>
      <vt:lpstr>PowerPoint Presentation</vt:lpstr>
      <vt:lpstr>Wrap Up [Uta Klein at FCC CDR Meeting]</vt:lpstr>
      <vt:lpstr>Additional material</vt:lpstr>
      <vt:lpstr>PowerPoint Presentation</vt:lpstr>
      <vt:lpstr>Additional material</vt:lpstr>
      <vt:lpstr>Additional material</vt:lpstr>
      <vt:lpstr>PowerPoint Presentation</vt:lpstr>
      <vt:lpstr>Model-dependent Coupling Fit </vt:lpstr>
      <vt:lpstr>Additional Sources &amp; Thanks to</vt:lpstr>
      <vt:lpstr>Double Higgs Production</vt:lpstr>
      <vt:lpstr>Double Higgs Production at FCC-eh</vt:lpstr>
      <vt:lpstr>Effective Vertices</vt:lpstr>
      <vt:lpstr>SM Higgs in ep </vt:lpstr>
      <vt:lpstr>FCC-eh cut based results</vt:lpstr>
      <vt:lpstr>Higgs in ee vs ep</vt:lpstr>
      <vt:lpstr>Azimuthal Angle Distributions</vt:lpstr>
      <vt:lpstr>CC DIS WWH  H</vt:lpstr>
    </vt:vector>
  </TitlesOfParts>
  <Company>Liverpool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Uta Klein</dc:creator>
  <cp:lastModifiedBy>max.klein@desy.de</cp:lastModifiedBy>
  <cp:revision>3505</cp:revision>
  <cp:lastPrinted>2019-04-10T23:04:06Z</cp:lastPrinted>
  <dcterms:created xsi:type="dcterms:W3CDTF">2012-07-06T23:21:21Z</dcterms:created>
  <dcterms:modified xsi:type="dcterms:W3CDTF">2019-04-10T23:04:24Z</dcterms:modified>
</cp:coreProperties>
</file>