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embeddings/oleObject9.bin" ContentType="application/vnd.openxmlformats-officedocument.oleObject"/>
  <Override PartName="/ppt/notesSlides/notesSlide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62" r:id="rId2"/>
    <p:sldId id="261" r:id="rId3"/>
    <p:sldId id="278" r:id="rId4"/>
    <p:sldId id="303" r:id="rId5"/>
    <p:sldId id="306" r:id="rId6"/>
    <p:sldId id="305" r:id="rId7"/>
    <p:sldId id="310" r:id="rId8"/>
    <p:sldId id="311" r:id="rId9"/>
    <p:sldId id="312" r:id="rId10"/>
    <p:sldId id="289" r:id="rId11"/>
    <p:sldId id="334" r:id="rId12"/>
    <p:sldId id="285" r:id="rId13"/>
    <p:sldId id="290" r:id="rId14"/>
    <p:sldId id="335" r:id="rId15"/>
    <p:sldId id="280" r:id="rId16"/>
    <p:sldId id="271" r:id="rId17"/>
    <p:sldId id="317" r:id="rId18"/>
    <p:sldId id="318" r:id="rId19"/>
    <p:sldId id="304" r:id="rId20"/>
    <p:sldId id="340" r:id="rId21"/>
    <p:sldId id="346" r:id="rId22"/>
    <p:sldId id="272" r:id="rId23"/>
    <p:sldId id="316" r:id="rId24"/>
    <p:sldId id="347" r:id="rId25"/>
    <p:sldId id="263" r:id="rId26"/>
    <p:sldId id="337" r:id="rId27"/>
    <p:sldId id="321" r:id="rId28"/>
    <p:sldId id="319" r:id="rId29"/>
    <p:sldId id="320" r:id="rId30"/>
    <p:sldId id="322" r:id="rId31"/>
    <p:sldId id="326" r:id="rId32"/>
    <p:sldId id="324" r:id="rId33"/>
    <p:sldId id="325" r:id="rId34"/>
    <p:sldId id="327" r:id="rId35"/>
    <p:sldId id="328" r:id="rId36"/>
    <p:sldId id="329" r:id="rId37"/>
    <p:sldId id="330" r:id="rId38"/>
    <p:sldId id="331" r:id="rId39"/>
    <p:sldId id="332" r:id="rId40"/>
    <p:sldId id="339" r:id="rId41"/>
    <p:sldId id="338" r:id="rId42"/>
    <p:sldId id="308" r:id="rId43"/>
    <p:sldId id="315" r:id="rId44"/>
    <p:sldId id="299" r:id="rId45"/>
    <p:sldId id="313" r:id="rId46"/>
    <p:sldId id="343" r:id="rId47"/>
    <p:sldId id="274" r:id="rId48"/>
    <p:sldId id="276" r:id="rId49"/>
    <p:sldId id="336" r:id="rId50"/>
    <p:sldId id="270" r:id="rId51"/>
    <p:sldId id="342" r:id="rId52"/>
    <p:sldId id="341" r:id="rId53"/>
    <p:sldId id="284" r:id="rId54"/>
    <p:sldId id="295" r:id="rId55"/>
    <p:sldId id="279" r:id="rId56"/>
    <p:sldId id="333" r:id="rId57"/>
    <p:sldId id="344" r:id="rId58"/>
    <p:sldId id="34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3D5"/>
    <a:srgbClr val="7388D5"/>
    <a:srgbClr val="C79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 snapToGrid="0" snapToObjects="1">
      <p:cViewPr varScale="1">
        <p:scale>
          <a:sx n="112" d="100"/>
          <a:sy n="112" d="100"/>
        </p:scale>
        <p:origin x="-52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Relationship Id="rId2" Type="http://schemas.openxmlformats.org/officeDocument/2006/relationships/image" Target="../media/image1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9C648-92BB-E549-954A-9E44672324A6}" type="datetimeFigureOut">
              <a:rPr lang="en-US" smtClean="0"/>
              <a:t>3/26/13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9460-7F94-AE4A-86FB-3991509B4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ACC0D-EBA1-0840-83FA-EB8F068599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10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23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D7E1E31-D773-A744-B8DD-C042CBAE2D2B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75AF9-F449-4AD4-A295-D78FBCF3A708}" type="slidenum">
              <a:rPr lang="en-US">
                <a:solidFill>
                  <a:srgbClr val="000000"/>
                </a:solidFill>
              </a:rPr>
              <a:pPr eaLnBrk="1" hangingPunct="1"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2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8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6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6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0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0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FD14-40E6-7046-A1D5-EC2940A60174}" type="datetimeFigureOut">
              <a:rPr lang="en-US" smtClean="0"/>
              <a:t>3/26/13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F20E2-B906-6149-B841-35D159C9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10.emf"/><Relationship Id="rId21" Type="http://schemas.openxmlformats.org/officeDocument/2006/relationships/oleObject" Target="../embeddings/oleObject8.bin"/><Relationship Id="rId22" Type="http://schemas.openxmlformats.org/officeDocument/2006/relationships/image" Target="../media/image11.emf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7.emf"/><Relationship Id="rId15" Type="http://schemas.openxmlformats.org/officeDocument/2006/relationships/oleObject" Target="../embeddings/oleObject5.bin"/><Relationship Id="rId16" Type="http://schemas.openxmlformats.org/officeDocument/2006/relationships/image" Target="../media/image8.emf"/><Relationship Id="rId17" Type="http://schemas.openxmlformats.org/officeDocument/2006/relationships/oleObject" Target="../embeddings/oleObject6.bin"/><Relationship Id="rId18" Type="http://schemas.openxmlformats.org/officeDocument/2006/relationships/image" Target="../media/image9.emf"/><Relationship Id="rId19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.emf"/><Relationship Id="rId8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7.png"/><Relationship Id="rId5" Type="http://schemas.openxmlformats.org/officeDocument/2006/relationships/oleObject" Target="../embeddings/oleObject9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86.emf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hyperlink" Target="http://arXiv.org/abs/arXiv:1206.2913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33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34.emf"/><Relationship Id="rId7" Type="http://schemas.openxmlformats.org/officeDocument/2006/relationships/image" Target="../media/image135.emf"/><Relationship Id="rId8" Type="http://schemas.openxmlformats.org/officeDocument/2006/relationships/image" Target="../media/image13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oleObject" Target="???" TargetMode="External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.png"/><Relationship Id="rId26" Type="http://schemas.openxmlformats.org/officeDocument/2006/relationships/image" Target="../media/image42.jpeg"/><Relationship Id="rId10" Type="http://schemas.openxmlformats.org/officeDocument/2006/relationships/image" Target="../media/image30.wmf"/><Relationship Id="rId11" Type="http://schemas.openxmlformats.org/officeDocument/2006/relationships/image" Target="../media/image31.pn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4" Type="http://schemas.openxmlformats.org/officeDocument/2006/relationships/image" Target="../media/image34.jpe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jpeg"/><Relationship Id="rId18" Type="http://schemas.openxmlformats.org/officeDocument/2006/relationships/image" Target="../media/image38.png"/><Relationship Id="rId19" Type="http://schemas.openxmlformats.org/officeDocument/2006/relationships/image" Target="../media/image3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hyperlink" Target="http://dx.doi.org/10.1103/PhysRevLett.109.26180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8473"/>
            <a:ext cx="7772400" cy="87560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The Large Hadron Electron Collider Project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1959" y="1127199"/>
            <a:ext cx="4724821" cy="5232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Deep Inelastic Scattering</a:t>
            </a:r>
          </a:p>
          <a:p>
            <a:pPr algn="ctr"/>
            <a:r>
              <a:rPr lang="en-US" sz="2000" dirty="0" smtClean="0"/>
              <a:t>Higgs</a:t>
            </a:r>
          </a:p>
          <a:p>
            <a:pPr algn="ctr"/>
            <a:r>
              <a:rPr lang="en-US" sz="2000" dirty="0" err="1"/>
              <a:t>e</a:t>
            </a:r>
            <a:r>
              <a:rPr lang="en-US" sz="2000" dirty="0" err="1" smtClean="0"/>
              <a:t>p</a:t>
            </a:r>
            <a:r>
              <a:rPr lang="en-US" sz="2000" dirty="0" smtClean="0"/>
              <a:t> and </a:t>
            </a:r>
            <a:r>
              <a:rPr lang="en-US" sz="2000" dirty="0" err="1" smtClean="0"/>
              <a:t>eA</a:t>
            </a:r>
            <a:r>
              <a:rPr lang="en-US" sz="2000" dirty="0" smtClean="0"/>
              <a:t> Physics</a:t>
            </a:r>
          </a:p>
          <a:p>
            <a:pPr algn="ctr"/>
            <a:r>
              <a:rPr lang="en-US" sz="2000" dirty="0" smtClean="0"/>
              <a:t>Accelerator Design</a:t>
            </a:r>
          </a:p>
          <a:p>
            <a:pPr algn="ctr"/>
            <a:r>
              <a:rPr lang="en-US" sz="2000" dirty="0" smtClean="0"/>
              <a:t>Detector Concept</a:t>
            </a:r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Max Klein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Seminar at LNF </a:t>
            </a:r>
            <a:r>
              <a:rPr lang="en-US" dirty="0" err="1" smtClean="0"/>
              <a:t>Frascati</a:t>
            </a:r>
            <a:r>
              <a:rPr lang="en-US" dirty="0" smtClean="0"/>
              <a:t>, Rome, March 21</a:t>
            </a:r>
            <a:r>
              <a:rPr lang="en-US" baseline="30000" dirty="0" smtClean="0"/>
              <a:t>st</a:t>
            </a:r>
            <a:r>
              <a:rPr lang="en-US" dirty="0" smtClean="0"/>
              <a:t>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298" y="5036975"/>
            <a:ext cx="1181415" cy="72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207" y="4827111"/>
            <a:ext cx="693241" cy="1108002"/>
          </a:xfrm>
          <a:prstGeom prst="rect">
            <a:avLst/>
          </a:prstGeom>
        </p:spPr>
      </p:pic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3" y="4214647"/>
            <a:ext cx="1740929" cy="437870"/>
          </a:xfrm>
          <a:prstGeom prst="rect">
            <a:avLst/>
          </a:prstGeom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67475"/>
              </p:ext>
            </p:extLst>
          </p:nvPr>
        </p:nvGraphicFramePr>
        <p:xfrm>
          <a:off x="2496577" y="5023186"/>
          <a:ext cx="905609" cy="71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CorelPhotoPaint.Image.10" r:id="rId7" imgW="193319" imgH="140759" progId="CorelPhotoPaint.Image.10">
                  <p:embed/>
                </p:oleObj>
              </mc:Choice>
              <mc:Fallback>
                <p:oleObj name="CorelPhotoPaint.Image.10" r:id="rId7" imgW="193319" imgH="140759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577" y="5023186"/>
                        <a:ext cx="905609" cy="715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436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6" y="282015"/>
            <a:ext cx="7050189" cy="6375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0335" y="295388"/>
            <a:ext cx="1721032" cy="590931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LHeC</a:t>
            </a:r>
            <a:r>
              <a:rPr lang="en-US" dirty="0" smtClean="0"/>
              <a:t> Higgs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mass</a:t>
            </a:r>
          </a:p>
          <a:p>
            <a:r>
              <a:rPr lang="en-US" dirty="0" smtClean="0"/>
              <a:t>sensitivity..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–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PRECISION </a:t>
            </a:r>
            <a:r>
              <a:rPr lang="en-US" b="1" dirty="0" err="1" smtClean="0">
                <a:solidFill>
                  <a:srgbClr val="0000FF"/>
                </a:solidFill>
              </a:rPr>
              <a:t>σ</a:t>
            </a:r>
            <a:r>
              <a:rPr lang="en-US" b="1" dirty="0" smtClean="0">
                <a:solidFill>
                  <a:srgbClr val="0000FF"/>
                </a:solidFill>
              </a:rPr>
              <a:t>(H)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581" y="6060726"/>
            <a:ext cx="6234300" cy="596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154" y="6253782"/>
            <a:ext cx="3418181" cy="289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013" y="617388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production (</a:t>
            </a:r>
            <a:r>
              <a:rPr lang="en-US" dirty="0" err="1" smtClean="0"/>
              <a:t>gg</a:t>
            </a:r>
            <a:r>
              <a:rPr lang="en-US" dirty="0" smtClean="0"/>
              <a:t>) at the LHC is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06807" y="522180"/>
            <a:ext cx="222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Calculated for scale of M</a:t>
            </a:r>
            <a:r>
              <a:rPr lang="en-US" sz="1400" baseline="-25000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/2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013" y="6488331"/>
            <a:ext cx="657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Bandurin</a:t>
            </a:r>
            <a:r>
              <a:rPr lang="en-US" sz="1600" dirty="0" smtClean="0"/>
              <a:t> (ICHEP12) Higgs physics at the LHC is limited by the PDF knowledge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13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14449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+mn-lt"/>
                <a:cs typeface="Avenir Heavy"/>
              </a:rPr>
              <a:t> Measurement Simulations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424" y="5658401"/>
            <a:ext cx="7455887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Full simulation of NC and CC inclusive cross section measurements including</a:t>
            </a:r>
          </a:p>
          <a:p>
            <a:r>
              <a:rPr lang="en-US" dirty="0"/>
              <a:t>s</a:t>
            </a:r>
            <a:r>
              <a:rPr lang="en-US" dirty="0" smtClean="0"/>
              <a:t>tatistics, uncorrelated and correlated uncertainties – checked against H1 MC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85950"/>
            <a:ext cx="9042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389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PDFs at Large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4352"/>
            <a:ext cx="4107320" cy="2893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169" y="965200"/>
            <a:ext cx="3901502" cy="2809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969" y="3978886"/>
            <a:ext cx="4038702" cy="275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772250"/>
            <a:ext cx="4107321" cy="3104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410" y="3569506"/>
            <a:ext cx="881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higher twist corrections, free of nuclear uncertainties, high precision test of </a:t>
            </a:r>
            <a:r>
              <a:rPr lang="en-US" dirty="0" err="1" smtClean="0"/>
              <a:t>factorisation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1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157" y="477263"/>
            <a:ext cx="7029954" cy="78850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Searching for High Mass SUSY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884" y="5350054"/>
            <a:ext cx="7511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 high energy and luminosity, the LHC search range will be extended to high masses,</a:t>
            </a:r>
          </a:p>
          <a:p>
            <a:r>
              <a:rPr lang="en-US" sz="1600" dirty="0"/>
              <a:t>u</a:t>
            </a:r>
            <a:r>
              <a:rPr lang="en-US" sz="1600" dirty="0" smtClean="0"/>
              <a:t>p to 4-5 </a:t>
            </a:r>
            <a:r>
              <a:rPr lang="en-US" sz="1600" dirty="0" err="1" smtClean="0"/>
              <a:t>TeV</a:t>
            </a:r>
            <a:r>
              <a:rPr lang="en-US" sz="1600" dirty="0" smtClean="0"/>
              <a:t> in pair production, and PDF uncertainties come in ~ 1/(1-x).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27" y="262467"/>
            <a:ext cx="1327116" cy="1003300"/>
          </a:xfrm>
          <a:prstGeom prst="rect">
            <a:avLst/>
          </a:prstGeom>
        </p:spPr>
      </p:pic>
      <p:pic>
        <p:nvPicPr>
          <p:cNvPr id="5" name="Picture 4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19" y="1425223"/>
            <a:ext cx="4317769" cy="338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7" y="1549900"/>
            <a:ext cx="4650874" cy="3350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4751" y="4905080"/>
            <a:ext cx="18310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LHeC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: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venir Heavy"/>
              </a:rPr>
              <a:t>1211.5102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3884" y="4905080"/>
            <a:ext cx="3788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 October 2012 “Physics at High Luminosity”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312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5134"/>
            <a:ext cx="8229600" cy="7413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– Jets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92" y="4045315"/>
            <a:ext cx="3266478" cy="2812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" y="671567"/>
            <a:ext cx="4432121" cy="449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916" y="1016001"/>
            <a:ext cx="3280056" cy="2868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549" y="4939942"/>
            <a:ext cx="3878987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First constraints on gluon distribution from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ets: cross sections and  ratios 2.7/7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Will improve, but depends on energy scales,</a:t>
            </a:r>
          </a:p>
          <a:p>
            <a:r>
              <a:rPr lang="en-US" sz="1600" dirty="0"/>
              <a:t>j</a:t>
            </a:r>
            <a:r>
              <a:rPr lang="en-US" sz="1600" dirty="0" smtClean="0"/>
              <a:t>et definition, non-</a:t>
            </a:r>
            <a:r>
              <a:rPr lang="en-US" sz="1600" dirty="0" err="1" smtClean="0"/>
              <a:t>perturbative</a:t>
            </a:r>
            <a:r>
              <a:rPr lang="en-US" sz="1600" dirty="0" smtClean="0"/>
              <a:t> effects ..</a:t>
            </a:r>
          </a:p>
          <a:p>
            <a:endParaRPr lang="en-US" sz="1600" dirty="0"/>
          </a:p>
          <a:p>
            <a:r>
              <a:rPr lang="en-US" sz="1600" dirty="0" smtClean="0"/>
              <a:t>Similar results from CMS (W</a:t>
            </a:r>
            <a:r>
              <a:rPr lang="en-US" sz="1600" baseline="30000" dirty="0" smtClean="0"/>
              <a:t>±</a:t>
            </a:r>
            <a:r>
              <a:rPr lang="en-US" sz="1600" dirty="0" smtClean="0"/>
              <a:t>, DY, top..)</a:t>
            </a:r>
            <a:endParaRPr lang="en-US" sz="1600" baseline="30000" dirty="0" smtClean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724535" y="2180667"/>
            <a:ext cx="232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ATLAS-CONF-2012-128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237817" y="3499389"/>
            <a:ext cx="501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S.Moch</a:t>
            </a: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Terascale</a:t>
            </a:r>
            <a:r>
              <a:rPr lang="en-US" dirty="0" smtClean="0"/>
              <a:t> Workshop (Hamburg, 3.12.12)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7649" y="4289077"/>
            <a:ext cx="93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r>
              <a:rPr lang="en-US" dirty="0" smtClean="0"/>
              <a:t>=3GeV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72633" y="1016001"/>
            <a:ext cx="155437" cy="7067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0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ghtse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1037346"/>
            <a:ext cx="4216400" cy="5456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34" y="23940"/>
            <a:ext cx="7346250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PDF constraints from LHC - Di-Lepton Production 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6" name="Picture 5" descr="r_s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214" y="39919"/>
            <a:ext cx="2196956" cy="34810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0890" y="6392895"/>
            <a:ext cx="3329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Baskerville"/>
              </a:rPr>
              <a:t>Change of strange affects sea - UHE </a:t>
            </a:r>
            <a:r>
              <a:rPr lang="en-US" sz="1600" dirty="0" err="1" smtClean="0">
                <a:cs typeface="Baskerville"/>
              </a:rPr>
              <a:t>ν</a:t>
            </a:r>
            <a:endParaRPr lang="en-US" sz="16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672100"/>
            <a:ext cx="3086267" cy="285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3653072"/>
            <a:ext cx="3659557" cy="3078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6211" y="1371761"/>
            <a:ext cx="1167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</a:t>
            </a:r>
          </a:p>
          <a:p>
            <a:r>
              <a:rPr lang="en-US" dirty="0" err="1" smtClean="0"/>
              <a:t>Drell</a:t>
            </a:r>
            <a:r>
              <a:rPr lang="en-US" dirty="0" smtClean="0"/>
              <a:t>-Yan</a:t>
            </a:r>
          </a:p>
          <a:p>
            <a:r>
              <a:rPr lang="en-US" dirty="0" smtClean="0"/>
              <a:t>(W,Z) data</a:t>
            </a:r>
          </a:p>
          <a:p>
            <a:r>
              <a:rPr lang="en-US" dirty="0"/>
              <a:t>c</a:t>
            </a:r>
            <a:r>
              <a:rPr lang="en-US" dirty="0" smtClean="0"/>
              <a:t>onstrain</a:t>
            </a:r>
          </a:p>
          <a:p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51967" y="2798128"/>
            <a:ext cx="332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ccording to the ATLAS data and</a:t>
            </a:r>
          </a:p>
          <a:p>
            <a:r>
              <a:rPr lang="en-US" dirty="0" smtClean="0"/>
              <a:t>HERA+ATLAS QCD analysis: s = d 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7760052" y="4630161"/>
            <a:ext cx="178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PRL 109(2012)012001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615333" y="1739672"/>
            <a:ext cx="1918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PRD D85 (2012) 072004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290029" y="4781347"/>
            <a:ext cx="1852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ATLAS-CONF-2012-159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83502" y="6232253"/>
            <a:ext cx="22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Very high precision required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or any constraint on PDFs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7518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973"/>
            <a:ext cx="6715429" cy="7470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 Strange Quark Distribution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6" y="799973"/>
            <a:ext cx="5656117" cy="501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33" y="1803788"/>
            <a:ext cx="941385" cy="580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1198" y="951327"/>
            <a:ext cx="2151588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luminosity</a:t>
            </a:r>
          </a:p>
          <a:p>
            <a:endParaRPr lang="en-US" dirty="0"/>
          </a:p>
          <a:p>
            <a:r>
              <a:rPr lang="en-US" dirty="0" smtClean="0"/>
              <a:t>High Q</a:t>
            </a:r>
            <a:r>
              <a:rPr lang="en-US" baseline="30000" dirty="0" smtClean="0"/>
              <a:t>2</a:t>
            </a:r>
          </a:p>
          <a:p>
            <a:endParaRPr lang="en-US" baseline="30000" dirty="0"/>
          </a:p>
          <a:p>
            <a:r>
              <a:rPr lang="en-US" dirty="0" smtClean="0"/>
              <a:t>Small beam spot</a:t>
            </a:r>
          </a:p>
          <a:p>
            <a:endParaRPr lang="en-US" dirty="0"/>
          </a:p>
          <a:p>
            <a:r>
              <a:rPr lang="en-US" dirty="0" smtClean="0"/>
              <a:t>Modern Silicon</a:t>
            </a:r>
          </a:p>
          <a:p>
            <a:endParaRPr lang="en-US" dirty="0"/>
          </a:p>
          <a:p>
            <a:r>
              <a:rPr lang="en-US" dirty="0" smtClean="0"/>
              <a:t>NO pile-up..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FF"/>
                </a:solidFill>
                <a:sym typeface="Wingdings"/>
              </a:rPr>
              <a:t>First (x,Q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m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easurement of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he (anti-)strange 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ensity, HQ valence?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x 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= </a:t>
            </a:r>
            <a:r>
              <a:rPr lang="en-US" dirty="0" smtClean="0">
                <a:sym typeface="Wingdings"/>
              </a:rPr>
              <a:t>10</a:t>
            </a:r>
            <a:r>
              <a:rPr lang="en-US" baseline="30000" dirty="0" smtClean="0">
                <a:sym typeface="Wingdings"/>
              </a:rPr>
              <a:t>-4</a:t>
            </a:r>
            <a:r>
              <a:rPr lang="en-US" dirty="0" smtClean="0">
                <a:sym typeface="Wingdings"/>
              </a:rPr>
              <a:t> .. 0.05</a:t>
            </a:r>
          </a:p>
          <a:p>
            <a:r>
              <a:rPr lang="en-US" dirty="0" smtClean="0">
                <a:sym typeface="Wingdings"/>
              </a:rPr>
              <a:t>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= 100 – 10</a:t>
            </a:r>
            <a:r>
              <a:rPr lang="en-US" baseline="30000" dirty="0" smtClean="0">
                <a:sym typeface="Wingdings"/>
              </a:rPr>
              <a:t>5 </a:t>
            </a:r>
            <a:r>
              <a:rPr lang="en-US" dirty="0" smtClean="0">
                <a:sym typeface="Wingdings"/>
              </a:rPr>
              <a:t>GeV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011" y="6283047"/>
            <a:ext cx="876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study (CDR): Charm tagging efficiency of 10% and 1% light quark background in impact parameter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19" y="3154202"/>
            <a:ext cx="2266487" cy="17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137" y="355600"/>
            <a:ext cx="4976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charm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and 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beauty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from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  <a:cs typeface="Baskerville"/>
              </a:rPr>
              <a:t>LHeC</a:t>
            </a:r>
            <a:endParaRPr lang="en-US" sz="3200" dirty="0">
              <a:solidFill>
                <a:srgbClr val="0000FF"/>
              </a:solidFill>
              <a:latin typeface="+mj-lt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" y="1257300"/>
            <a:ext cx="4042872" cy="47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8" y="1254162"/>
            <a:ext cx="4229948" cy="462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760" y="5884076"/>
            <a:ext cx="83839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                 Hugely extended range and much improved precision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cs typeface="Baskerville"/>
              </a:rPr>
              <a:t>δM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Baskerville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=60 HERA </a:t>
            </a:r>
            <a:r>
              <a:rPr lang="en-US" sz="1200" b="1" dirty="0" smtClean="0">
                <a:solidFill>
                  <a:srgbClr val="0000FF"/>
                </a:solidFill>
                <a:cs typeface="Baskerville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3 MeV) </a:t>
            </a:r>
          </a:p>
          <a:p>
            <a:pPr algn="ctr"/>
            <a:r>
              <a:rPr lang="en-US" sz="1600" dirty="0" smtClean="0">
                <a:cs typeface="Baskerville"/>
              </a:rPr>
              <a:t>  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far away from thresholds, crucial for precision </a:t>
            </a:r>
            <a:r>
              <a:rPr lang="en-US" sz="1600" dirty="0" err="1" smtClean="0">
                <a:cs typeface="Baskerville"/>
              </a:rPr>
              <a:t>t,H</a:t>
            </a:r>
            <a:r>
              <a:rPr lang="en-US" sz="1600" dirty="0" smtClean="0">
                <a:cs typeface="Baskerville"/>
              </a:rPr>
              <a:t>..</a:t>
            </a:r>
          </a:p>
          <a:p>
            <a:pPr algn="ctr"/>
            <a:r>
              <a:rPr lang="en-US" sz="1600" dirty="0" smtClean="0">
                <a:cs typeface="Baskerville"/>
              </a:rPr>
              <a:t>          In MSSM, Higgs is produced dominantly via bb </a:t>
            </a:r>
            <a:r>
              <a:rPr lang="en-US" sz="1600" dirty="0" smtClean="0">
                <a:cs typeface="Baskerville"/>
                <a:sym typeface="Wingdings"/>
              </a:rPr>
              <a:t> H (</a:t>
            </a:r>
            <a:r>
              <a:rPr lang="en-US" sz="1600" dirty="0" err="1" smtClean="0">
                <a:cs typeface="Baskerville"/>
                <a:sym typeface="Wingdings"/>
              </a:rPr>
              <a:t>Pumplin</a:t>
            </a:r>
            <a:r>
              <a:rPr lang="en-US" sz="1600" dirty="0" smtClean="0">
                <a:cs typeface="Baskerville"/>
                <a:sym typeface="Wingdings"/>
              </a:rPr>
              <a:t> et al) , but where is the MSSM..</a:t>
            </a:r>
            <a:endParaRPr lang="en-US" sz="16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5178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93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strong coupling constant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4013"/>
            <a:ext cx="5051549" cy="5293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425856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J.Bluemlein</a:t>
            </a:r>
            <a:r>
              <a:rPr lang="en-US" sz="1200" dirty="0" smtClean="0"/>
              <a:t>, Why Precision, arXiv:1205.4991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683931" y="1182102"/>
            <a:ext cx="3034738" cy="501675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l-GR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is the worst measured </a:t>
            </a:r>
          </a:p>
          <a:p>
            <a:r>
              <a:rPr lang="en-US" sz="1600" dirty="0" smtClean="0"/>
              <a:t>fundamental coupling constant.</a:t>
            </a:r>
          </a:p>
          <a:p>
            <a:r>
              <a:rPr lang="en-US" sz="1600" dirty="0" smtClean="0"/>
              <a:t>Is there grand unification?</a:t>
            </a:r>
          </a:p>
          <a:p>
            <a:endParaRPr lang="en-US" sz="1600" dirty="0"/>
          </a:p>
          <a:p>
            <a:r>
              <a:rPr lang="en-US" sz="1600" dirty="0" smtClean="0"/>
              <a:t>In DIS, values (NNLO) range from</a:t>
            </a:r>
          </a:p>
          <a:p>
            <a:r>
              <a:rPr lang="en-US" sz="1600" dirty="0" smtClean="0"/>
              <a:t>0.113   to 0.118.</a:t>
            </a:r>
          </a:p>
          <a:p>
            <a:endParaRPr lang="en-US" sz="1600" dirty="0"/>
          </a:p>
          <a:p>
            <a:r>
              <a:rPr lang="en-US" sz="1600" dirty="0" err="1" smtClean="0"/>
              <a:t>τ</a:t>
            </a:r>
            <a:r>
              <a:rPr lang="en-US" sz="1600" dirty="0" smtClean="0"/>
              <a:t> leads to about 0.120</a:t>
            </a:r>
          </a:p>
          <a:p>
            <a:endParaRPr lang="en-US" sz="1600" dirty="0"/>
          </a:p>
          <a:p>
            <a:r>
              <a:rPr lang="en-US" sz="1600" dirty="0" smtClean="0"/>
              <a:t>Lattice predictions seem to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etermine the world average.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 err="1" smtClean="0"/>
              <a:t>LHeC</a:t>
            </a:r>
            <a:r>
              <a:rPr lang="en-US" sz="1600" dirty="0" smtClean="0"/>
              <a:t> has the potential to</a:t>
            </a:r>
          </a:p>
          <a:p>
            <a:r>
              <a:rPr lang="en-US" sz="1600" dirty="0"/>
              <a:t>m</a:t>
            </a:r>
            <a:r>
              <a:rPr lang="en-US" sz="1600" dirty="0" smtClean="0"/>
              <a:t>easure αs to </a:t>
            </a:r>
            <a:r>
              <a:rPr lang="en-US" sz="1600" dirty="0" err="1" smtClean="0"/>
              <a:t>permille</a:t>
            </a:r>
            <a:r>
              <a:rPr lang="en-US" sz="1600" dirty="0" smtClean="0"/>
              <a:t> accuracy</a:t>
            </a:r>
          </a:p>
          <a:p>
            <a:r>
              <a:rPr lang="en-US" sz="1600" dirty="0" smtClean="0"/>
              <a:t>(0.0002) from a consistent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ata set. This leads to high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recision  understanding of all</a:t>
            </a:r>
          </a:p>
          <a:p>
            <a:r>
              <a:rPr lang="en-US" sz="1600" dirty="0"/>
              <a:t>r</a:t>
            </a:r>
            <a:r>
              <a:rPr lang="en-US" sz="1600" dirty="0" smtClean="0"/>
              <a:t>elated effects (low x, </a:t>
            </a:r>
            <a:r>
              <a:rPr lang="en-US" sz="1600" dirty="0" err="1" smtClean="0"/>
              <a:t>δM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=3MeV)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pQCD</a:t>
            </a:r>
            <a:r>
              <a:rPr lang="en-US" sz="1600" dirty="0" smtClean="0"/>
              <a:t> at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 </a:t>
            </a:r>
          </a:p>
        </p:txBody>
      </p:sp>
    </p:spTree>
    <p:extLst>
      <p:ext uri="{BB962C8B-B14F-4D97-AF65-F5344CB8AC3E}">
        <p14:creationId xmlns:p14="http://schemas.microsoft.com/office/powerpoint/2010/main" val="292374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089" y="-2074333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High Precision DIS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2911" y="282222"/>
            <a:ext cx="77724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cs typeface="Avenir Heavy"/>
              </a:rPr>
              <a:t>High Precision DIS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3" y="1048456"/>
            <a:ext cx="8467726" cy="4059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78" y="5108223"/>
            <a:ext cx="4211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&gt;&gt; M</a:t>
            </a:r>
            <a:r>
              <a:rPr lang="en-US" sz="1600" baseline="-25000" dirty="0" smtClean="0"/>
              <a:t>Z,W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high luminosity, large acceptance</a:t>
            </a:r>
          </a:p>
          <a:p>
            <a:r>
              <a:rPr lang="en-US" sz="1600" dirty="0" smtClean="0"/>
              <a:t>Unprecedented precision in NC and CC</a:t>
            </a:r>
          </a:p>
          <a:p>
            <a:r>
              <a:rPr lang="en-US" sz="1600" dirty="0" smtClean="0"/>
              <a:t>Contact interactions probed to 50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r>
              <a:rPr lang="en-US" sz="1600" dirty="0" smtClean="0"/>
              <a:t>Scale dependence of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θ left and right to LEP</a:t>
            </a:r>
          </a:p>
          <a:p>
            <a:endParaRPr lang="en-US" sz="1600" dirty="0"/>
          </a:p>
          <a:p>
            <a:r>
              <a:rPr lang="en-US" sz="1600" b="1" dirty="0" smtClean="0">
                <a:sym typeface="Wingdings"/>
              </a:rPr>
              <a:t> A renaissance of deep inelastic scattering 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224158" y="5148541"/>
            <a:ext cx="2908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Solving a 30 year old puzzle: </a:t>
            </a:r>
          </a:p>
          <a:p>
            <a:r>
              <a:rPr lang="en-US" sz="1600" dirty="0" smtClean="0"/>
              <a:t>α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small in DIS or high with jets?</a:t>
            </a:r>
          </a:p>
          <a:p>
            <a:r>
              <a:rPr lang="en-US" sz="1600" dirty="0" smtClean="0"/>
              <a:t>Per mille measurement accuracy</a:t>
            </a:r>
          </a:p>
          <a:p>
            <a:r>
              <a:rPr lang="en-US" sz="1600" dirty="0" smtClean="0"/>
              <a:t>Testing QCD lattice calculations </a:t>
            </a:r>
          </a:p>
          <a:p>
            <a:r>
              <a:rPr lang="en-US" sz="1600" dirty="0" smtClean="0"/>
              <a:t>Constraining GUT </a:t>
            </a:r>
            <a:r>
              <a:rPr lang="en-US" sz="1200" dirty="0" smtClean="0"/>
              <a:t>(CMSSM40.2.5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Charm mass to 3MeV,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</a:t>
            </a:r>
          </a:p>
        </p:txBody>
      </p:sp>
    </p:spTree>
    <p:extLst>
      <p:ext uri="{BB962C8B-B14F-4D97-AF65-F5344CB8AC3E}">
        <p14:creationId xmlns:p14="http://schemas.microsoft.com/office/powerpoint/2010/main" val="10204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920" y="3575132"/>
            <a:ext cx="4135120" cy="3222530"/>
            <a:chOff x="2640" y="624"/>
            <a:chExt cx="3120" cy="2161"/>
          </a:xfrm>
        </p:grpSpPr>
        <p:pic>
          <p:nvPicPr>
            <p:cNvPr id="4" name="Picture 3" descr="figfried"/>
            <p:cNvPicPr>
              <a:picLocks noChangeAspect="1" noChangeArrowheads="1"/>
            </p:cNvPicPr>
            <p:nvPr/>
          </p:nvPicPr>
          <p:blipFill>
            <a:blip r:embed="rId3">
              <a:lum bright="-12000" contrast="30000"/>
            </a:blip>
            <a:srcRect/>
            <a:stretch>
              <a:fillRect/>
            </a:stretch>
          </p:blipFill>
          <p:spPr bwMode="auto">
            <a:xfrm>
              <a:off x="2640" y="624"/>
              <a:ext cx="3120" cy="2161"/>
            </a:xfrm>
            <a:prstGeom prst="rect">
              <a:avLst/>
            </a:prstGeom>
            <a:noFill/>
          </p:spPr>
        </p:pic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2793" y="866"/>
            <a:ext cx="16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4" name="Equation" r:id="rId4" imgW="165282" imgH="216016" progId="Equation.3">
                    <p:embed/>
                  </p:oleObj>
                </mc:Choice>
                <mc:Fallback>
                  <p:oleObj name="Equation" r:id="rId4" imgW="165282" imgH="21601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3" y="866"/>
                          <a:ext cx="160" cy="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742" y="1417"/>
              <a:ext cx="256" cy="2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072" y="2218"/>
              <a:ext cx="512" cy="15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4890" y="2168"/>
            <a:ext cx="614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5" name="Equation" r:id="rId6" imgW="660797" imgH="228997" progId="Equation.3">
                    <p:embed/>
                  </p:oleObj>
                </mc:Choice>
                <mc:Fallback>
                  <p:oleObj name="Equation" r:id="rId6" imgW="660797" imgH="22899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0" y="2168"/>
                          <a:ext cx="614" cy="2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5" y="335281"/>
            <a:ext cx="2970358" cy="29321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9881" y="852862"/>
            <a:ext cx="2707437" cy="452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5200" y="5652458"/>
            <a:ext cx="1447800" cy="491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793691"/>
            <a:ext cx="828040" cy="283767"/>
          </a:xfrm>
          <a:prstGeom prst="rect">
            <a:avLst/>
          </a:prstGeom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3917748" y="2529840"/>
            <a:ext cx="1791620" cy="1450065"/>
            <a:chOff x="192" y="672"/>
            <a:chExt cx="1452" cy="978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2" y="837"/>
              <a:ext cx="858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5" name="Object 13"/>
            <p:cNvGraphicFramePr>
              <a:graphicFrameLocks noChangeAspect="1"/>
            </p:cNvGraphicFramePr>
            <p:nvPr/>
          </p:nvGraphicFramePr>
          <p:xfrm>
            <a:off x="219" y="713"/>
            <a:ext cx="16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6" name="Equation" r:id="rId13" imgW="114597" imgH="139975" progId="Equation.3">
                    <p:embed/>
                  </p:oleObj>
                </mc:Choice>
                <mc:Fallback>
                  <p:oleObj name="Equation" r:id="rId13" imgW="114597" imgH="13997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" y="713"/>
                          <a:ext cx="162" cy="2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/>
            <p:cNvGraphicFramePr>
              <a:graphicFrameLocks noChangeAspect="1"/>
            </p:cNvGraphicFramePr>
            <p:nvPr/>
          </p:nvGraphicFramePr>
          <p:xfrm>
            <a:off x="1240" y="672"/>
            <a:ext cx="216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7" name="Equation" r:id="rId15" imgW="152598" imgH="177965" progId="Equation.3">
                    <p:embed/>
                  </p:oleObj>
                </mc:Choice>
                <mc:Fallback>
                  <p:oleObj name="Equation" r:id="rId15" imgW="152598" imgH="17796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0" y="672"/>
                          <a:ext cx="216" cy="2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9559729"/>
                </p:ext>
              </p:extLst>
            </p:nvPr>
          </p:nvGraphicFramePr>
          <p:xfrm>
            <a:off x="467" y="1066"/>
            <a:ext cx="336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8" name="Equation" r:id="rId17" imgW="266700" imgH="190500" progId="Equation.3">
                    <p:embed/>
                  </p:oleObj>
                </mc:Choice>
                <mc:Fallback>
                  <p:oleObj name="Equation" r:id="rId17" imgW="2667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" y="1066"/>
                          <a:ext cx="336" cy="2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6"/>
            <p:cNvGraphicFramePr>
              <a:graphicFrameLocks noChangeAspect="1"/>
            </p:cNvGraphicFramePr>
            <p:nvPr/>
          </p:nvGraphicFramePr>
          <p:xfrm>
            <a:off x="192" y="1313"/>
            <a:ext cx="217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9" name="Equation" r:id="rId19" imgW="152664" imgH="165353" progId="Equation.3">
                    <p:embed/>
                  </p:oleObj>
                </mc:Choice>
                <mc:Fallback>
                  <p:oleObj name="Equation" r:id="rId19" imgW="152664" imgH="16535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313"/>
                          <a:ext cx="217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677919"/>
                </p:ext>
              </p:extLst>
            </p:nvPr>
          </p:nvGraphicFramePr>
          <p:xfrm>
            <a:off x="1212" y="1377"/>
            <a:ext cx="432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80" name="Equation" r:id="rId21" imgW="304800" imgH="190500" progId="Equation.3">
                    <p:embed/>
                  </p:oleObj>
                </mc:Choice>
                <mc:Fallback>
                  <p:oleObj name="Equation" r:id="rId21" imgW="304800" imgH="190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2" y="1377"/>
                          <a:ext cx="432" cy="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324700" y="3267417"/>
            <a:ext cx="3487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Hofstadter et al, 1955, </a:t>
            </a:r>
            <a:r>
              <a:rPr lang="en-US" sz="1600" b="1" dirty="0" err="1" smtClean="0"/>
              <a:t>r</a:t>
            </a:r>
            <a:r>
              <a:rPr lang="en-US" sz="1600" b="1" baseline="-25000" dirty="0" err="1" smtClean="0"/>
              <a:t>p</a:t>
            </a:r>
            <a:r>
              <a:rPr lang="en-US" sz="1600" b="1" dirty="0" smtClean="0"/>
              <a:t>=0.74±0.20fm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693" y="6175822"/>
            <a:ext cx="3311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SLAC-MIT 1968  </a:t>
            </a:r>
            <a:r>
              <a:rPr lang="en-US" sz="1600" b="1" dirty="0" err="1" smtClean="0"/>
              <a:t>Bj</a:t>
            </a:r>
            <a:r>
              <a:rPr lang="en-US" sz="1600" b="1" dirty="0" smtClean="0"/>
              <a:t> Scaling </a:t>
            </a:r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Partons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54683" y="632971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Prescott et al, 1978, I</a:t>
            </a:r>
            <a:r>
              <a:rPr lang="en-US" b="1" baseline="-25000" dirty="0" smtClean="0"/>
              <a:t>3,R</a:t>
            </a:r>
            <a:r>
              <a:rPr lang="en-US" b="1" baseline="30000" dirty="0" smtClean="0"/>
              <a:t>e</a:t>
            </a:r>
            <a:r>
              <a:rPr lang="en-US" b="1" dirty="0" smtClean="0"/>
              <a:t>=0 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85504" y="4337730"/>
            <a:ext cx="118001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DIS the</a:t>
            </a:r>
          </a:p>
          <a:p>
            <a:r>
              <a:rPr lang="en-US" dirty="0"/>
              <a:t>x</a:t>
            </a:r>
            <a:r>
              <a:rPr lang="en-US" dirty="0" smtClean="0"/>
              <a:t> and Q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s</a:t>
            </a:r>
            <a:r>
              <a:rPr lang="en-US" dirty="0" smtClean="0"/>
              <a:t>cales are</a:t>
            </a:r>
          </a:p>
          <a:p>
            <a:r>
              <a:rPr lang="en-US" dirty="0"/>
              <a:t>p</a:t>
            </a:r>
            <a:r>
              <a:rPr lang="en-US" dirty="0" smtClean="0"/>
              <a:t>rescribed</a:t>
            </a:r>
          </a:p>
          <a:p>
            <a:r>
              <a:rPr lang="en-US" dirty="0"/>
              <a:t>b</a:t>
            </a:r>
            <a:r>
              <a:rPr lang="en-US" dirty="0" smtClean="0"/>
              <a:t>y the </a:t>
            </a:r>
          </a:p>
          <a:p>
            <a:r>
              <a:rPr lang="en-US" dirty="0"/>
              <a:t>e</a:t>
            </a:r>
            <a:r>
              <a:rPr lang="en-US" dirty="0" smtClean="0"/>
              <a:t>lectron</a:t>
            </a:r>
          </a:p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0" y="216578"/>
            <a:ext cx="5405120" cy="1076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Early </a:t>
            </a:r>
            <a:r>
              <a:rPr lang="en-US" sz="3200" dirty="0" err="1" smtClean="0"/>
              <a:t>ep</a:t>
            </a:r>
            <a:r>
              <a:rPr lang="en-US" sz="3200" dirty="0" smtClean="0"/>
              <a:t> Scattering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3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+mn-lt"/>
                <a:cs typeface="Avenir Heavy"/>
              </a:rPr>
              <a:t>Low x Physics – Gluon Saturation?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40" y="2360130"/>
            <a:ext cx="3989721" cy="3316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8675" y="845897"/>
            <a:ext cx="405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Measurements of various</a:t>
            </a:r>
          </a:p>
          <a:p>
            <a:r>
              <a:rPr lang="en-US" dirty="0"/>
              <a:t>c</a:t>
            </a:r>
            <a:r>
              <a:rPr lang="en-US" dirty="0" smtClean="0"/>
              <a:t>rucial observables (F</a:t>
            </a:r>
            <a:r>
              <a:rPr lang="en-US" baseline="-25000" dirty="0" smtClean="0"/>
              <a:t>2</a:t>
            </a:r>
            <a:r>
              <a:rPr lang="en-US" dirty="0" smtClean="0"/>
              <a:t>, F</a:t>
            </a:r>
            <a:r>
              <a:rPr lang="en-US" baseline="-25000" dirty="0" smtClean="0"/>
              <a:t>L</a:t>
            </a:r>
            <a:r>
              <a:rPr lang="en-US" dirty="0" smtClean="0"/>
              <a:t>,</a:t>
            </a:r>
            <a:r>
              <a:rPr lang="en-US" baseline="-25000" dirty="0" smtClean="0"/>
              <a:t> </a:t>
            </a:r>
            <a:r>
              <a:rPr lang="en-US" dirty="0" smtClean="0"/>
              <a:t>J/</a:t>
            </a:r>
            <a:r>
              <a:rPr lang="en-US" dirty="0" err="1" smtClean="0"/>
              <a:t>ψ</a:t>
            </a:r>
            <a:r>
              <a:rPr lang="en-US" dirty="0" smtClean="0"/>
              <a:t>, diffraction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263" y="2527950"/>
            <a:ext cx="4446810" cy="3148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5861" y="6163344"/>
            <a:ext cx="4882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lso GPDs with </a:t>
            </a:r>
            <a:r>
              <a:rPr lang="en-US" dirty="0" err="1" smtClean="0"/>
              <a:t>polarisation</a:t>
            </a:r>
            <a:r>
              <a:rPr lang="en-US" dirty="0" smtClean="0"/>
              <a:t>, charge asymmetries..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5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97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Gluon Saturation at Low x?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32" y="807260"/>
            <a:ext cx="3486128" cy="2643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0" y="3450964"/>
            <a:ext cx="3495360" cy="242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14" y="863056"/>
            <a:ext cx="3266298" cy="5189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0881" y="1374209"/>
            <a:ext cx="55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LHeC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4373D5"/>
                </a:solidFill>
              </a:rPr>
              <a:t>H1</a:t>
            </a:r>
            <a:endParaRPr lang="en-US" sz="1400" dirty="0">
              <a:solidFill>
                <a:srgbClr val="4373D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066" y="5910039"/>
            <a:ext cx="7100622" cy="584776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Gluon measurement down to x=10</a:t>
            </a:r>
            <a:r>
              <a:rPr lang="en-US" sz="1600" baseline="30000" dirty="0" smtClean="0"/>
              <a:t>-5</a:t>
            </a:r>
            <a:r>
              <a:rPr lang="en-US" sz="1600" dirty="0" smtClean="0"/>
              <a:t>, </a:t>
            </a:r>
            <a:r>
              <a:rPr lang="en-US" sz="1600" b="1" dirty="0" smtClean="0"/>
              <a:t>Saturation or no saturation </a:t>
            </a:r>
            <a:r>
              <a:rPr lang="en-US" sz="1600" dirty="0" smtClean="0"/>
              <a:t>(F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and precise 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Non-linear evolution equations?  Relations to string theory, and </a:t>
            </a:r>
            <a:r>
              <a:rPr lang="en-US" sz="1600" b="1" dirty="0" smtClean="0"/>
              <a:t>SUSY at ~10 </a:t>
            </a:r>
            <a:r>
              <a:rPr lang="en-US" sz="1600" b="1" dirty="0" err="1" smtClean="0"/>
              <a:t>TeV</a:t>
            </a:r>
            <a:r>
              <a:rPr lang="en-US" sz="1600" dirty="0" smtClean="0"/>
              <a:t>?   </a:t>
            </a:r>
            <a:endParaRPr lang="en-US" sz="16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700647" y="6474246"/>
            <a:ext cx="375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</a:t>
            </a:r>
            <a:r>
              <a:rPr lang="en-US" sz="1400" dirty="0" err="1" smtClean="0"/>
              <a:t>f</a:t>
            </a:r>
            <a:r>
              <a:rPr lang="en-US" sz="1400" dirty="0" smtClean="0"/>
              <a:t> </a:t>
            </a:r>
            <a:r>
              <a:rPr lang="en-US" sz="1400" dirty="0" err="1" smtClean="0"/>
              <a:t>H.Kowalski</a:t>
            </a:r>
            <a:r>
              <a:rPr lang="en-US" sz="1400" dirty="0" smtClean="0"/>
              <a:t>, </a:t>
            </a:r>
            <a:r>
              <a:rPr lang="en-US" sz="1400" dirty="0" err="1" smtClean="0"/>
              <a:t>L.Lipatov</a:t>
            </a:r>
            <a:r>
              <a:rPr lang="en-US" sz="1400" dirty="0" smtClean="0"/>
              <a:t>, </a:t>
            </a:r>
            <a:r>
              <a:rPr lang="en-US" sz="1400" dirty="0" err="1" smtClean="0"/>
              <a:t>D.Ross</a:t>
            </a:r>
            <a:r>
              <a:rPr lang="en-US" sz="1400" dirty="0" smtClean="0"/>
              <a:t>, arXiv:1205.6713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718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122" y="3601357"/>
            <a:ext cx="2528706" cy="2567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2" y="1070429"/>
            <a:ext cx="2528706" cy="25545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756071" y="653143"/>
            <a:ext cx="18143" cy="5515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80698" y="6195785"/>
            <a:ext cx="212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</a:t>
            </a:r>
            <a:r>
              <a:rPr lang="en-US" sz="1600" dirty="0" smtClean="0">
                <a:solidFill>
                  <a:srgbClr val="FF0000"/>
                </a:solidFill>
              </a:rPr>
              <a:t>nmeasured </a:t>
            </a:r>
            <a:r>
              <a:rPr lang="en-US" sz="1600" dirty="0" smtClean="0"/>
              <a:t> | </a:t>
            </a:r>
            <a:r>
              <a:rPr lang="en-US" sz="1600" dirty="0" smtClean="0">
                <a:solidFill>
                  <a:srgbClr val="008000"/>
                </a:solidFill>
              </a:rPr>
              <a:t>known?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0698" y="907143"/>
            <a:ext cx="971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</a:t>
            </a:r>
            <a:r>
              <a:rPr lang="en-US" sz="1400" dirty="0" smtClean="0"/>
              <a:t>p valence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34913" y="3471115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gluon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911" y="5214840"/>
            <a:ext cx="5052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3-4 orders of magnitude extension of </a:t>
            </a:r>
            <a:r>
              <a:rPr lang="en-US" sz="1600" b="1" dirty="0" err="1" smtClean="0"/>
              <a:t>lA</a:t>
            </a:r>
            <a:r>
              <a:rPr lang="en-US" sz="1600" b="1" dirty="0" smtClean="0"/>
              <a:t> kinematic range</a:t>
            </a:r>
          </a:p>
          <a:p>
            <a:endParaRPr lang="en-US" sz="1600" b="1" dirty="0" smtClean="0"/>
          </a:p>
          <a:p>
            <a:r>
              <a:rPr lang="en-US" sz="1600" b="1" dirty="0" smtClean="0">
                <a:sym typeface="Wingdings"/>
              </a:rPr>
              <a:t> </a:t>
            </a:r>
            <a:r>
              <a:rPr lang="en-US" sz="1600" b="1" dirty="0" err="1" smtClean="0"/>
              <a:t>LHeC</a:t>
            </a:r>
            <a:r>
              <a:rPr lang="en-US" sz="1600" b="1" dirty="0" smtClean="0"/>
              <a:t> has huge discovery potential for new HI physics</a:t>
            </a:r>
            <a:endParaRPr lang="en-US" sz="1600" dirty="0" smtClean="0"/>
          </a:p>
          <a:p>
            <a:r>
              <a:rPr lang="en-US" sz="1600" dirty="0" smtClean="0"/>
              <a:t>(bb limit, saturation, </a:t>
            </a:r>
            <a:r>
              <a:rPr lang="en-US" sz="1600" dirty="0" err="1" smtClean="0"/>
              <a:t>deconfinement</a:t>
            </a:r>
            <a:r>
              <a:rPr lang="en-US" sz="1600" dirty="0" smtClean="0"/>
              <a:t>, </a:t>
            </a:r>
            <a:r>
              <a:rPr lang="en-US" sz="1600" dirty="0" err="1" smtClean="0"/>
              <a:t>hadronisation,QGP</a:t>
            </a:r>
            <a:r>
              <a:rPr lang="en-US" sz="1600" dirty="0" smtClean="0"/>
              <a:t>..)</a:t>
            </a:r>
          </a:p>
          <a:p>
            <a:r>
              <a:rPr lang="en-US" sz="1600" dirty="0" smtClean="0"/>
              <a:t> will put </a:t>
            </a:r>
            <a:r>
              <a:rPr lang="en-US" sz="1600" dirty="0" err="1" smtClean="0"/>
              <a:t>nPDFs</a:t>
            </a:r>
            <a:r>
              <a:rPr lang="en-US" sz="1600" dirty="0" smtClean="0"/>
              <a:t> on completely new ground  - </a:t>
            </a:r>
            <a:r>
              <a:rPr lang="en-US" sz="1600" b="1" dirty="0" smtClean="0"/>
              <a:t>Deuterons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11" y="872695"/>
            <a:ext cx="4828175" cy="4287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3652"/>
            <a:ext cx="7772400" cy="653181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LHeC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as an electron-ion collider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Deuterons and Light </a:t>
            </a:r>
            <a:r>
              <a:rPr lang="en-US" sz="3200" dirty="0">
                <a:solidFill>
                  <a:srgbClr val="008000"/>
                </a:solidFill>
              </a:rPr>
              <a:t>S</a:t>
            </a:r>
            <a:r>
              <a:rPr lang="en-US" sz="3200" dirty="0" smtClean="0">
                <a:solidFill>
                  <a:srgbClr val="008000"/>
                </a:solidFill>
              </a:rPr>
              <a:t>ea Quark Asymmetry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387" y="970349"/>
            <a:ext cx="4435825" cy="39646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032830"/>
              </p:ext>
            </p:extLst>
          </p:nvPr>
        </p:nvGraphicFramePr>
        <p:xfrm>
          <a:off x="1143000" y="4133850"/>
          <a:ext cx="685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Document" r:id="rId6" imgW="6858000" imgH="304800" progId="Word.Document.12">
                  <p:embed/>
                </p:oleObj>
              </mc:Choice>
              <mc:Fallback>
                <p:oleObj name="Document" r:id="rId6" imgW="6858000" imgH="30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3000" y="4133850"/>
                        <a:ext cx="6858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1212" y="2478124"/>
            <a:ext cx="4187024" cy="3311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7514" y="1322661"/>
            <a:ext cx="344077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D=“total down” from </a:t>
            </a:r>
            <a:r>
              <a:rPr lang="en-US" dirty="0" err="1" smtClean="0"/>
              <a:t>LHeC</a:t>
            </a:r>
            <a:r>
              <a:rPr lang="en-US" dirty="0" smtClean="0"/>
              <a:t> (</a:t>
            </a:r>
            <a:r>
              <a:rPr lang="en-US" dirty="0" err="1" smtClean="0"/>
              <a:t>ep</a:t>
            </a:r>
            <a:r>
              <a:rPr lang="en-US" dirty="0" smtClean="0"/>
              <a:t>) fit</a:t>
            </a:r>
          </a:p>
          <a:p>
            <a:r>
              <a:rPr lang="en-US" dirty="0" smtClean="0"/>
              <a:t>with FREE d-u difference, including</a:t>
            </a:r>
          </a:p>
          <a:p>
            <a:r>
              <a:rPr lang="en-US" dirty="0"/>
              <a:t>s</a:t>
            </a:r>
            <a:r>
              <a:rPr lang="en-US" dirty="0" smtClean="0"/>
              <a:t>imulated high precision LHC W,Z </a:t>
            </a:r>
          </a:p>
          <a:p>
            <a:endParaRPr lang="en-US" dirty="0"/>
          </a:p>
          <a:p>
            <a:r>
              <a:rPr lang="en-US" sz="1400" dirty="0" smtClean="0"/>
              <a:t>CDR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8785" y="5144002"/>
            <a:ext cx="8424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Deuterons: Crucial </a:t>
            </a:r>
            <a:r>
              <a:rPr lang="en-US" dirty="0" smtClean="0"/>
              <a:t>for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NS-S decomposition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Neutron structure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separation</a:t>
            </a:r>
          </a:p>
          <a:p>
            <a:r>
              <a:rPr lang="en-US" b="1" dirty="0" smtClean="0"/>
              <a:t>Nice:  </a:t>
            </a:r>
            <a:r>
              <a:rPr lang="en-US" dirty="0" err="1" smtClean="0"/>
              <a:t>Gribov</a:t>
            </a:r>
            <a:r>
              <a:rPr lang="en-US" dirty="0" smtClean="0"/>
              <a:t> relation and spectator tagging to get rid off shadowing and Fermi motion!!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6029" y="5541770"/>
            <a:ext cx="2004032" cy="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06028" cy="6858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In-medium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Hadronisation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2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148" y="3580719"/>
            <a:ext cx="5791880" cy="136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22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148" y="1695277"/>
            <a:ext cx="5791880" cy="147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12191" y="839304"/>
            <a:ext cx="73483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particle</a:t>
            </a:r>
            <a:r>
              <a:rPr lang="es-ES_tradnl" sz="1600" dirty="0"/>
              <a:t> </a:t>
            </a:r>
            <a:r>
              <a:rPr lang="es-ES_tradnl" sz="1600" dirty="0" err="1"/>
              <a:t>production</a:t>
            </a:r>
            <a:r>
              <a:rPr lang="es-ES_tradnl" sz="1600" dirty="0"/>
              <a:t> in </a:t>
            </a:r>
            <a:r>
              <a:rPr lang="es-ES_tradnl" sz="1600" dirty="0" err="1"/>
              <a:t>eA</a:t>
            </a:r>
            <a:r>
              <a:rPr lang="es-ES_tradnl" sz="1600" dirty="0"/>
              <a:t> (</a:t>
            </a:r>
            <a:r>
              <a:rPr lang="es-ES_tradnl" sz="1600" dirty="0" err="1"/>
              <a:t>fragmentation</a:t>
            </a:r>
            <a:r>
              <a:rPr lang="es-ES_tradnl" sz="1600" dirty="0"/>
              <a:t> </a:t>
            </a:r>
            <a:r>
              <a:rPr lang="es-ES_tradnl" sz="1600" dirty="0" err="1"/>
              <a:t>functions</a:t>
            </a:r>
            <a:r>
              <a:rPr lang="es-ES_tradnl" sz="1600" dirty="0"/>
              <a:t> </a:t>
            </a:r>
            <a:r>
              <a:rPr lang="es-ES_tradnl" sz="1600" dirty="0" err="1"/>
              <a:t>and</a:t>
            </a:r>
            <a:r>
              <a:rPr lang="es-ES_tradnl" sz="1600" dirty="0"/>
              <a:t> </a:t>
            </a:r>
            <a:r>
              <a:rPr lang="es-ES_tradnl" sz="1600" dirty="0" err="1"/>
              <a:t>hadrochemistry</a:t>
            </a:r>
            <a:r>
              <a:rPr lang="es-ES_tradnl" sz="1600" dirty="0"/>
              <a:t>)</a:t>
            </a:r>
            <a:r>
              <a:rPr lang="es-ES_tradnl" sz="1600" dirty="0" smtClean="0"/>
              <a:t> </a:t>
            </a:r>
          </a:p>
          <a:p>
            <a:r>
              <a:rPr lang="es-ES_tradnl" sz="1600" dirty="0" err="1" smtClean="0"/>
              <a:t>allows</a:t>
            </a:r>
            <a:r>
              <a:rPr lang="es-ES_tradnl" sz="1600" dirty="0" smtClean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study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space</a:t>
            </a:r>
            <a:r>
              <a:rPr lang="es-ES_tradnl" sz="1600" dirty="0"/>
              <a:t>-time </a:t>
            </a:r>
            <a:r>
              <a:rPr lang="es-ES_tradnl" sz="1600" dirty="0" err="1"/>
              <a:t>picture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 smtClean="0"/>
              <a:t>hadronisation</a:t>
            </a:r>
            <a:r>
              <a:rPr lang="es-ES_tradnl" sz="1600" dirty="0" smtClean="0"/>
              <a:t> (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final </a:t>
            </a:r>
            <a:r>
              <a:rPr lang="es-ES_tradnl" sz="1600" dirty="0" err="1" smtClean="0"/>
              <a:t>phase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of</a:t>
            </a:r>
            <a:r>
              <a:rPr lang="es-ES_tradnl" sz="1600" dirty="0" smtClean="0"/>
              <a:t> QGP).  </a:t>
            </a:r>
            <a:endParaRPr lang="es-ES_tradnl" sz="1600" dirty="0"/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519043" y="1976783"/>
            <a:ext cx="23500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Low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need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of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hadronization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inside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Parton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propagation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pt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broadening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Hadron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formation</a:t>
            </a:r>
            <a:r>
              <a:rPr lang="es-ES_tradnl" sz="1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s-ES_tradnl" sz="1200" dirty="0" err="1" smtClean="0">
                <a:solidFill>
                  <a:schemeClr val="accent2">
                    <a:lumMod val="50000"/>
                  </a:schemeClr>
                </a:solidFill>
              </a:rPr>
              <a:t>attenuation</a:t>
            </a:r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ES_tradnl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 smtClean="0">
                <a:solidFill>
                  <a:schemeClr val="accent2">
                    <a:lumMod val="50000"/>
                  </a:schemeClr>
                </a:solidFill>
              </a:rPr>
              <a:t>High</a:t>
            </a:r>
            <a:r>
              <a:rPr lang="es-ES_tradnl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energy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  <a:latin typeface="Symbol" pitchFamily="-111" charset="2"/>
                <a:sym typeface="Symbol" pitchFamily="-111" charset="2"/>
              </a:rPr>
              <a:t>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):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partonic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evolution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altered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 in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the</a:t>
            </a:r>
            <a:endParaRPr lang="es-ES_tradnl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nuclear </a:t>
            </a:r>
            <a:r>
              <a:rPr lang="es-ES_tradnl" sz="1600" dirty="0" err="1">
                <a:solidFill>
                  <a:schemeClr val="accent2">
                    <a:lumMod val="50000"/>
                  </a:schemeClr>
                </a:solidFill>
              </a:rPr>
              <a:t>medium</a:t>
            </a:r>
            <a:r>
              <a:rPr lang="es-ES_tradnl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304800" y="5459104"/>
            <a:ext cx="861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1600" b="1" dirty="0" smtClean="0"/>
              <a:t> </a:t>
            </a:r>
            <a:r>
              <a:rPr lang="es-ES_tradnl" sz="1600" b="1" dirty="0" err="1" smtClean="0"/>
              <a:t>LHeC</a:t>
            </a:r>
            <a:r>
              <a:rPr lang="es-ES_tradnl" sz="1600" b="1" dirty="0" smtClean="0"/>
              <a:t> : 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transition</a:t>
            </a:r>
            <a:r>
              <a:rPr lang="es-ES_tradnl" sz="1600" b="1" dirty="0"/>
              <a:t> </a:t>
            </a:r>
            <a:r>
              <a:rPr lang="es-ES_tradnl" sz="1600" b="1" dirty="0" err="1"/>
              <a:t>from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small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to</a:t>
            </a:r>
            <a:r>
              <a:rPr lang="es-ES_tradnl" sz="1600" b="1" dirty="0"/>
              <a:t> </a:t>
            </a:r>
            <a:r>
              <a:rPr lang="es-ES_tradnl" sz="1600" b="1" dirty="0" err="1"/>
              <a:t>high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energies</a:t>
            </a:r>
            <a:r>
              <a:rPr lang="es-ES_tradnl" sz="1600" b="1" dirty="0" smtClean="0"/>
              <a:t> in </a:t>
            </a:r>
            <a:r>
              <a:rPr lang="es-ES_tradnl" sz="1600" b="1" dirty="0" err="1" smtClean="0"/>
              <a:t>much</a:t>
            </a:r>
            <a:r>
              <a:rPr lang="es-ES_tradnl" sz="1600" b="1" dirty="0" smtClean="0"/>
              <a:t> extended </a:t>
            </a:r>
            <a:r>
              <a:rPr lang="es-ES_tradnl" sz="1600" b="1" dirty="0" err="1" smtClean="0"/>
              <a:t>range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wrt</a:t>
            </a:r>
            <a:r>
              <a:rPr lang="es-ES_tradnl" sz="1600" b="1" dirty="0" smtClean="0"/>
              <a:t>. </a:t>
            </a:r>
            <a:r>
              <a:rPr lang="es-ES_tradnl" sz="1600" b="1" dirty="0" err="1" smtClean="0"/>
              <a:t>fixed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target</a:t>
            </a:r>
            <a:r>
              <a:rPr lang="es-ES_tradnl" sz="1600" b="1" dirty="0" smtClean="0"/>
              <a:t> data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testing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energy</a:t>
            </a:r>
            <a:r>
              <a:rPr lang="es-ES_tradnl" sz="1600" b="1" dirty="0"/>
              <a:t> </a:t>
            </a:r>
            <a:r>
              <a:rPr lang="es-ES_tradnl" sz="1600" b="1" dirty="0" err="1"/>
              <a:t>loss</a:t>
            </a:r>
            <a:r>
              <a:rPr lang="es-ES_tradnl" sz="1600" b="1" dirty="0"/>
              <a:t> </a:t>
            </a:r>
            <a:r>
              <a:rPr lang="es-ES_tradnl" sz="1600" b="1" dirty="0" err="1" smtClean="0"/>
              <a:t>mechanism</a:t>
            </a:r>
            <a:r>
              <a:rPr lang="es-ES_tradnl" sz="1600" b="1" dirty="0" smtClean="0"/>
              <a:t> crucial </a:t>
            </a:r>
            <a:r>
              <a:rPr lang="es-ES_tradnl" sz="1600" b="1" dirty="0" err="1" smtClean="0"/>
              <a:t>for</a:t>
            </a:r>
            <a:r>
              <a:rPr lang="es-ES_tradnl" sz="1600" b="1" dirty="0" smtClean="0"/>
              <a:t> </a:t>
            </a:r>
            <a:r>
              <a:rPr lang="es-ES_tradnl" sz="1600" b="1" dirty="0" err="1"/>
              <a:t>understanding</a:t>
            </a:r>
            <a:r>
              <a:rPr lang="es-ES_tradnl" sz="1600" b="1" dirty="0"/>
              <a:t> </a:t>
            </a:r>
            <a:r>
              <a:rPr lang="es-ES_tradnl" sz="1600" b="1" dirty="0" err="1"/>
              <a:t>of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medium</a:t>
            </a:r>
            <a:r>
              <a:rPr lang="es-ES_tradnl" sz="1600" b="1" dirty="0"/>
              <a:t> </a:t>
            </a:r>
            <a:r>
              <a:rPr lang="es-ES_tradnl" sz="1600" b="1" dirty="0" err="1"/>
              <a:t>produced</a:t>
            </a:r>
            <a:r>
              <a:rPr lang="es-ES_tradnl" sz="1600" b="1" dirty="0"/>
              <a:t> in </a:t>
            </a:r>
            <a:r>
              <a:rPr lang="es-ES_tradnl" sz="1600" b="1" dirty="0" smtClean="0"/>
              <a:t>HIC</a:t>
            </a:r>
          </a:p>
          <a:p>
            <a:r>
              <a:rPr lang="es-ES_tradnl" sz="1600" b="1" dirty="0" smtClean="0"/>
              <a:t> + </a:t>
            </a:r>
            <a:r>
              <a:rPr lang="es-ES_tradnl" sz="1600" b="1" dirty="0" err="1" smtClean="0"/>
              <a:t>detailed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study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of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heavy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quark</a:t>
            </a:r>
            <a:r>
              <a:rPr lang="es-ES_tradnl" sz="1600" b="1" dirty="0" smtClean="0"/>
              <a:t> </a:t>
            </a:r>
            <a:r>
              <a:rPr lang="es-ES_tradnl" sz="1600" b="1" dirty="0" err="1" smtClean="0"/>
              <a:t>hadronisation</a:t>
            </a:r>
            <a:r>
              <a:rPr lang="es-ES_tradnl" sz="1600" b="1" dirty="0" smtClean="0"/>
              <a:t>  …</a:t>
            </a:r>
            <a:endParaRPr lang="es-ES_tradnl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28" y="5023150"/>
            <a:ext cx="1295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W.Brooks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795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43" y="222648"/>
            <a:ext cx="4633485" cy="5882853"/>
          </a:xfrm>
          <a:prstGeom prst="rect">
            <a:avLst/>
          </a:prstGeom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32701" y="193181"/>
            <a:ext cx="3194151" cy="5853983"/>
            <a:chOff x="0" y="15"/>
            <a:chExt cx="2040" cy="4781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2"/>
            <p:cNvSpPr>
              <a:spLocks/>
            </p:cNvSpPr>
            <p:nvPr/>
          </p:nvSpPr>
          <p:spPr bwMode="auto">
            <a:xfrm>
              <a:off x="40" y="15"/>
              <a:ext cx="104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002D99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7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1972" y="6194778"/>
            <a:ext cx="8071039" cy="584776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Published 600 pages conceptual design report (CDR) written by 150 authors from </a:t>
            </a:r>
            <a:r>
              <a:rPr lang="en-US" sz="1600" dirty="0"/>
              <a:t>6</a:t>
            </a:r>
            <a:r>
              <a:rPr lang="en-US" sz="1600" dirty="0" smtClean="0"/>
              <a:t>0 Institutes.</a:t>
            </a:r>
          </a:p>
          <a:p>
            <a:r>
              <a:rPr lang="en-US" sz="1600" dirty="0" smtClean="0"/>
              <a:t>Reviewed by ECFA, </a:t>
            </a:r>
            <a:r>
              <a:rPr lang="en-US" sz="1600" dirty="0" err="1" smtClean="0"/>
              <a:t>NuPECC</a:t>
            </a:r>
            <a:r>
              <a:rPr lang="en-US" sz="1600" dirty="0" smtClean="0"/>
              <a:t> (long range plan), Referees invited by CERN. Published June 2012.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443" y="5129960"/>
            <a:ext cx="1390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solidFill>
                  <a:schemeClr val="accent2"/>
                </a:solidFill>
                <a:hlinkClick r:id="rId4"/>
              </a:rPr>
              <a:t>arXiv:1206.2913 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1055" y="5808790"/>
            <a:ext cx="2089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arXiv:1211.4831 and 5102</a:t>
            </a:r>
          </a:p>
        </p:txBody>
      </p:sp>
    </p:spTree>
    <p:extLst>
      <p:ext uri="{BB962C8B-B14F-4D97-AF65-F5344CB8AC3E}">
        <p14:creationId xmlns:p14="http://schemas.microsoft.com/office/powerpoint/2010/main" val="37411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59" y="296601"/>
            <a:ext cx="4267887" cy="7470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Parameters and Design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532"/>
            <a:ext cx="5310756" cy="4043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47" y="6238749"/>
            <a:ext cx="472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Designed for  synchronous </a:t>
            </a:r>
            <a:r>
              <a:rPr lang="en-US" b="1" dirty="0" err="1" smtClean="0"/>
              <a:t>ep</a:t>
            </a:r>
            <a:r>
              <a:rPr lang="en-US" b="1" dirty="0" smtClean="0"/>
              <a:t> and </a:t>
            </a:r>
            <a:r>
              <a:rPr lang="en-US" b="1" dirty="0" err="1" smtClean="0"/>
              <a:t>pp</a:t>
            </a:r>
            <a:r>
              <a:rPr lang="en-US" b="1" dirty="0" smtClean="0"/>
              <a:t> operation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32059" y="5829175"/>
            <a:ext cx="5051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Update of parameter table in view of H - arXiv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:1211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:5102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344" y="1217382"/>
            <a:ext cx="2879856" cy="2833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756" y="4453683"/>
            <a:ext cx="3526285" cy="1758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7201" y="400894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“Q1” SC 3-beam IR magnet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2418" y="6307482"/>
            <a:ext cx="2775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>
                <a:sym typeface="Wingdings"/>
              </a:rPr>
              <a:t>3 beam spreader design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78344" y="397271"/>
            <a:ext cx="319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257 pages of technical design</a:t>
            </a:r>
          </a:p>
          <a:p>
            <a:r>
              <a:rPr lang="en-US" dirty="0" smtClean="0"/>
              <a:t>in the CDR arXiv:1206:2913, e.g.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4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545111"/>
            <a:ext cx="2330174" cy="1603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8" y="2149065"/>
            <a:ext cx="2769487" cy="4239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9" y="4122101"/>
            <a:ext cx="5063711" cy="12149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54001" y="4751554"/>
            <a:ext cx="3454060" cy="22680"/>
          </a:xfrm>
          <a:prstGeom prst="line">
            <a:avLst/>
          </a:prstGeom>
          <a:ln w="12700">
            <a:solidFill>
              <a:srgbClr val="32B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56662" y="6425672"/>
            <a:ext cx="977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CDR </a:t>
            </a:r>
            <a:r>
              <a:rPr lang="en-US" sz="1000" dirty="0" err="1" smtClean="0"/>
              <a:t>LHeC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689" y="5802798"/>
            <a:ext cx="5086374" cy="585790"/>
          </a:xfrm>
          <a:prstGeom prst="rect">
            <a:avLst/>
          </a:prstGeom>
          <a:ln>
            <a:solidFill>
              <a:srgbClr val="32B7D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745581" y="188719"/>
            <a:ext cx="4338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Components and Cryogenics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1" y="30357"/>
            <a:ext cx="178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Chapter 9 of CDR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706" y="925605"/>
            <a:ext cx="4811059" cy="308818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186706" y="3735294"/>
            <a:ext cx="1688353" cy="1494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87765" y="3212074"/>
            <a:ext cx="61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Jlab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4 10</a:t>
            </a:r>
            <a:r>
              <a:rPr lang="en-US" sz="1400" baseline="30000" dirty="0" smtClean="0"/>
              <a:t>11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708061" y="5337037"/>
            <a:ext cx="425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develop </a:t>
            </a:r>
            <a:r>
              <a:rPr lang="en-US" dirty="0" err="1" smtClean="0"/>
              <a:t>LHeC</a:t>
            </a:r>
            <a:r>
              <a:rPr lang="en-US" dirty="0" smtClean="0"/>
              <a:t> cavity (</a:t>
            </a:r>
            <a:r>
              <a:rPr lang="en-US" dirty="0" err="1" smtClean="0"/>
              <a:t>cryo</a:t>
            </a:r>
            <a:r>
              <a:rPr lang="en-US" dirty="0" smtClean="0"/>
              <a:t>-module)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33309" y="925605"/>
            <a:ext cx="1154456" cy="308818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88"/>
            <a:ext cx="8934824" cy="6532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2662"/>
            <a:ext cx="6290235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60 </a:t>
            </a:r>
            <a:r>
              <a:rPr lang="en-US" sz="3200" dirty="0" err="1" smtClean="0"/>
              <a:t>GeV</a:t>
            </a:r>
            <a:r>
              <a:rPr lang="en-US" sz="3200" dirty="0" smtClean="0"/>
              <a:t> Electron Accelerator 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ICHEP LHeC Max Klein 7.7.2012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8021-CC59-CD4F-86F9-02366857CF7B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92941" y="1374590"/>
            <a:ext cx="3227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1km long LINACs </a:t>
            </a:r>
          </a:p>
          <a:p>
            <a:r>
              <a:rPr lang="en-US" dirty="0" smtClean="0"/>
              <a:t>connected at CERN territory</a:t>
            </a:r>
          </a:p>
          <a:p>
            <a:r>
              <a:rPr lang="en-US" dirty="0" smtClean="0"/>
              <a:t>Arcs of 1km radius: ~9km tunnel</a:t>
            </a:r>
          </a:p>
          <a:p>
            <a:r>
              <a:rPr lang="en-US" dirty="0" smtClean="0"/>
              <a:t>3 passages with energy recovery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6368" y="5949933"/>
            <a:ext cx="2495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Osborne (June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749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Civil Engineering 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4219" y="2142617"/>
            <a:ext cx="2317181" cy="3046987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CDR: Evaluation of CE, analysis </a:t>
            </a:r>
          </a:p>
          <a:p>
            <a:r>
              <a:rPr lang="en-US" sz="1200" dirty="0" smtClean="0"/>
              <a:t>of ring and </a:t>
            </a:r>
            <a:r>
              <a:rPr lang="en-US" sz="1200" dirty="0" err="1" smtClean="0"/>
              <a:t>linac</a:t>
            </a:r>
            <a:r>
              <a:rPr lang="en-US" sz="1200" dirty="0" smtClean="0"/>
              <a:t> by Amber Zurich</a:t>
            </a:r>
          </a:p>
          <a:p>
            <a:r>
              <a:rPr lang="en-US" sz="1200" dirty="0"/>
              <a:t>w</a:t>
            </a:r>
            <a:r>
              <a:rPr lang="en-US" sz="1200" dirty="0" smtClean="0"/>
              <a:t>ith detailed cost estimate</a:t>
            </a:r>
          </a:p>
          <a:p>
            <a:r>
              <a:rPr lang="en-US" sz="1200" dirty="0" smtClean="0"/>
              <a:t>[</a:t>
            </a:r>
            <a:r>
              <a:rPr lang="en-US" sz="1200" dirty="0" err="1" smtClean="0"/>
              <a:t>linac</a:t>
            </a:r>
            <a:r>
              <a:rPr lang="en-US" sz="1200" dirty="0" smtClean="0"/>
              <a:t> CE: 249,928 </a:t>
            </a:r>
            <a:r>
              <a:rPr lang="en-US" sz="1200" dirty="0" err="1" smtClean="0"/>
              <a:t>kSF</a:t>
            </a:r>
            <a:r>
              <a:rPr lang="en-US" sz="1200" dirty="0" smtClean="0"/>
              <a:t>..] and time:</a:t>
            </a:r>
          </a:p>
          <a:p>
            <a:r>
              <a:rPr lang="en-US" sz="1200" b="1" dirty="0"/>
              <a:t>3.5 years for underground works </a:t>
            </a:r>
            <a:r>
              <a:rPr lang="en-US" sz="1200" dirty="0"/>
              <a:t>using 2 </a:t>
            </a:r>
            <a:r>
              <a:rPr lang="en-US" sz="1200" dirty="0" err="1"/>
              <a:t>roadheaders</a:t>
            </a:r>
            <a:r>
              <a:rPr lang="en-US" sz="1200" dirty="0"/>
              <a:t> and 1 TBM</a:t>
            </a:r>
            <a:endParaRPr lang="en-GB" sz="1200" dirty="0"/>
          </a:p>
          <a:p>
            <a:endParaRPr lang="en-US" sz="1200" dirty="0" smtClean="0"/>
          </a:p>
          <a:p>
            <a:endParaRPr lang="en-US" sz="1200" b="1" dirty="0"/>
          </a:p>
          <a:p>
            <a:r>
              <a:rPr lang="en-US" sz="1200" b="1" dirty="0" smtClean="0"/>
              <a:t>More </a:t>
            </a:r>
            <a:r>
              <a:rPr lang="en-US" sz="1200" b="1" dirty="0"/>
              <a:t>studies needed </a:t>
            </a:r>
            <a:r>
              <a:rPr lang="en-US" sz="1200" dirty="0" smtClean="0"/>
              <a:t>for</a:t>
            </a:r>
          </a:p>
          <a:p>
            <a:r>
              <a:rPr lang="en-US" sz="1200" dirty="0" smtClean="0"/>
              <a:t>Integration </a:t>
            </a:r>
            <a:r>
              <a:rPr lang="en-US" sz="1200" dirty="0"/>
              <a:t>with all services </a:t>
            </a:r>
            <a:endParaRPr lang="en-US" sz="1200" dirty="0" smtClean="0"/>
          </a:p>
          <a:p>
            <a:r>
              <a:rPr lang="en-US" sz="1200" dirty="0" smtClean="0"/>
              <a:t>(</a:t>
            </a:r>
            <a:r>
              <a:rPr lang="en-US" sz="1200" dirty="0"/>
              <a:t>EL,CV, transport, survey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Geology</a:t>
            </a:r>
          </a:p>
          <a:p>
            <a:r>
              <a:rPr lang="en-US" sz="1200" dirty="0" smtClean="0"/>
              <a:t>Understanding </a:t>
            </a:r>
            <a:r>
              <a:rPr lang="en-US" sz="1200" dirty="0"/>
              <a:t>vibration </a:t>
            </a:r>
            <a:r>
              <a:rPr lang="en-US" sz="1200" dirty="0" smtClean="0"/>
              <a:t>risks</a:t>
            </a:r>
          </a:p>
          <a:p>
            <a:r>
              <a:rPr lang="en-US" sz="1200" dirty="0" smtClean="0"/>
              <a:t>Environmental </a:t>
            </a:r>
            <a:r>
              <a:rPr lang="en-US" sz="1200" dirty="0"/>
              <a:t>impact </a:t>
            </a:r>
            <a:r>
              <a:rPr lang="en-US" sz="1200" dirty="0" smtClean="0"/>
              <a:t>assessment</a:t>
            </a:r>
          </a:p>
          <a:p>
            <a:endParaRPr lang="en-US" sz="1200" dirty="0"/>
          </a:p>
          <a:p>
            <a:r>
              <a:rPr lang="en-US" sz="1200" dirty="0" smtClean="0"/>
              <a:t>Tunnel connection in IP2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88792" y="967360"/>
            <a:ext cx="4993658" cy="4812786"/>
            <a:chOff x="1014594" y="750854"/>
            <a:chExt cx="5891032" cy="5617568"/>
          </a:xfrm>
        </p:grpSpPr>
        <p:pic>
          <p:nvPicPr>
            <p:cNvPr id="6" name="Picture 1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148" r="58403" b="16667"/>
            <a:stretch/>
          </p:blipFill>
          <p:spPr bwMode="auto">
            <a:xfrm>
              <a:off x="1014594" y="750854"/>
              <a:ext cx="5891032" cy="5524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409316" y="1406720"/>
              <a:ext cx="17283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Shaft sinking installation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1608" y="2109689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1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2396" y="2669977"/>
              <a:ext cx="1037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Roadheader 2</a:t>
              </a:r>
              <a:endParaRPr lang="en-GB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390650" y="1435295"/>
              <a:ext cx="0" cy="4933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73" y="5357172"/>
            <a:ext cx="1797569" cy="10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7143" y="5918645"/>
            <a:ext cx="155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J.Osborne</a:t>
            </a:r>
            <a:r>
              <a:rPr lang="en-US" sz="1200" dirty="0" smtClean="0"/>
              <a:t>, Chavannes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812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444" y="0"/>
            <a:ext cx="7772400" cy="695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from HERA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69" y="695740"/>
            <a:ext cx="4155088" cy="3840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39" y="6411195"/>
            <a:ext cx="7654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M.Klein</a:t>
            </a:r>
            <a:r>
              <a:rPr lang="en-US" sz="1200" dirty="0" smtClean="0"/>
              <a:t>, </a:t>
            </a:r>
            <a:r>
              <a:rPr lang="en-US" sz="1200" dirty="0" err="1" smtClean="0"/>
              <a:t>R.Yoshida</a:t>
            </a:r>
            <a:r>
              <a:rPr lang="en-US" sz="1200" dirty="0" smtClean="0"/>
              <a:t>:  </a:t>
            </a:r>
            <a:r>
              <a:rPr lang="en-US" sz="1200" b="1" dirty="0" smtClean="0"/>
              <a:t>Collider Physics at HERA </a:t>
            </a:r>
            <a:r>
              <a:rPr lang="en-US" sz="1200" dirty="0" err="1" smtClean="0"/>
              <a:t>Prog.Part.Nucl.Phys</a:t>
            </a:r>
            <a:r>
              <a:rPr lang="en-US" sz="1200" dirty="0"/>
              <a:t>. 61 (2008) 343-</a:t>
            </a:r>
            <a:r>
              <a:rPr lang="en-US" sz="1200" dirty="0" smtClean="0"/>
              <a:t>393 and recent H1,ZEUS results</a:t>
            </a:r>
          </a:p>
          <a:p>
            <a:r>
              <a:rPr lang="en-US" sz="1200" dirty="0" smtClean="0"/>
              <a:t>A Recent review of </a:t>
            </a:r>
            <a:r>
              <a:rPr lang="en-US" sz="1200" b="1" dirty="0" smtClean="0"/>
              <a:t>The Theory of Deep Inelastic Scattering</a:t>
            </a:r>
            <a:r>
              <a:rPr lang="en-US" sz="1200" dirty="0" smtClean="0"/>
              <a:t>: </a:t>
            </a:r>
            <a:r>
              <a:rPr lang="en-US" sz="1200" dirty="0" err="1" smtClean="0"/>
              <a:t>J.Bluemlein</a:t>
            </a:r>
            <a:r>
              <a:rPr lang="en-US" sz="1200" dirty="0" smtClean="0"/>
              <a:t> arXiv:1208.6087  </a:t>
            </a:r>
            <a:r>
              <a:rPr lang="en-US" sz="1200" dirty="0" err="1" smtClean="0"/>
              <a:t>ProgPartNuclPhys</a:t>
            </a:r>
            <a:r>
              <a:rPr lang="en-US" sz="1200" dirty="0" smtClean="0"/>
              <a:t> 69(2013)28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154130" y="4536495"/>
            <a:ext cx="265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rises towards low </a:t>
            </a:r>
            <a:r>
              <a:rPr lang="en-US" sz="1400" dirty="0" err="1" smtClean="0"/>
              <a:t>x</a:t>
            </a:r>
            <a:r>
              <a:rPr lang="en-US" sz="1400" dirty="0" smtClean="0"/>
              <a:t>, and </a:t>
            </a:r>
            <a:r>
              <a:rPr lang="en-US" sz="1400" dirty="0" err="1" smtClean="0"/>
              <a:t>xg</a:t>
            </a:r>
            <a:r>
              <a:rPr lang="en-US" sz="1400" dirty="0" smtClean="0"/>
              <a:t> too. </a:t>
            </a:r>
          </a:p>
          <a:p>
            <a:r>
              <a:rPr lang="en-US" sz="1400" dirty="0" smtClean="0"/>
              <a:t>Parton evolution - QCD to NNLO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36" y="695740"/>
            <a:ext cx="4168888" cy="3840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87" y="4536495"/>
            <a:ext cx="3601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weak and electromagnetic interactions reach similar strength when 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≥ M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W,Z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2269" y="5205655"/>
            <a:ext cx="7738575" cy="116955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on </a:t>
            </a:r>
            <a:r>
              <a:rPr lang="en-US" sz="1400" dirty="0" err="1" smtClean="0"/>
              <a:t>α</a:t>
            </a:r>
            <a:r>
              <a:rPr lang="en-US" sz="1400" baseline="-25000" dirty="0" err="1" smtClean="0"/>
              <a:t>s</a:t>
            </a:r>
            <a:r>
              <a:rPr lang="en-US" sz="1400" dirty="0" smtClean="0"/>
              <a:t>, Basic tests of QCD: longitudinal structure function, jet production, </a:t>
            </a:r>
            <a:r>
              <a:rPr lang="en-US" sz="1400" dirty="0" err="1" smtClean="0"/>
              <a:t>γ</a:t>
            </a:r>
            <a:r>
              <a:rPr lang="en-US" sz="1400" dirty="0" smtClean="0"/>
              <a:t> structure </a:t>
            </a:r>
          </a:p>
          <a:p>
            <a:r>
              <a:rPr lang="en-US" sz="1400" dirty="0" smtClean="0"/>
              <a:t>Some 10% of the cross section is diffractive (</a:t>
            </a:r>
            <a:r>
              <a:rPr lang="en-US" sz="1400" dirty="0" err="1" smtClean="0"/>
              <a:t>ep</a:t>
            </a:r>
            <a:r>
              <a:rPr lang="en-US" sz="1400" dirty="0" smtClean="0"/>
              <a:t> </a:t>
            </a:r>
            <a:r>
              <a:rPr lang="en-US" sz="1400" dirty="0" err="1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err="1" smtClean="0">
                <a:sym typeface="Wingdings"/>
              </a:rPr>
              <a:t>eXp</a:t>
            </a:r>
            <a:r>
              <a:rPr lang="en-US" sz="1400" dirty="0" smtClean="0">
                <a:sym typeface="Wingdings"/>
              </a:rPr>
              <a:t>) : </a:t>
            </a:r>
            <a:r>
              <a:rPr lang="en-US" sz="1400" b="1" dirty="0" smtClean="0">
                <a:sym typeface="Wingdings"/>
              </a:rPr>
              <a:t>diffractive </a:t>
            </a:r>
            <a:r>
              <a:rPr lang="en-US" sz="1400" b="1" dirty="0" err="1" smtClean="0">
                <a:sym typeface="Wingdings"/>
              </a:rPr>
              <a:t>partons</a:t>
            </a:r>
            <a:r>
              <a:rPr lang="en-US" sz="1400" b="1" dirty="0" smtClean="0">
                <a:sym typeface="Wingdings"/>
              </a:rPr>
              <a:t>; </a:t>
            </a:r>
            <a:r>
              <a:rPr lang="en-US" sz="1400" b="1" dirty="0" err="1" smtClean="0">
                <a:sym typeface="Wingdings"/>
              </a:rPr>
              <a:t>c,b</a:t>
            </a:r>
            <a:r>
              <a:rPr lang="en-US" sz="1400" b="1" dirty="0" smtClean="0">
                <a:sym typeface="Wingdings"/>
              </a:rPr>
              <a:t> quark distributions</a:t>
            </a:r>
          </a:p>
          <a:p>
            <a:r>
              <a:rPr lang="en-US" sz="1400" b="1" dirty="0" smtClean="0">
                <a:sym typeface="Wingdings"/>
              </a:rPr>
              <a:t>New concepts: </a:t>
            </a:r>
            <a:r>
              <a:rPr lang="en-US" sz="1400" b="1" dirty="0" err="1" smtClean="0">
                <a:sym typeface="Wingdings"/>
              </a:rPr>
              <a:t>unintegrated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</a:t>
            </a:r>
            <a:r>
              <a:rPr lang="en-US" sz="1400" b="1" dirty="0" err="1" smtClean="0">
                <a:sym typeface="Wingdings"/>
              </a:rPr>
              <a:t>k</a:t>
            </a:r>
            <a:r>
              <a:rPr lang="en-US" sz="1400" b="1" baseline="-25000" dirty="0" err="1" smtClean="0">
                <a:sym typeface="Wingdings"/>
              </a:rPr>
              <a:t>T</a:t>
            </a:r>
            <a:r>
              <a:rPr lang="en-US" sz="1400" b="1" dirty="0" smtClean="0">
                <a:sym typeface="Wingdings"/>
              </a:rPr>
              <a:t>) , </a:t>
            </a:r>
            <a:r>
              <a:rPr lang="en-US" sz="1400" b="1" dirty="0" err="1" smtClean="0">
                <a:sym typeface="Wingdings"/>
              </a:rPr>
              <a:t>generalised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parton</a:t>
            </a:r>
            <a:r>
              <a:rPr lang="en-US" sz="1400" b="1" dirty="0" smtClean="0">
                <a:sym typeface="Wingdings"/>
              </a:rPr>
              <a:t> distributions (DVCS)</a:t>
            </a:r>
          </a:p>
          <a:p>
            <a:r>
              <a:rPr lang="en-US" sz="1400" dirty="0" smtClean="0">
                <a:sym typeface="Wingdings"/>
              </a:rPr>
              <a:t>New limits for </a:t>
            </a:r>
            <a:r>
              <a:rPr lang="en-US" sz="1400" dirty="0" err="1" smtClean="0">
                <a:sym typeface="Wingdings"/>
              </a:rPr>
              <a:t>leptoquarks</a:t>
            </a:r>
            <a:r>
              <a:rPr lang="en-US" sz="1400" dirty="0" smtClean="0">
                <a:sym typeface="Wingdings"/>
              </a:rPr>
              <a:t>, excited electrons and neutrinos, quark substructure, RPV SUSY</a:t>
            </a:r>
          </a:p>
          <a:p>
            <a:r>
              <a:rPr lang="en-US" sz="1400" dirty="0" smtClean="0">
                <a:sym typeface="Wingdings"/>
              </a:rPr>
              <a:t>Interpretation of the </a:t>
            </a:r>
            <a:r>
              <a:rPr lang="en-US" sz="1400" dirty="0" err="1" smtClean="0">
                <a:sym typeface="Wingdings"/>
              </a:rPr>
              <a:t>Tevatron</a:t>
            </a:r>
            <a:r>
              <a:rPr lang="en-US" sz="1400" dirty="0" smtClean="0">
                <a:sym typeface="Wingdings"/>
              </a:rPr>
              <a:t> measurements (high Et jet excess, M</a:t>
            </a:r>
            <a:r>
              <a:rPr lang="en-US" sz="1400" baseline="-25000" dirty="0" smtClean="0">
                <a:sym typeface="Wingdings"/>
              </a:rPr>
              <a:t>W</a:t>
            </a:r>
            <a:r>
              <a:rPr lang="en-US" sz="1400" dirty="0" smtClean="0">
                <a:sym typeface="Wingdings"/>
              </a:rPr>
              <a:t>, searches..), + </a:t>
            </a:r>
            <a:r>
              <a:rPr lang="en-US" sz="1400" b="1" dirty="0" smtClean="0">
                <a:sym typeface="Wingdings"/>
              </a:rPr>
              <a:t>base for PDF fits</a:t>
            </a:r>
            <a:r>
              <a:rPr lang="en-US" sz="1400" dirty="0" smtClean="0">
                <a:sym typeface="Wingdings"/>
              </a:rPr>
              <a:t>..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87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315" y="2822"/>
            <a:ext cx="7194883" cy="78457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venir Heavy"/>
                <a:cs typeface="Avenir Heavy"/>
              </a:rPr>
              <a:t>CERN Mandate </a:t>
            </a:r>
            <a:r>
              <a:rPr lang="en-US" sz="2000" dirty="0" smtClean="0">
                <a:latin typeface="Avenir Heavy"/>
                <a:cs typeface="Avenir Heavy"/>
              </a:rPr>
              <a:t>– TDR by ~2015</a:t>
            </a:r>
            <a:endParaRPr lang="en-US" sz="2000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983" y="994009"/>
            <a:ext cx="4436533" cy="2636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983" y="3554215"/>
            <a:ext cx="4605868" cy="2497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77648" y="809171"/>
            <a:ext cx="5006622" cy="5384800"/>
          </a:xfrm>
          <a:prstGeom prst="rect">
            <a:avLst/>
          </a:prstGeom>
          <a:noFill/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34602" y="6225100"/>
            <a:ext cx="424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S.Bertolucci</a:t>
            </a:r>
            <a:r>
              <a:rPr lang="en-US" sz="1400" dirty="0" smtClean="0">
                <a:solidFill>
                  <a:srgbClr val="008000"/>
                </a:solidFill>
              </a:rPr>
              <a:t> at Chavannes workshop 6/12 based on 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CERN</a:t>
            </a:r>
            <a:r>
              <a:rPr lang="en-US" sz="1400" b="1" dirty="0">
                <a:solidFill>
                  <a:srgbClr val="008000"/>
                </a:solidFill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directorate’s decision to include </a:t>
            </a:r>
            <a:r>
              <a:rPr lang="en-US" sz="1400" b="1" dirty="0" err="1" smtClean="0">
                <a:solidFill>
                  <a:srgbClr val="008000"/>
                </a:solidFill>
              </a:rPr>
              <a:t>LHeC</a:t>
            </a:r>
            <a:r>
              <a:rPr lang="en-US" sz="1400" b="1" dirty="0" smtClean="0">
                <a:solidFill>
                  <a:srgbClr val="008000"/>
                </a:solidFill>
              </a:rPr>
              <a:t> in the MTP 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8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7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Frequency and </a:t>
            </a:r>
            <a:r>
              <a:rPr lang="en-US" sz="3200" dirty="0" err="1" smtClean="0"/>
              <a:t>LHeC</a:t>
            </a:r>
            <a:r>
              <a:rPr lang="en-US" sz="3200" dirty="0" smtClean="0"/>
              <a:t> ERL </a:t>
            </a:r>
            <a:r>
              <a:rPr lang="en-US" sz="3200" dirty="0" err="1" smtClean="0"/>
              <a:t>Testfacility</a:t>
            </a:r>
            <a:r>
              <a:rPr lang="en-US" sz="3200" dirty="0" smtClean="0"/>
              <a:t> at CERN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33" y="1212499"/>
            <a:ext cx="5062291" cy="3057828"/>
          </a:xfrm>
          <a:prstGeom prst="rect">
            <a:avLst/>
          </a:prstGeom>
          <a:ln>
            <a:solidFill>
              <a:srgbClr val="C7934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972746" y="4388801"/>
            <a:ext cx="504557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R.Calaga</a:t>
            </a:r>
            <a:r>
              <a:rPr lang="en-US" sz="1400" dirty="0" smtClean="0"/>
              <a:t>, </a:t>
            </a:r>
            <a:r>
              <a:rPr lang="en-US" sz="1400" dirty="0" err="1" smtClean="0"/>
              <a:t>E.Ciapala</a:t>
            </a:r>
            <a:r>
              <a:rPr lang="en-US" sz="1400" dirty="0" smtClean="0"/>
              <a:t>, </a:t>
            </a:r>
            <a:r>
              <a:rPr lang="en-US" sz="1400" dirty="0" err="1" smtClean="0"/>
              <a:t>E.Jensen</a:t>
            </a:r>
            <a:r>
              <a:rPr lang="en-US" sz="1400" dirty="0" smtClean="0"/>
              <a:t>,  LHeC-Note-2012-005 ACC</a:t>
            </a:r>
          </a:p>
          <a:p>
            <a:endParaRPr lang="en-US" sz="1600" dirty="0"/>
          </a:p>
          <a:p>
            <a:r>
              <a:rPr lang="en-US" sz="1600" dirty="0" smtClean="0"/>
              <a:t>Collaboration with </a:t>
            </a:r>
            <a:r>
              <a:rPr lang="en-US" sz="1600" dirty="0" err="1" smtClean="0"/>
              <a:t>AsTEC</a:t>
            </a:r>
            <a:r>
              <a:rPr lang="en-US" sz="1600" dirty="0" smtClean="0"/>
              <a:t>, </a:t>
            </a:r>
            <a:r>
              <a:rPr lang="en-US" sz="1600" dirty="0" err="1" smtClean="0"/>
              <a:t>Jlab</a:t>
            </a:r>
            <a:r>
              <a:rPr lang="en-US" sz="1600" dirty="0" smtClean="0"/>
              <a:t>, Mainz, BNL, Novosibirsk…</a:t>
            </a:r>
          </a:p>
          <a:p>
            <a:endParaRPr lang="en-US" sz="1600" dirty="0" smtClean="0"/>
          </a:p>
          <a:p>
            <a:r>
              <a:rPr lang="en-US" sz="1600" dirty="0" smtClean="0"/>
              <a:t>~400 MeV, CW, 2 pass ERL </a:t>
            </a:r>
          </a:p>
          <a:p>
            <a:r>
              <a:rPr lang="en-US" sz="1600" dirty="0" smtClean="0"/>
              <a:t>Prototypes: source, magnets, cavity-</a:t>
            </a:r>
            <a:r>
              <a:rPr lang="en-US" sz="1600" dirty="0" err="1" smtClean="0"/>
              <a:t>cryo</a:t>
            </a:r>
            <a:r>
              <a:rPr lang="en-US" sz="1600" dirty="0" smtClean="0"/>
              <a:t> module (high Q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Operation: stability, HOMs, cryogenics, …</a:t>
            </a:r>
          </a:p>
          <a:p>
            <a:endParaRPr lang="en-US" sz="1600" dirty="0"/>
          </a:p>
          <a:p>
            <a:r>
              <a:rPr lang="en-US" sz="1600" dirty="0" smtClean="0"/>
              <a:t>May become injector to the </a:t>
            </a:r>
            <a:r>
              <a:rPr lang="en-US" sz="1600" dirty="0" err="1" smtClean="0"/>
              <a:t>LHeC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91911" y="1191860"/>
            <a:ext cx="3449983" cy="28007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Frequency choice: </a:t>
            </a:r>
            <a:r>
              <a:rPr lang="en-GB" sz="1600" i="1" dirty="0"/>
              <a:t>n</a:t>
            </a:r>
            <a:r>
              <a:rPr lang="en-GB" sz="1600" dirty="0"/>
              <a:t> * </a:t>
            </a:r>
            <a:r>
              <a:rPr lang="en-GB" sz="1600" dirty="0" smtClean="0"/>
              <a:t>40.079 MHz</a:t>
            </a:r>
          </a:p>
          <a:p>
            <a:r>
              <a:rPr lang="en-GB" sz="1600" dirty="0"/>
              <a:t>n</a:t>
            </a:r>
            <a:r>
              <a:rPr lang="en-GB" sz="1600" dirty="0" smtClean="0"/>
              <a:t>=20: 802 MHz, n=33: 1.3GHz</a:t>
            </a:r>
          </a:p>
          <a:p>
            <a:endParaRPr lang="en-GB" sz="1600" dirty="0"/>
          </a:p>
          <a:p>
            <a:r>
              <a:rPr lang="en-GB" sz="1600" dirty="0" smtClean="0"/>
              <a:t>Lower frequency (than 1.3 GHz)</a:t>
            </a:r>
          </a:p>
          <a:p>
            <a:r>
              <a:rPr lang="en-GB" sz="1600" dirty="0"/>
              <a:t>i</a:t>
            </a:r>
            <a:r>
              <a:rPr lang="en-GB" sz="1600" dirty="0" smtClean="0"/>
              <a:t>s preferred: beam stability,</a:t>
            </a:r>
          </a:p>
          <a:p>
            <a:r>
              <a:rPr lang="en-GB" sz="1600" dirty="0" smtClean="0"/>
              <a:t>current limitation,  higher order</a:t>
            </a:r>
          </a:p>
          <a:p>
            <a:r>
              <a:rPr lang="en-GB" sz="1600" dirty="0"/>
              <a:t>m</a:t>
            </a:r>
            <a:r>
              <a:rPr lang="en-GB" sz="1600" dirty="0" smtClean="0"/>
              <a:t>odes, synchrotron loss compensation</a:t>
            </a:r>
          </a:p>
          <a:p>
            <a:endParaRPr lang="en-GB" sz="1600" dirty="0"/>
          </a:p>
          <a:p>
            <a:pPr marL="285750" indent="-285750">
              <a:buFont typeface="Wingdings" charset="0"/>
              <a:buChar char="à"/>
            </a:pPr>
            <a:r>
              <a:rPr lang="en-GB" sz="1600" dirty="0" smtClean="0">
                <a:sym typeface="Wingdings"/>
              </a:rPr>
              <a:t>801.58 MHz chosen</a:t>
            </a:r>
            <a:r>
              <a:rPr lang="en-GB" sz="1600" dirty="0" smtClean="0"/>
              <a:t> </a:t>
            </a:r>
          </a:p>
          <a:p>
            <a:endParaRPr lang="en-GB" sz="1600" dirty="0"/>
          </a:p>
          <a:p>
            <a:r>
              <a:rPr lang="en-GB" sz="1600" dirty="0" smtClean="0"/>
              <a:t>SPS and LHC harmonic system.</a:t>
            </a:r>
            <a:endParaRPr lang="en-GB" dirty="0"/>
          </a:p>
        </p:txBody>
      </p:sp>
      <p:pic>
        <p:nvPicPr>
          <p:cNvPr id="7" name="Picture 1" descr="G:\Departments\EN\Groups\MME\MechanicalEngineering\Ofelia.Capatina\SPL\Yellow report CDR 2011\Schematic sectional view -2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866" y="4520045"/>
            <a:ext cx="2342443" cy="217242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6156864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SPL cryomodule 704 MHz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6890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9" y="282222"/>
            <a:ext cx="5932311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Magnets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1" descr="\\cern.ch\dfs\Workspaces\n\NORMA\USERS\Davide\Projects\LHeC\Review-2011-12-01\Pictures\IMG_1482.jpg"/>
          <p:cNvPicPr>
            <a:picLocks noChangeAspect="1" noChangeArrowheads="1"/>
          </p:cNvPicPr>
          <p:nvPr/>
        </p:nvPicPr>
        <p:blipFill>
          <a:blip r:embed="rId2" cstate="print"/>
          <a:srcRect t="11110" b="8341"/>
          <a:stretch>
            <a:fillRect/>
          </a:stretch>
        </p:blipFill>
        <p:spPr bwMode="auto">
          <a:xfrm>
            <a:off x="573486" y="366890"/>
            <a:ext cx="2237533" cy="1351843"/>
          </a:xfrm>
          <a:prstGeom prst="rect">
            <a:avLst/>
          </a:prstGeom>
          <a:noFill/>
        </p:spPr>
      </p:pic>
      <p:pic>
        <p:nvPicPr>
          <p:cNvPr id="4" name="Picture 5" descr="DSC00136"/>
          <p:cNvPicPr>
            <a:picLocks noChangeAspect="1" noChangeArrowheads="1"/>
          </p:cNvPicPr>
          <p:nvPr/>
        </p:nvPicPr>
        <p:blipFill rotWithShape="1">
          <a:blip r:embed="rId3" cstate="print">
            <a:lum bright="22000" contrast="20000"/>
          </a:blip>
          <a:srcRect l="15677" t="5240" r="8269" b="12824"/>
          <a:stretch/>
        </p:blipFill>
        <p:spPr bwMode="auto">
          <a:xfrm>
            <a:off x="573486" y="2717138"/>
            <a:ext cx="2237533" cy="188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7490" y="1272823"/>
            <a:ext cx="2382670" cy="3333786"/>
            <a:chOff x="-228600" y="815090"/>
            <a:chExt cx="5770200" cy="5585710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815090"/>
              <a:ext cx="5313000" cy="5509510"/>
              <a:chOff x="228600" y="815090"/>
              <a:chExt cx="5313000" cy="550951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3" t="3436" r="23233"/>
              <a:stretch/>
            </p:blipFill>
            <p:spPr bwMode="auto">
              <a:xfrm>
                <a:off x="228600" y="815090"/>
                <a:ext cx="5221514" cy="5509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4932000" y="51054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781" t="88930" r="17789"/>
            <a:stretch/>
          </p:blipFill>
          <p:spPr bwMode="auto">
            <a:xfrm>
              <a:off x="-228600" y="5791200"/>
              <a:ext cx="520509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152400" y="5715000"/>
              <a:ext cx="13716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172811"/>
              </p:ext>
            </p:extLst>
          </p:nvPr>
        </p:nvGraphicFramePr>
        <p:xfrm>
          <a:off x="6477000" y="925895"/>
          <a:ext cx="2455334" cy="4543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28756"/>
                <a:gridCol w="726578"/>
              </a:tblGrid>
              <a:tr h="58698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flux density</a:t>
                      </a:r>
                      <a:r>
                        <a:rPr lang="en-GB" sz="1200" baseline="0" dirty="0" smtClean="0"/>
                        <a:t> in the gaps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dirty="0" smtClean="0"/>
                        <a:t>0.264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0.176 T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0.088 T </a:t>
                      </a:r>
                      <a:endParaRPr lang="en-GB" sz="1200" baseline="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magnetic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4.0 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vertical aperture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 mm</a:t>
                      </a:r>
                      <a:endParaRPr lang="en-GB" sz="1200" dirty="0"/>
                    </a:p>
                  </a:txBody>
                  <a:tcPr anchor="ctr"/>
                </a:tc>
              </a:tr>
              <a:tr h="251566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pole width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85 mm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</a:t>
                      </a:r>
                      <a:r>
                        <a:rPr lang="en-GB" sz="1200" baseline="0" dirty="0" smtClean="0"/>
                        <a:t> of magnets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584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1750 A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number of turns per</a:t>
                      </a:r>
                      <a:r>
                        <a:rPr lang="en-GB" sz="1200" baseline="0" dirty="0" smtClean="0"/>
                        <a:t> aperture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 / 2 / 3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current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0.7 A/mm</a:t>
                      </a:r>
                      <a:r>
                        <a:rPr lang="en-GB" sz="1200" baseline="30000" dirty="0" smtClean="0"/>
                        <a:t>2</a:t>
                      </a:r>
                      <a:endParaRPr lang="en-GB" sz="1200" baseline="300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conductor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copper 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0.36 m</a:t>
                      </a:r>
                      <a:r>
                        <a:rPr lang="en-US" sz="1200" dirty="0" smtClean="0">
                          <a:sym typeface="Symbol"/>
                        </a:rPr>
                        <a:t>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1.1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total power</a:t>
                      </a:r>
                      <a:r>
                        <a:rPr lang="en-GB" sz="1200" baseline="0" dirty="0" smtClean="0"/>
                        <a:t> 20 / 40 / 60 GeV</a:t>
                      </a:r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642 kW</a:t>
                      </a:r>
                      <a:endParaRPr lang="en-GB" sz="1200" dirty="0"/>
                    </a:p>
                  </a:txBody>
                  <a:tcPr anchor="ctr"/>
                </a:tc>
              </a:tr>
              <a:tr h="282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air</a:t>
                      </a:r>
                      <a:endParaRPr lang="en-GB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30072" y="4803470"/>
            <a:ext cx="3197761" cy="1785104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</p:spPr>
        <p:txBody>
          <a:bodyPr wrap="square">
            <a:spAutoFit/>
          </a:bodyPr>
          <a:lstStyle/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recirculator</a:t>
            </a:r>
            <a:r>
              <a:rPr lang="en-GB" sz="1100" dirty="0">
                <a:solidFill>
                  <a:schemeClr val="accent1"/>
                </a:solidFill>
              </a:rPr>
              <a:t> dipoles and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 smtClean="0"/>
              <a:t>Combined </a:t>
            </a:r>
            <a:r>
              <a:rPr lang="en-GB" sz="1100" dirty="0"/>
              <a:t>apertures?</a:t>
            </a:r>
          </a:p>
          <a:p>
            <a:pPr defTabSz="118800"/>
            <a:r>
              <a:rPr lang="en-GB" sz="1100" dirty="0"/>
              <a:t>Combined functions (for example, dipole + quad)</a:t>
            </a:r>
            <a:r>
              <a:rPr lang="en-GB" sz="1100" dirty="0" smtClean="0"/>
              <a:t>?</a:t>
            </a:r>
            <a:endParaRPr lang="en-GB" sz="1100" dirty="0">
              <a:solidFill>
                <a:schemeClr val="accent1"/>
              </a:solidFill>
            </a:endParaRPr>
          </a:p>
          <a:p>
            <a:pPr defTabSz="118800"/>
            <a:r>
              <a:rPr lang="en-GB" sz="1100" dirty="0">
                <a:solidFill>
                  <a:schemeClr val="accent1"/>
                </a:solidFill>
              </a:rPr>
              <a:t>LR </a:t>
            </a:r>
            <a:r>
              <a:rPr lang="en-GB" sz="1100" dirty="0" err="1">
                <a:solidFill>
                  <a:schemeClr val="accent1"/>
                </a:solidFill>
              </a:rPr>
              <a:t>linac</a:t>
            </a:r>
            <a:r>
              <a:rPr lang="en-GB" sz="1100" dirty="0">
                <a:solidFill>
                  <a:schemeClr val="accent1"/>
                </a:solidFill>
              </a:rPr>
              <a:t> </a:t>
            </a:r>
            <a:r>
              <a:rPr lang="en-GB" sz="1100" dirty="0" err="1">
                <a:solidFill>
                  <a:schemeClr val="accent1"/>
                </a:solidFill>
              </a:rPr>
              <a:t>quadrupoles</a:t>
            </a:r>
            <a:r>
              <a:rPr lang="en-GB" sz="1100" dirty="0">
                <a:solidFill>
                  <a:schemeClr val="accent1"/>
                </a:solidFill>
              </a:rPr>
              <a:t> and correctors</a:t>
            </a:r>
          </a:p>
          <a:p>
            <a:pPr defTabSz="118800"/>
            <a:r>
              <a:rPr lang="en-GB" sz="1100" dirty="0"/>
              <a:t>New requirements (aperture, field)?</a:t>
            </a:r>
          </a:p>
          <a:p>
            <a:pPr defTabSz="118800"/>
            <a:r>
              <a:rPr lang="en-GB" sz="1100" dirty="0"/>
              <a:t>More compact magnets, maybe with at </a:t>
            </a:r>
            <a:r>
              <a:rPr lang="en-GB" sz="1100" dirty="0" smtClean="0"/>
              <a:t>least </a:t>
            </a:r>
            <a:r>
              <a:rPr lang="en-GB" sz="1100" dirty="0"/>
              <a:t>two  </a:t>
            </a:r>
          </a:p>
          <a:p>
            <a:pPr defTabSz="118800"/>
            <a:r>
              <a:rPr lang="en-GB" sz="1100" dirty="0"/>
              <a:t>   families for </a:t>
            </a:r>
            <a:r>
              <a:rPr lang="en-GB" sz="1100" dirty="0" err="1"/>
              <a:t>quadrupoles</a:t>
            </a:r>
            <a:r>
              <a:rPr lang="en-GB" sz="1100" dirty="0"/>
              <a:t>?</a:t>
            </a:r>
          </a:p>
          <a:p>
            <a:pPr defTabSz="118800"/>
            <a:r>
              <a:rPr lang="en-GB" sz="1100" dirty="0"/>
              <a:t>Permanent magnets / superconducting for quads?	</a:t>
            </a:r>
            <a:endParaRPr lang="en-GB" sz="1100" dirty="0" smtClean="0"/>
          </a:p>
          <a:p>
            <a:pPr defTabSz="118800"/>
            <a:r>
              <a:rPr lang="en-GB" sz="1100" dirty="0" err="1" smtClean="0">
                <a:solidFill>
                  <a:schemeClr val="accent1"/>
                </a:solidFill>
              </a:rPr>
              <a:t>A.Milanese</a:t>
            </a:r>
            <a:r>
              <a:rPr lang="en-GB" sz="1100" dirty="0" smtClean="0">
                <a:solidFill>
                  <a:schemeClr val="accent1"/>
                </a:solidFill>
              </a:rPr>
              <a:t>, Chavannes workshop</a:t>
            </a:r>
            <a:endParaRPr lang="en-GB" sz="11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486" y="1837266"/>
            <a:ext cx="2185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Prototypes for Ring dipoles</a:t>
            </a:r>
          </a:p>
          <a:p>
            <a:r>
              <a:rPr lang="en-US" sz="1400" dirty="0" smtClean="0"/>
              <a:t>Fabricated and tested by</a:t>
            </a:r>
          </a:p>
          <a:p>
            <a:r>
              <a:rPr lang="en-US" sz="1400" dirty="0" smtClean="0"/>
              <a:t>CERN (top) and Novosibirsk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0040" y="4803470"/>
            <a:ext cx="519585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1/2m dipole model</a:t>
            </a:r>
          </a:p>
          <a:p>
            <a:r>
              <a:rPr lang="en-US" sz="1600" dirty="0" smtClean="0"/>
              <a:t>Full scale prototype</a:t>
            </a:r>
          </a:p>
          <a:p>
            <a:r>
              <a:rPr lang="en-US" sz="1600" dirty="0" err="1" smtClean="0"/>
              <a:t>Quadrupole</a:t>
            </a:r>
            <a:r>
              <a:rPr lang="en-US" sz="1600" dirty="0" smtClean="0"/>
              <a:t> for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Magnets for ERL test stand</a:t>
            </a:r>
          </a:p>
          <a:p>
            <a:endParaRPr lang="en-US" sz="1600" dirty="0"/>
          </a:p>
          <a:p>
            <a:r>
              <a:rPr lang="en-US" sz="1600" dirty="0" smtClean="0"/>
              <a:t>Collaboration of CERN, </a:t>
            </a:r>
            <a:r>
              <a:rPr lang="en-US" sz="1600" dirty="0" err="1" smtClean="0"/>
              <a:t>Daresbury</a:t>
            </a:r>
            <a:r>
              <a:rPr lang="en-US" sz="1600" dirty="0" smtClean="0"/>
              <a:t> and </a:t>
            </a:r>
            <a:r>
              <a:rPr lang="en-US" sz="1600" dirty="0" err="1" smtClean="0"/>
              <a:t>Budker</a:t>
            </a:r>
            <a:r>
              <a:rPr lang="en-US" sz="1600" dirty="0" smtClean="0"/>
              <a:t> (Novosibirsk)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61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Interaction Region Developments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2" y="957911"/>
            <a:ext cx="4567384" cy="2953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866" y="4080426"/>
            <a:ext cx="43829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Have optics compatible with LHC and β*=0.1m</a:t>
            </a:r>
          </a:p>
          <a:p>
            <a:r>
              <a:rPr lang="en-US" sz="1400" dirty="0" smtClean="0"/>
              <a:t>Head-on collisions mandatory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High synchrotron radiation load, dipole in detector</a:t>
            </a:r>
          </a:p>
          <a:p>
            <a:endParaRPr lang="en-US" sz="1400" dirty="0"/>
          </a:p>
          <a:p>
            <a:r>
              <a:rPr lang="en-US" sz="1400" b="1" dirty="0" smtClean="0"/>
              <a:t>Specification of Q1 – </a:t>
            </a:r>
            <a:r>
              <a:rPr lang="en-US" sz="1400" b="1" dirty="0" err="1" smtClean="0"/>
              <a:t>NbTi</a:t>
            </a:r>
            <a:r>
              <a:rPr lang="en-US" sz="1400" b="1" dirty="0" smtClean="0"/>
              <a:t> prototype ( with KEK?)</a:t>
            </a:r>
          </a:p>
          <a:p>
            <a:r>
              <a:rPr lang="en-US" sz="1400" dirty="0" smtClean="0"/>
              <a:t>Revisit SR (direct and backscattered), </a:t>
            </a:r>
          </a:p>
          <a:p>
            <a:r>
              <a:rPr lang="en-US" sz="1400" dirty="0" err="1"/>
              <a:t>M</a:t>
            </a:r>
            <a:r>
              <a:rPr lang="en-US" sz="1400" dirty="0" err="1" smtClean="0"/>
              <a:t>asks+collimators</a:t>
            </a:r>
            <a:endParaRPr lang="en-US" sz="1400" dirty="0" smtClean="0"/>
          </a:p>
          <a:p>
            <a:r>
              <a:rPr lang="en-US" sz="1400" dirty="0" smtClean="0"/>
              <a:t>Beam-beam dynamics and 3 beam operation studies</a:t>
            </a:r>
          </a:p>
          <a:p>
            <a:endParaRPr lang="en-US" sz="1400" dirty="0"/>
          </a:p>
          <a:p>
            <a:r>
              <a:rPr lang="en-US" sz="1400" dirty="0" err="1" smtClean="0"/>
              <a:t>Optimisation</a:t>
            </a:r>
            <a:r>
              <a:rPr lang="en-US" sz="1400" dirty="0" smtClean="0"/>
              <a:t>: HL-LHC uses IR2 quads to squeeze IR1</a:t>
            </a:r>
          </a:p>
          <a:p>
            <a:r>
              <a:rPr lang="en-US" sz="1100" dirty="0" smtClean="0"/>
              <a:t>(“ATS” achromatic telescopic squeeze) </a:t>
            </a:r>
            <a:r>
              <a:rPr lang="en-US" sz="1400" dirty="0" smtClean="0"/>
              <a:t> Start in IR3.</a:t>
            </a:r>
            <a:r>
              <a:rPr lang="en-US" sz="1100" dirty="0" smtClean="0"/>
              <a:t>?  </a:t>
            </a:r>
            <a:r>
              <a:rPr lang="en-US" sz="1100" dirty="0" err="1" smtClean="0"/>
              <a:t>R.Tomas</a:t>
            </a:r>
            <a:r>
              <a:rPr lang="en-US" sz="1100" dirty="0" smtClean="0"/>
              <a:t> et al. 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2658535"/>
            <a:ext cx="2823523" cy="113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3267" y="1326288"/>
            <a:ext cx="35803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pipe: in CDR 6m, Be, ANSYS calculations</a:t>
            </a:r>
          </a:p>
          <a:p>
            <a:endParaRPr lang="en-US" sz="1400" dirty="0"/>
          </a:p>
          <a:p>
            <a:r>
              <a:rPr lang="en-US" sz="1400" dirty="0" smtClean="0"/>
              <a:t>Composite material R+D, prototype, support..</a:t>
            </a:r>
          </a:p>
          <a:p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Essential for tracking, acceptance and Higgs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33" y="4080426"/>
            <a:ext cx="3004980" cy="22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askerville"/>
                <a:cs typeface="Baskerville"/>
              </a:rPr>
              <a:t> Detector Overview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Baskerville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Baskerville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15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976" y="150159"/>
            <a:ext cx="4026338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Baskerville"/>
                <a:cs typeface="Baskerville"/>
              </a:rPr>
              <a:t>Detector Magnets</a:t>
            </a:r>
            <a:endParaRPr lang="en-US" sz="3200" dirty="0">
              <a:solidFill>
                <a:srgbClr val="376092"/>
              </a:solidFill>
              <a:latin typeface="Baskerville"/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6" y="1232721"/>
            <a:ext cx="3817265" cy="24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12" y="353349"/>
            <a:ext cx="4820531" cy="6145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83" y="4002690"/>
            <a:ext cx="3519676" cy="230832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Dipole (for head on LR) and</a:t>
            </a:r>
          </a:p>
          <a:p>
            <a:r>
              <a:rPr lang="en-US" dirty="0">
                <a:latin typeface="Baskerville"/>
                <a:cs typeface="Baskerville"/>
              </a:rPr>
              <a:t>s</a:t>
            </a:r>
            <a:r>
              <a:rPr lang="en-US" dirty="0" smtClean="0">
                <a:latin typeface="Baskerville"/>
                <a:cs typeface="Baskerville"/>
              </a:rPr>
              <a:t>olenoid in common cryostat,</a:t>
            </a:r>
          </a:p>
          <a:p>
            <a:r>
              <a:rPr lang="en-US" dirty="0">
                <a:latin typeface="Baskerville"/>
                <a:cs typeface="Baskerville"/>
              </a:rPr>
              <a:t>p</a:t>
            </a:r>
            <a:r>
              <a:rPr lang="en-US" dirty="0" smtClean="0">
                <a:latin typeface="Baskerville"/>
                <a:cs typeface="Baskerville"/>
              </a:rPr>
              <a:t>erhaps with electromagnetic </a:t>
            </a:r>
            <a:r>
              <a:rPr lang="en-US" dirty="0" err="1" smtClean="0">
                <a:latin typeface="Baskerville"/>
                <a:cs typeface="Baskerville"/>
              </a:rPr>
              <a:t>LAr</a:t>
            </a:r>
            <a:endParaRPr lang="en-US" dirty="0" smtClean="0">
              <a:latin typeface="Baskerville"/>
              <a:cs typeface="Baskerville"/>
            </a:endParaRP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3.5T field at </a:t>
            </a:r>
            <a:r>
              <a:rPr lang="en-US" sz="1400" dirty="0" smtClean="0">
                <a:latin typeface="Baskerville"/>
                <a:cs typeface="Baskerville"/>
              </a:rPr>
              <a:t>~</a:t>
            </a:r>
            <a:r>
              <a:rPr lang="en-US" dirty="0" smtClean="0">
                <a:latin typeface="Baskerville"/>
                <a:cs typeface="Baskerville"/>
              </a:rPr>
              <a:t>1m radius to house</a:t>
            </a:r>
          </a:p>
          <a:p>
            <a:r>
              <a:rPr lang="en-US" dirty="0" smtClean="0">
                <a:latin typeface="Baskerville"/>
                <a:cs typeface="Baskerville"/>
              </a:rPr>
              <a:t>a Silicon tracker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Based on ATLAS+CMS experience </a:t>
            </a:r>
          </a:p>
        </p:txBody>
      </p:sp>
    </p:spTree>
    <p:extLst>
      <p:ext uri="{BB962C8B-B14F-4D97-AF65-F5344CB8AC3E}">
        <p14:creationId xmlns:p14="http://schemas.microsoft.com/office/powerpoint/2010/main" val="273970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6" y="977275"/>
            <a:ext cx="8606811" cy="55268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 Silicon Tracker and </a:t>
            </a:r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EM Calorimeter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43" y="810861"/>
            <a:ext cx="1941485" cy="1169551"/>
          </a:xfrm>
          <a:prstGeom prst="rect">
            <a:avLst/>
          </a:prstGeom>
          <a:solidFill>
            <a:schemeClr val="accent3">
              <a:lumMod val="20000"/>
              <a:lumOff val="80000"/>
              <a:alpha val="4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 momentum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Δp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/p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  <a:latin typeface="Baskerville"/>
                <a:cs typeface="Baskerville"/>
              </a:rPr>
              <a:t>t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6 10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-4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GeV</a:t>
            </a:r>
            <a:r>
              <a:rPr lang="en-US" sz="1400" baseline="300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-1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transverse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</a:rPr>
              <a:t>impact parameter</a:t>
            </a:r>
          </a:p>
          <a:p>
            <a:r>
              <a:rPr lang="en-US" sz="1400" dirty="0" err="1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  <a:latin typeface="Baskerville"/>
                <a:cs typeface="Baskerville"/>
                <a:sym typeface="Wingdings"/>
              </a:rPr>
              <a:t> 10μm</a:t>
            </a:r>
            <a:endParaRPr lang="en-US" sz="1400" dirty="0" smtClean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" y="4959555"/>
            <a:ext cx="1035844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118" y="6504101"/>
            <a:ext cx="796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LHeC</a:t>
            </a:r>
            <a:r>
              <a:rPr lang="en-US" b="1" dirty="0" smtClean="0"/>
              <a:t>-LHC: no pile-up, less radiation, smaller momenta apart from forward region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049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  <a:latin typeface="Baskerville"/>
                <a:cs typeface="Baskerville"/>
              </a:rPr>
              <a:t>Liquid Argon Electromagnetic Calorimeter </a:t>
            </a:r>
            <a:endParaRPr lang="en-US" sz="32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894" y="3764456"/>
            <a:ext cx="3999992" cy="2557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6353"/>
            <a:ext cx="4061372" cy="209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94828"/>
            <a:ext cx="6000307" cy="2669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1" y="945931"/>
            <a:ext cx="2123086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Inside Coil</a:t>
            </a:r>
          </a:p>
          <a:p>
            <a:r>
              <a:rPr lang="en-US" dirty="0" smtClean="0">
                <a:latin typeface="Baskerville"/>
                <a:cs typeface="Baskerville"/>
              </a:rPr>
              <a:t>H1, ATLAS</a:t>
            </a:r>
          </a:p>
          <a:p>
            <a:r>
              <a:rPr lang="en-US" dirty="0">
                <a:latin typeface="Baskerville"/>
                <a:cs typeface="Baskerville"/>
              </a:rPr>
              <a:t>e</a:t>
            </a:r>
            <a:r>
              <a:rPr lang="en-US" dirty="0" smtClean="0">
                <a:latin typeface="Baskerville"/>
                <a:cs typeface="Baskerville"/>
              </a:rPr>
              <a:t>xperience.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Barrel: 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20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 , 11m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      fwd/</a:t>
            </a:r>
            <a:r>
              <a:rPr lang="en-US" sz="1400" dirty="0" err="1" smtClean="0">
                <a:latin typeface="Baskerville"/>
                <a:cs typeface="Baskerville"/>
              </a:rPr>
              <a:t>bwd</a:t>
            </a:r>
            <a:r>
              <a:rPr lang="en-US" sz="1400" dirty="0" smtClean="0">
                <a:latin typeface="Baskerville"/>
                <a:cs typeface="Baskerville"/>
              </a:rPr>
              <a:t> inserts: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FEC: Si -W,  30 X</a:t>
            </a:r>
            <a:r>
              <a:rPr lang="en-US" sz="1400" baseline="-25000" dirty="0" smtClean="0">
                <a:latin typeface="Baskerville"/>
                <a:cs typeface="Baskerville"/>
              </a:rPr>
              <a:t>0 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</a:p>
          <a:p>
            <a:endParaRPr lang="en-US" sz="1400" baseline="30000" dirty="0" smtClean="0">
              <a:latin typeface="Baskerville"/>
              <a:cs typeface="Baskerville"/>
            </a:endParaRPr>
          </a:p>
          <a:p>
            <a:r>
              <a:rPr lang="en-US" sz="1400" dirty="0" smtClean="0">
                <a:latin typeface="Baskerville"/>
                <a:cs typeface="Baskerville"/>
              </a:rPr>
              <a:t>BEC: Si -</a:t>
            </a:r>
            <a:r>
              <a:rPr lang="en-US" sz="1400" dirty="0" err="1" smtClean="0">
                <a:latin typeface="Baskerville"/>
                <a:cs typeface="Baskerville"/>
              </a:rPr>
              <a:t>Pb</a:t>
            </a:r>
            <a:r>
              <a:rPr lang="en-US" sz="1400" dirty="0" smtClean="0">
                <a:latin typeface="Baskerville"/>
                <a:cs typeface="Baskerville"/>
              </a:rPr>
              <a:t>, 25 X</a:t>
            </a:r>
            <a:r>
              <a:rPr lang="en-US" sz="1400" baseline="-25000" dirty="0" smtClean="0">
                <a:latin typeface="Baskerville"/>
                <a:cs typeface="Baskerville"/>
              </a:rPr>
              <a:t>0</a:t>
            </a:r>
            <a:r>
              <a:rPr lang="en-US" sz="1400" dirty="0" smtClean="0">
                <a:latin typeface="Baskerville"/>
                <a:cs typeface="Baskerville"/>
              </a:rPr>
              <a:t>,0.3m</a:t>
            </a:r>
            <a:r>
              <a:rPr lang="en-US" sz="1400" baseline="30000" dirty="0" smtClean="0">
                <a:latin typeface="Baskerville"/>
                <a:cs typeface="Baskerville"/>
              </a:rPr>
              <a:t>3</a:t>
            </a:r>
            <a:endParaRPr lang="en-US" sz="1400" baseline="-250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776" y="6173077"/>
            <a:ext cx="1957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GEANT4 Simulation</a:t>
            </a:r>
            <a:endParaRPr lang="en-US" sz="16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61885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189" y="3862552"/>
            <a:ext cx="4246705" cy="2501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Hadronic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latin typeface="Baskerville"/>
                <a:cs typeface="Baskerville"/>
              </a:rPr>
              <a:t> Tile Calorimeter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8505" y="810861"/>
            <a:ext cx="2912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Outside Coil:  flux return </a:t>
            </a:r>
          </a:p>
          <a:p>
            <a:r>
              <a:rPr lang="en-US" sz="1600" dirty="0" smtClean="0">
                <a:latin typeface="Baskerville"/>
                <a:cs typeface="Baskerville"/>
              </a:rPr>
              <a:t>Modular. </a:t>
            </a:r>
            <a:r>
              <a:rPr lang="en-US" sz="1600" dirty="0">
                <a:latin typeface="Baskerville"/>
                <a:cs typeface="Baskerville"/>
              </a:rPr>
              <a:t> </a:t>
            </a:r>
            <a:r>
              <a:rPr lang="en-US" sz="1600" dirty="0" smtClean="0">
                <a:latin typeface="Baskerville"/>
                <a:cs typeface="Baskerville"/>
              </a:rPr>
              <a:t>ATLAS experience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4484" y="6363576"/>
            <a:ext cx="393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Combined GEANT4 Calorimeter Simulation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3" y="1003524"/>
            <a:ext cx="5077090" cy="4216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91" y="1734191"/>
            <a:ext cx="1983071" cy="1954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595" y="2162297"/>
            <a:ext cx="4573889" cy="1964945"/>
          </a:xfrm>
          <a:prstGeom prst="rect">
            <a:avLst/>
          </a:prstGeom>
          <a:solidFill>
            <a:schemeClr val="bg2">
              <a:lumMod val="75000"/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3" y="5406160"/>
            <a:ext cx="4818349" cy="1295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55" y="5690111"/>
            <a:ext cx="57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+5.9m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189" y="5690111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-3.6m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372941" y="5267660"/>
            <a:ext cx="6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R=2.6m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594000" y="6054145"/>
            <a:ext cx="1295970" cy="1588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39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6241" y="5975380"/>
            <a:ext cx="8638049" cy="646331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provides the only, single opportunity to develop DIS as part of HEP for decades, enriching the LHC physics…       “it would be a waste not to use it” (</a:t>
            </a:r>
            <a:r>
              <a:rPr lang="en-US" dirty="0" err="1" smtClean="0"/>
              <a:t>G.Altarelli</a:t>
            </a:r>
            <a:r>
              <a:rPr lang="en-US" dirty="0" smtClean="0"/>
              <a:t>, 2008)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78" y="180139"/>
            <a:ext cx="6764914" cy="565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7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5" y="437444"/>
            <a:ext cx="8088032" cy="5178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465" y="5860368"/>
            <a:ext cx="8303838" cy="923330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GeV</a:t>
            </a:r>
            <a:r>
              <a:rPr lang="en-US" dirty="0" smtClean="0"/>
              <a:t> electron beam energy, L= 10</a:t>
            </a:r>
            <a:r>
              <a:rPr lang="en-US" baseline="30000" dirty="0" smtClean="0"/>
              <a:t>33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√s=1.3 </a:t>
            </a:r>
            <a:r>
              <a:rPr lang="en-US" dirty="0" err="1" smtClean="0"/>
              <a:t>TeV</a:t>
            </a:r>
            <a:r>
              <a:rPr lang="en-US" dirty="0" smtClean="0"/>
              <a:t>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max</a:t>
            </a:r>
            <a:r>
              <a:rPr lang="en-US" dirty="0" smtClean="0"/>
              <a:t>=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10</a:t>
            </a:r>
            <a:r>
              <a:rPr lang="en-US" baseline="30000" dirty="0" smtClean="0"/>
              <a:t>-6</a:t>
            </a:r>
            <a:r>
              <a:rPr lang="en-US" dirty="0" smtClean="0"/>
              <a:t> &lt; x&lt; 1</a:t>
            </a:r>
          </a:p>
          <a:p>
            <a:r>
              <a:rPr lang="en-US" dirty="0" smtClean="0"/>
              <a:t>Recirculating </a:t>
            </a:r>
            <a:r>
              <a:rPr lang="en-US" dirty="0" err="1" smtClean="0"/>
              <a:t>linac</a:t>
            </a:r>
            <a:r>
              <a:rPr lang="en-US" dirty="0" smtClean="0"/>
              <a:t> (2 </a:t>
            </a:r>
            <a:r>
              <a:rPr lang="en-US" sz="1400" dirty="0" smtClean="0"/>
              <a:t>*</a:t>
            </a:r>
            <a:r>
              <a:rPr lang="en-US" dirty="0" smtClean="0"/>
              <a:t> 1km, 2*60 cavity </a:t>
            </a:r>
            <a:r>
              <a:rPr lang="en-US" dirty="0" err="1" smtClean="0"/>
              <a:t>cryo</a:t>
            </a:r>
            <a:r>
              <a:rPr lang="en-US" dirty="0" smtClean="0"/>
              <a:t> modules, 3 passes, energy recovery)</a:t>
            </a:r>
          </a:p>
          <a:p>
            <a:r>
              <a:rPr lang="en-US" dirty="0" smtClean="0"/>
              <a:t>Ring-ring as fall back.  “SAPHIRE” 4 pass 80 </a:t>
            </a:r>
            <a:r>
              <a:rPr lang="en-US" dirty="0" err="1" smtClean="0"/>
              <a:t>GeV</a:t>
            </a:r>
            <a:r>
              <a:rPr lang="en-US" dirty="0" smtClean="0"/>
              <a:t> option to do mainly:  </a:t>
            </a:r>
            <a:r>
              <a:rPr lang="en-US" dirty="0" err="1" smtClean="0"/>
              <a:t>γγ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91" y="376718"/>
            <a:ext cx="1181415" cy="72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826" y="6316149"/>
            <a:ext cx="453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Baskerville"/>
                <a:cs typeface="Baskerville"/>
              </a:rPr>
              <a:t>About 200 Experimentalists and Theorists from 76 Institutes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93118" y="6131484"/>
            <a:ext cx="200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Supported by </a:t>
            </a:r>
          </a:p>
          <a:p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CERN, ECFA, </a:t>
            </a:r>
            <a:r>
              <a:rPr lang="en-US" sz="14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NuPECC</a:t>
            </a:r>
            <a:r>
              <a:rPr lang="en-US" sz="1400" dirty="0" smtClean="0">
                <a:solidFill>
                  <a:srgbClr val="1F497D"/>
                </a:solidFill>
                <a:latin typeface="Baskerville"/>
                <a:cs typeface="Baskerville"/>
              </a:rPr>
              <a:t> </a:t>
            </a:r>
            <a:endParaRPr lang="en-US" sz="14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182" y="356464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1F497D"/>
                </a:solidFill>
                <a:latin typeface="Baskerville"/>
                <a:cs typeface="Baskerville"/>
              </a:rPr>
              <a:t>http://</a:t>
            </a:r>
            <a:r>
              <a:rPr lang="en-US" sz="2000" dirty="0" err="1" smtClean="0">
                <a:solidFill>
                  <a:srgbClr val="1F497D"/>
                </a:solidFill>
                <a:latin typeface="Baskerville"/>
                <a:cs typeface="Baskerville"/>
              </a:rPr>
              <a:t>cern.ch/lhec</a:t>
            </a:r>
            <a:endParaRPr lang="en-US" sz="2000" dirty="0">
              <a:solidFill>
                <a:srgbClr val="1F497D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0" y="1609181"/>
            <a:ext cx="8916940" cy="3907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714" y="5792930"/>
            <a:ext cx="3794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Present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Study group and CDR authors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9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59"/>
            <a:ext cx="7772400" cy="6607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CC850"/>
                </a:solidFill>
                <a:latin typeface="Avenir Heavy"/>
                <a:cs typeface="Avenir Heavy"/>
              </a:rPr>
              <a:t>Project Development</a:t>
            </a:r>
            <a:endParaRPr lang="en-US" sz="3200" dirty="0">
              <a:solidFill>
                <a:srgbClr val="DCC850"/>
              </a:solidFill>
              <a:latin typeface="Avenir Heavy"/>
              <a:cs typeface="Avenir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197" y="840073"/>
            <a:ext cx="7965003" cy="5355313"/>
          </a:xfrm>
          <a:prstGeom prst="rect">
            <a:avLst/>
          </a:prstGeom>
          <a:solidFill>
            <a:srgbClr val="DCC850">
              <a:alpha val="71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2007:  Invitation by SPC to ECFA and by (r)ECFA to work out a design concept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2008:  First CERN-ECFA Workshop in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(1.-3.9.08)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2009:  2</a:t>
            </a:r>
            <a:r>
              <a:rPr lang="en-US" baseline="30000" dirty="0" smtClean="0">
                <a:latin typeface="Baskerville"/>
                <a:cs typeface="Baskerville"/>
              </a:rPr>
              <a:t>nd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</a:t>
            </a:r>
            <a:r>
              <a:rPr lang="en-US" dirty="0" err="1" smtClean="0">
                <a:latin typeface="Baskerville"/>
                <a:cs typeface="Baskerville"/>
              </a:rPr>
              <a:t>Divonne</a:t>
            </a:r>
            <a:r>
              <a:rPr lang="en-US" dirty="0" smtClean="0">
                <a:latin typeface="Baskerville"/>
                <a:cs typeface="Baskerville"/>
              </a:rPr>
              <a:t> (1.-3.9.09) </a:t>
            </a:r>
          </a:p>
          <a:p>
            <a:endParaRPr lang="en-US" dirty="0" smtClean="0">
              <a:latin typeface="Baskerville"/>
              <a:cs typeface="Baskerville"/>
            </a:endParaRPr>
          </a:p>
          <a:p>
            <a:r>
              <a:rPr lang="en-US" dirty="0" smtClean="0">
                <a:latin typeface="Baskerville"/>
                <a:cs typeface="Baskerville"/>
              </a:rPr>
              <a:t>2010:   Report to CERN SPC (June)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3</a:t>
            </a:r>
            <a:r>
              <a:rPr lang="en-US" baseline="30000" dirty="0" smtClean="0">
                <a:latin typeface="Baskerville"/>
                <a:cs typeface="Baskerville"/>
              </a:rPr>
              <a:t>rd</a:t>
            </a:r>
            <a:r>
              <a:rPr lang="en-US" dirty="0" smtClean="0">
                <a:latin typeface="Baskerville"/>
                <a:cs typeface="Baskerville"/>
              </a:rPr>
              <a:t> CERN-ECFA-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 smtClean="0">
                <a:latin typeface="Baskerville"/>
                <a:cs typeface="Baskerville"/>
              </a:rPr>
              <a:t> Workshop at Chavannes-de-</a:t>
            </a:r>
            <a:r>
              <a:rPr lang="en-US" dirty="0" err="1" smtClean="0">
                <a:latin typeface="Baskerville"/>
                <a:cs typeface="Baskerville"/>
              </a:rPr>
              <a:t>Bogis</a:t>
            </a:r>
            <a:r>
              <a:rPr lang="en-US" dirty="0" smtClean="0">
                <a:latin typeface="Baskerville"/>
                <a:cs typeface="Baskerville"/>
              </a:rPr>
              <a:t> (12.-13.11.10)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</a:t>
            </a:r>
            <a:r>
              <a:rPr lang="en-US" dirty="0" err="1" smtClean="0">
                <a:latin typeface="Baskerville"/>
                <a:cs typeface="Baskerville"/>
              </a:rPr>
              <a:t>NuPECC</a:t>
            </a:r>
            <a:r>
              <a:rPr lang="en-US" dirty="0">
                <a:latin typeface="Baskerville"/>
                <a:cs typeface="Baskerville"/>
              </a:rPr>
              <a:t>:</a:t>
            </a:r>
            <a:r>
              <a:rPr lang="en-US" dirty="0" smtClean="0">
                <a:latin typeface="Baskerville"/>
                <a:cs typeface="Baskerville"/>
              </a:rPr>
              <a:t>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on </a:t>
            </a:r>
            <a:r>
              <a:rPr lang="en-US" dirty="0" err="1" smtClean="0">
                <a:latin typeface="Baskerville"/>
                <a:cs typeface="Baskerville"/>
              </a:rPr>
              <a:t>Longe</a:t>
            </a:r>
            <a:r>
              <a:rPr lang="en-US" dirty="0" smtClean="0">
                <a:latin typeface="Baskerville"/>
                <a:cs typeface="Baskerville"/>
              </a:rPr>
              <a:t> Range Plan for Nuclear Physics</a:t>
            </a:r>
            <a:r>
              <a:rPr lang="en-US" b="1" dirty="0" smtClean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(12/10)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 </a:t>
            </a:r>
          </a:p>
          <a:p>
            <a:r>
              <a:rPr lang="en-US" dirty="0" smtClean="0">
                <a:latin typeface="Baskerville"/>
                <a:cs typeface="Baskerville"/>
              </a:rPr>
              <a:t>2011:   Draft CDR (530 pages on Physics, Detector and Accelerator) (5.8.11)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refereed and being updated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</a:t>
            </a:r>
          </a:p>
          <a:p>
            <a:r>
              <a:rPr lang="en-US" dirty="0" smtClean="0">
                <a:latin typeface="Baskerville"/>
                <a:cs typeface="Baskerville"/>
              </a:rPr>
              <a:t>2012:   Discussion of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 at LHC Machine Workshop (Chamonix)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Publication of CDR + 2 Contributions to European Strategy [</a:t>
            </a:r>
            <a:r>
              <a:rPr lang="en-US" dirty="0" err="1" smtClean="0">
                <a:latin typeface="Baskerville"/>
                <a:cs typeface="Baskerville"/>
              </a:rPr>
              <a:t>arXiv</a:t>
            </a:r>
            <a:r>
              <a:rPr lang="en-US" dirty="0" smtClean="0">
                <a:latin typeface="Baskerville"/>
                <a:cs typeface="Baskerville"/>
              </a:rPr>
              <a:t>] </a:t>
            </a:r>
          </a:p>
          <a:p>
            <a:r>
              <a:rPr lang="en-US" dirty="0" smtClean="0">
                <a:latin typeface="Baskerville"/>
                <a:cs typeface="Baskerville"/>
              </a:rPr>
              <a:t>            Chavannes workshop (June14-15, 2012) – CERN: </a:t>
            </a:r>
            <a:r>
              <a:rPr lang="en-US" dirty="0" err="1" smtClean="0">
                <a:latin typeface="Baskerville"/>
                <a:cs typeface="Baskerville"/>
              </a:rPr>
              <a:t>Linac+TDR</a:t>
            </a:r>
            <a:r>
              <a:rPr lang="en-US" dirty="0" smtClean="0">
                <a:latin typeface="Baskerville"/>
                <a:cs typeface="Baskerville"/>
              </a:rPr>
              <a:t> Mandate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ECFA final endorsement of CDR</a:t>
            </a:r>
          </a:p>
          <a:p>
            <a:r>
              <a:rPr lang="en-US" dirty="0" smtClean="0">
                <a:latin typeface="Baskerville"/>
                <a:cs typeface="Baskerville"/>
              </a:rPr>
              <a:t>2013:   EU Strategy places lower priority to the </a:t>
            </a:r>
            <a:r>
              <a:rPr lang="en-US" dirty="0" err="1" smtClean="0">
                <a:latin typeface="Baskerville"/>
                <a:cs typeface="Baskerville"/>
              </a:rPr>
              <a:t>LHeC</a:t>
            </a:r>
            <a:r>
              <a:rPr lang="en-US" dirty="0" smtClean="0">
                <a:latin typeface="Baskerville"/>
                <a:cs typeface="Baskerville"/>
              </a:rPr>
              <a:t>. </a:t>
            </a:r>
          </a:p>
          <a:p>
            <a:r>
              <a:rPr lang="en-US" dirty="0">
                <a:latin typeface="Baskerville"/>
                <a:cs typeface="Baskerville"/>
              </a:rPr>
              <a:t> </a:t>
            </a:r>
            <a:r>
              <a:rPr lang="en-US" dirty="0" smtClean="0">
                <a:latin typeface="Baskerville"/>
                <a:cs typeface="Baskerville"/>
              </a:rPr>
              <a:t>           Workshop in early fall. </a:t>
            </a:r>
            <a:r>
              <a:rPr lang="en-US" dirty="0" err="1" smtClean="0">
                <a:latin typeface="Baskerville"/>
                <a:cs typeface="Baskerville"/>
              </a:rPr>
              <a:t>Testfacility</a:t>
            </a:r>
            <a:r>
              <a:rPr lang="en-US" dirty="0" smtClean="0">
                <a:latin typeface="Baskerville"/>
                <a:cs typeface="Baskerville"/>
              </a:rPr>
              <a:t> at CERN.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103" y="4042629"/>
            <a:ext cx="967803" cy="596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2736" y="6283158"/>
            <a:ext cx="203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cern.ch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lhec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6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26" y="1943100"/>
            <a:ext cx="3722874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787400"/>
            <a:ext cx="277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“Critical gravitational collapse”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943100"/>
            <a:ext cx="3670299" cy="370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787400"/>
            <a:ext cx="3588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“BFKL evolution and Saturation in DIS”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91" y="6049336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3421" y="6077466"/>
            <a:ext cx="35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5d tiny black holes and </a:t>
            </a:r>
            <a:r>
              <a:rPr lang="en-US" sz="1400" dirty="0" err="1" smtClean="0">
                <a:latin typeface="Baskerville"/>
                <a:cs typeface="Baskerville"/>
              </a:rPr>
              <a:t>perturbative</a:t>
            </a:r>
            <a:r>
              <a:rPr lang="en-US" sz="1400" dirty="0" smtClean="0">
                <a:latin typeface="Baskerville"/>
                <a:cs typeface="Baskerville"/>
              </a:rPr>
              <a:t> saturation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Talk by </a:t>
            </a:r>
            <a:r>
              <a:rPr lang="en-US" sz="1400" dirty="0" err="1" smtClean="0">
                <a:latin typeface="Baskerville"/>
                <a:cs typeface="Baskerville"/>
              </a:rPr>
              <a:t>A.S.Vera</a:t>
            </a:r>
            <a:r>
              <a:rPr lang="en-US" sz="1400" dirty="0" smtClean="0">
                <a:latin typeface="Baskerville"/>
                <a:cs typeface="Baskerville"/>
              </a:rPr>
              <a:t> at </a:t>
            </a:r>
            <a:r>
              <a:rPr lang="en-US" sz="1400" dirty="0" err="1" smtClean="0">
                <a:latin typeface="Baskerville"/>
                <a:cs typeface="Baskerville"/>
              </a:rPr>
              <a:t>LHeC</a:t>
            </a:r>
            <a:r>
              <a:rPr lang="en-US" sz="1400" dirty="0" smtClean="0">
                <a:latin typeface="Baskerville"/>
                <a:cs typeface="Baskerville"/>
              </a:rPr>
              <a:t> Workshop 2008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700" y="60892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Circles in a circle</a:t>
            </a:r>
          </a:p>
          <a:p>
            <a:r>
              <a:rPr lang="en-US" sz="1200" dirty="0">
                <a:latin typeface="Baskerville"/>
                <a:cs typeface="Baskerville"/>
              </a:rPr>
              <a:t>V. Kandinsky, 1923</a:t>
            </a:r>
          </a:p>
          <a:p>
            <a:r>
              <a:rPr lang="en-US" sz="1200" dirty="0">
                <a:latin typeface="Baskerville"/>
                <a:cs typeface="Baskerville"/>
              </a:rPr>
              <a:t>Philadelphia Museum of Art</a:t>
            </a:r>
          </a:p>
        </p:txBody>
      </p:sp>
    </p:spTree>
    <p:extLst>
      <p:ext uri="{BB962C8B-B14F-4D97-AF65-F5344CB8AC3E}">
        <p14:creationId xmlns:p14="http://schemas.microsoft.com/office/powerpoint/2010/main" val="271831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4373D5"/>
                </a:solidFill>
              </a:rPr>
              <a:t>Summary</a:t>
            </a:r>
            <a:endParaRPr lang="en-US" sz="3200" b="1" dirty="0">
              <a:solidFill>
                <a:srgbClr val="4373D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302" y="1031960"/>
            <a:ext cx="8253369" cy="5478422"/>
          </a:xfrm>
          <a:prstGeom prst="rect">
            <a:avLst/>
          </a:prstGeom>
          <a:noFill/>
          <a:ln w="22225"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 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natural (and the only possible) successor of the energy frontier exploration of deep inelastic </a:t>
            </a:r>
          </a:p>
          <a:p>
            <a:r>
              <a:rPr lang="en-US" sz="1400" dirty="0" smtClean="0"/>
              <a:t>     scattering with fixed target experiments and HERA at 10, 100 and then 1000 </a:t>
            </a:r>
            <a:r>
              <a:rPr lang="en-US" sz="1400" dirty="0" err="1" smtClean="0"/>
              <a:t>GeV</a:t>
            </a:r>
            <a:r>
              <a:rPr lang="en-US" sz="1400" dirty="0" smtClean="0"/>
              <a:t> of </a:t>
            </a:r>
            <a:r>
              <a:rPr lang="en-US" sz="1400" dirty="0" err="1" smtClean="0"/>
              <a:t>cms</a:t>
            </a:r>
            <a:r>
              <a:rPr lang="en-US" sz="1400" dirty="0" smtClean="0"/>
              <a:t> energy.</a:t>
            </a:r>
          </a:p>
          <a:p>
            <a:endParaRPr lang="en-US" sz="1400" dirty="0" smtClean="0"/>
          </a:p>
          <a:p>
            <a:r>
              <a:rPr lang="en-US" sz="1400" dirty="0" smtClean="0"/>
              <a:t>2. Its physics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 has key topics (WW</a:t>
            </a:r>
            <a:r>
              <a:rPr lang="en-US" sz="1400" dirty="0" smtClean="0">
                <a:sym typeface="Wingdings"/>
              </a:rPr>
              <a:t> H, RPV SUSY, α</a:t>
            </a:r>
            <a:r>
              <a:rPr lang="en-US" sz="1400" baseline="-25000" dirty="0" smtClean="0">
                <a:sym typeface="Wingdings"/>
              </a:rPr>
              <a:t>s </a:t>
            </a:r>
            <a:r>
              <a:rPr lang="en-US" sz="1400" dirty="0" smtClean="0">
                <a:sym typeface="Wingdings"/>
              </a:rPr>
              <a:t>, gluon mapping, PDFs, saturation, </a:t>
            </a:r>
            <a:r>
              <a:rPr lang="en-US" sz="1400" dirty="0" err="1" smtClean="0">
                <a:sym typeface="Wingdings"/>
              </a:rPr>
              <a:t>eA</a:t>
            </a:r>
            <a:r>
              <a:rPr lang="en-US" sz="1400" dirty="0" smtClean="0">
                <a:sym typeface="Wingdings"/>
              </a:rPr>
              <a:t>…)</a:t>
            </a:r>
          </a:p>
          <a:p>
            <a:r>
              <a:rPr lang="en-US" sz="1400" baseline="-25000" dirty="0">
                <a:sym typeface="Wingdings"/>
              </a:rPr>
              <a:t> </a:t>
            </a:r>
            <a:r>
              <a:rPr lang="en-US" sz="1400" baseline="-25000" dirty="0" smtClean="0">
                <a:sym typeface="Wingdings"/>
              </a:rPr>
              <a:t>      </a:t>
            </a:r>
            <a:r>
              <a:rPr lang="en-US" sz="1400" dirty="0" smtClean="0">
                <a:sym typeface="Wingdings"/>
              </a:rPr>
              <a:t>which ALL are closely linked to the LHC (Higgs, searches for LQ and at high masses, QGP ..). With the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upgrade of the LHC by adding an electron beam, the LHC can be transformed to a high precision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energy frontier facility which is crucial for understanding </a:t>
            </a:r>
            <a:r>
              <a:rPr lang="en-US" sz="1400" dirty="0" err="1" smtClean="0">
                <a:sym typeface="Wingdings"/>
              </a:rPr>
              <a:t>new+”old</a:t>
            </a:r>
            <a:r>
              <a:rPr lang="en-US" sz="1400" dirty="0" smtClean="0">
                <a:sym typeface="Wingdings"/>
              </a:rPr>
              <a:t>” physics and its sustainability.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3.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will deliver vital information to future QCD developments (N3LO, </a:t>
            </a:r>
            <a:r>
              <a:rPr lang="en-US" sz="1400" dirty="0" err="1" smtClean="0">
                <a:sym typeface="Wingdings"/>
              </a:rPr>
              <a:t>resummation</a:t>
            </a:r>
            <a:r>
              <a:rPr lang="en-US" sz="1400" dirty="0" smtClean="0">
                <a:sym typeface="Wingdings"/>
              </a:rPr>
              <a:t>, </a:t>
            </a:r>
            <a:r>
              <a:rPr lang="en-US" sz="1400" dirty="0" err="1" smtClean="0">
                <a:sym typeface="Wingdings"/>
              </a:rPr>
              <a:t>factorisation</a:t>
            </a:r>
            <a:r>
              <a:rPr lang="en-US" sz="1400" dirty="0" smtClean="0">
                <a:sym typeface="Wingdings"/>
              </a:rPr>
              <a:t>,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non-standard </a:t>
            </a:r>
            <a:r>
              <a:rPr lang="en-US" sz="1400" dirty="0" err="1" smtClean="0">
                <a:sym typeface="Wingdings"/>
              </a:rPr>
              <a:t>partons</a:t>
            </a:r>
            <a:r>
              <a:rPr lang="en-US" sz="1400" dirty="0" smtClean="0">
                <a:sym typeface="Wingdings"/>
              </a:rPr>
              <a:t>, neutron and nuclear structure, </a:t>
            </a:r>
            <a:r>
              <a:rPr lang="en-US" sz="1400" dirty="0" err="1" smtClean="0">
                <a:sym typeface="Wingdings"/>
              </a:rPr>
              <a:t>AdS</a:t>
            </a:r>
            <a:r>
              <a:rPr lang="en-US" sz="1400" dirty="0" smtClean="0">
                <a:sym typeface="Wingdings"/>
              </a:rPr>
              <a:t>/CFT, non-</a:t>
            </a:r>
            <a:r>
              <a:rPr lang="en-US" sz="1400" dirty="0" err="1" smtClean="0">
                <a:sym typeface="Wingdings"/>
              </a:rPr>
              <a:t>pQCD</a:t>
            </a:r>
            <a:r>
              <a:rPr lang="en-US" sz="1400" dirty="0" smtClean="0">
                <a:sym typeface="Wingdings"/>
              </a:rPr>
              <a:t>, SUSY..) and as a gigantic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next step into DIS physics it promises to find new phenomena (no saturation, </a:t>
            </a:r>
            <a:r>
              <a:rPr lang="en-US" sz="1400" dirty="0" err="1" smtClean="0">
                <a:sym typeface="Wingdings"/>
              </a:rPr>
              <a:t>instantons</a:t>
            </a:r>
            <a:r>
              <a:rPr lang="en-US" sz="1400" dirty="0" smtClean="0">
                <a:sym typeface="Wingdings"/>
              </a:rPr>
              <a:t>, substructure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of heavy elementary particles ??).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4. The default 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configuration is a novel ERL (with &lt; 100MW power demand) in racetrack shape which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is built inside the LHC ring and tangential to IP2. This delivers multi-100fb</a:t>
            </a:r>
            <a:r>
              <a:rPr lang="en-US" sz="1400" baseline="30000" dirty="0" smtClean="0">
                <a:sym typeface="Wingdings"/>
              </a:rPr>
              <a:t>-1</a:t>
            </a:r>
            <a:r>
              <a:rPr lang="en-US" sz="1400" dirty="0" smtClean="0">
                <a:sym typeface="Wingdings"/>
              </a:rPr>
              <a:t> (&gt; 100 * HERA) and a factor of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larger than 10</a:t>
            </a:r>
            <a:r>
              <a:rPr lang="en-US" sz="1400" baseline="30000" dirty="0" smtClean="0">
                <a:sym typeface="Wingdings"/>
              </a:rPr>
              <a:t>3 </a:t>
            </a:r>
            <a:r>
              <a:rPr lang="en-US" sz="1400" dirty="0" smtClean="0">
                <a:sym typeface="Wingdings"/>
              </a:rPr>
              <a:t>increased kinematic range in </a:t>
            </a:r>
            <a:r>
              <a:rPr lang="en-US" sz="1400" dirty="0" err="1" smtClean="0">
                <a:sym typeface="Wingdings"/>
              </a:rPr>
              <a:t>lN</a:t>
            </a:r>
            <a:r>
              <a:rPr lang="en-US" sz="1400" dirty="0" smtClean="0">
                <a:sym typeface="Wingdings"/>
              </a:rPr>
              <a:t> DIS, accessing the range of saturation at small α</a:t>
            </a:r>
            <a:r>
              <a:rPr lang="en-US" sz="1400" baseline="-25000" dirty="0" smtClean="0">
                <a:sym typeface="Wingdings"/>
              </a:rPr>
              <a:t>s </a:t>
            </a:r>
            <a:r>
              <a:rPr lang="en-US" sz="1400" dirty="0" smtClean="0">
                <a:sym typeface="Wingdings"/>
              </a:rPr>
              <a:t>in </a:t>
            </a:r>
            <a:r>
              <a:rPr lang="en-US" sz="1400" dirty="0" err="1" smtClean="0">
                <a:sym typeface="Wingdings"/>
              </a:rPr>
              <a:t>ep+eA</a:t>
            </a:r>
            <a:r>
              <a:rPr lang="en-US" sz="1400" dirty="0" smtClean="0">
                <a:sym typeface="Wingdings"/>
              </a:rPr>
              <a:t>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5.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is designed for synchronous operation with the LHC (3 beams) and has to be operational for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the final decade of its lifetime. This gives 10-12 years for its </a:t>
            </a:r>
            <a:r>
              <a:rPr lang="en-US" sz="1400" dirty="0" err="1" smtClean="0">
                <a:sym typeface="Wingdings"/>
              </a:rPr>
              <a:t>realisation</a:t>
            </a:r>
            <a:r>
              <a:rPr lang="en-US" sz="1400" dirty="0" smtClean="0">
                <a:sym typeface="Wingdings"/>
              </a:rPr>
              <a:t>, as for HERA or CMS.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6. A detector concept is described in the CDR suitable for the </a:t>
            </a:r>
            <a:r>
              <a:rPr lang="en-US" sz="1400" dirty="0" err="1" smtClean="0">
                <a:sym typeface="Wingdings"/>
              </a:rPr>
              <a:t>Linac</a:t>
            </a:r>
            <a:r>
              <a:rPr lang="en-US" sz="1400" dirty="0" smtClean="0">
                <a:sym typeface="Wingdings"/>
              </a:rPr>
              <a:t>-Ring IR and to obtain full coverage and</a:t>
            </a:r>
          </a:p>
          <a:p>
            <a:r>
              <a:rPr lang="en-US" sz="1400" dirty="0" smtClean="0">
                <a:sym typeface="Wingdings"/>
              </a:rPr>
              <a:t>    ultimate precision. This can be </a:t>
            </a:r>
            <a:r>
              <a:rPr lang="en-US" sz="1400" dirty="0" err="1" smtClean="0">
                <a:sym typeface="Wingdings"/>
              </a:rPr>
              <a:t>realised</a:t>
            </a:r>
            <a:r>
              <a:rPr lang="en-US" sz="1400" dirty="0" smtClean="0">
                <a:sym typeface="Wingdings"/>
              </a:rPr>
              <a:t> with a collaboration of 500 physicist.</a:t>
            </a:r>
          </a:p>
          <a:p>
            <a:endParaRPr lang="en-US" sz="1400" dirty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7. Half of the 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is operational. The other half requires next: an ERL test facility at CERN, IR related proto-</a:t>
            </a:r>
          </a:p>
          <a:p>
            <a:r>
              <a:rPr lang="en-US" sz="1400" dirty="0" smtClean="0">
                <a:sym typeface="Wingdings"/>
              </a:rPr>
              <a:t>    typing (Q1, pipe), to develop the LHC-</a:t>
            </a:r>
            <a:r>
              <a:rPr lang="en-US" sz="1400" dirty="0" err="1" smtClean="0">
                <a:sym typeface="Wingdings"/>
              </a:rPr>
              <a:t>LHeC</a:t>
            </a:r>
            <a:r>
              <a:rPr lang="en-US" sz="1400" dirty="0" smtClean="0">
                <a:sym typeface="Wingdings"/>
              </a:rPr>
              <a:t> physics links, to simulate and preparing for building the detector.  </a:t>
            </a:r>
            <a:endParaRPr lang="en-US" sz="14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8609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0976" y="5417724"/>
            <a:ext cx="695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Bruno </a:t>
            </a:r>
            <a:r>
              <a:rPr lang="en-US" dirty="0" err="1" smtClean="0"/>
              <a:t>Touschek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1921-1978)  Sam Currant (1912-1988) </a:t>
            </a:r>
            <a:endParaRPr lang="en-US" dirty="0"/>
          </a:p>
        </p:txBody>
      </p:sp>
      <p:pic>
        <p:nvPicPr>
          <p:cNvPr id="6" name="Picture 5" descr="UGSP01008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3" y="1089313"/>
            <a:ext cx="6206023" cy="38477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5777" y="6155194"/>
            <a:ext cx="3318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ringrazio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 la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vostra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attenzione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23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-backup-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62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700" y="136746"/>
            <a:ext cx="4667608" cy="524686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 </a:t>
            </a:r>
            <a:r>
              <a:rPr lang="en-US" sz="3200" dirty="0" err="1" smtClean="0">
                <a:latin typeface="Baskerville"/>
                <a:cs typeface="Baskerville"/>
              </a:rPr>
              <a:t>vs</a:t>
            </a:r>
            <a:r>
              <a:rPr lang="en-US" sz="3200" dirty="0" smtClean="0">
                <a:latin typeface="Baskerville"/>
                <a:cs typeface="Baskerville"/>
              </a:rPr>
              <a:t> </a:t>
            </a:r>
            <a:r>
              <a:rPr lang="en-US" sz="3200" dirty="0" err="1" smtClean="0">
                <a:latin typeface="Baskerville"/>
                <a:cs typeface="Baskerville"/>
              </a:rPr>
              <a:t>E</a:t>
            </a:r>
            <a:r>
              <a:rPr lang="en-US" sz="3200" baseline="-25000" dirty="0" err="1" smtClean="0">
                <a:latin typeface="Baskerville"/>
                <a:cs typeface="Baskerville"/>
              </a:rPr>
              <a:t>e</a:t>
            </a:r>
            <a:endParaRPr lang="en-US" sz="3200" dirty="0">
              <a:latin typeface="Baskerville"/>
              <a:cs typeface="Baskerville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755743"/>
              </p:ext>
            </p:extLst>
          </p:nvPr>
        </p:nvGraphicFramePr>
        <p:xfrm>
          <a:off x="808654" y="798606"/>
          <a:ext cx="3318846" cy="176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3" imgW="3175000" imgH="1689100" progId="Equation.3">
                  <p:embed/>
                </p:oleObj>
              </mc:Choice>
              <mc:Fallback>
                <p:oleObj name="Equation" r:id="rId3" imgW="31750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54" y="798606"/>
                        <a:ext cx="3318846" cy="176888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832539"/>
              </p:ext>
            </p:extLst>
          </p:nvPr>
        </p:nvGraphicFramePr>
        <p:xfrm>
          <a:off x="5175250" y="785813"/>
          <a:ext cx="3463925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5" imgW="3162300" imgH="1638300" progId="Equation.3">
                  <p:embed/>
                </p:oleObj>
              </mc:Choice>
              <mc:Fallback>
                <p:oleObj name="Equation" r:id="rId5" imgW="3162300" imgH="163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785813"/>
                        <a:ext cx="3463925" cy="1795462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rgbClr val="FFCF5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er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764366"/>
            <a:ext cx="4165600" cy="4013102"/>
          </a:xfrm>
          <a:prstGeom prst="rect">
            <a:avLst/>
          </a:prstGeom>
        </p:spPr>
      </p:pic>
      <p:pic>
        <p:nvPicPr>
          <p:cNvPr id="7" name="Picture 6" descr="lu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764366"/>
            <a:ext cx="4102100" cy="3951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900" y="292100"/>
            <a:ext cx="140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Storage Ring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3934" y="2921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Energy Recovery </a:t>
            </a:r>
            <a:r>
              <a:rPr lang="en-US" dirty="0" err="1" smtClean="0">
                <a:latin typeface="Baskerville"/>
                <a:cs typeface="Baskerville"/>
              </a:rPr>
              <a:t>Linac</a:t>
            </a:r>
            <a:endParaRPr lang="en-US" dirty="0">
              <a:latin typeface="Baskerville"/>
              <a:cs typeface="Baskervill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591300" y="5473700"/>
            <a:ext cx="12700" cy="7874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1700" y="4686300"/>
            <a:ext cx="12700" cy="1346200"/>
          </a:xfrm>
          <a:prstGeom prst="line">
            <a:avLst/>
          </a:prstGeom>
          <a:ln w="3175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9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146"/>
            <a:ext cx="7772400" cy="7279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first F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from HERA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43" y="999068"/>
            <a:ext cx="7115140" cy="4974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134734"/>
            <a:ext cx="373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H1 Collaboration,    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 B407 (1993) 515        </a:t>
            </a:r>
          </a:p>
          <a:p>
            <a:r>
              <a:rPr lang="en-US" sz="1400" dirty="0" smtClean="0"/>
              <a:t>ZEUS Collaboration,  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B316( 1993) 412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928925" y="5826957"/>
            <a:ext cx="2972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too steep, not flat (</a:t>
            </a:r>
            <a:r>
              <a:rPr lang="en-US" sz="1600" dirty="0" err="1" smtClean="0"/>
              <a:t>Regge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accord with 1974 expectation</a:t>
            </a:r>
          </a:p>
          <a:p>
            <a:r>
              <a:rPr lang="en-US" sz="1600" dirty="0" smtClean="0"/>
              <a:t>hidden in pioneering </a:t>
            </a:r>
            <a:r>
              <a:rPr lang="en-US" sz="1600" dirty="0" err="1" smtClean="0"/>
              <a:t>pQCD</a:t>
            </a:r>
            <a:r>
              <a:rPr lang="en-US" sz="1600" dirty="0" smtClean="0"/>
              <a:t> paper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126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Industry of PDF Determinations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376"/>
            <a:ext cx="9144000" cy="421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02" y="5522147"/>
            <a:ext cx="8255798" cy="113877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determination of the </a:t>
            </a:r>
            <a:r>
              <a:rPr lang="en-US" dirty="0" err="1" smtClean="0"/>
              <a:t>partonic</a:t>
            </a:r>
            <a:r>
              <a:rPr lang="en-US" dirty="0" smtClean="0"/>
              <a:t> contents of the proton is a subtle, complex task.</a:t>
            </a:r>
          </a:p>
          <a:p>
            <a:r>
              <a:rPr lang="en-US" dirty="0" smtClean="0"/>
              <a:t>It often involves data which are barely compatible as is tolerated with χ</a:t>
            </a:r>
            <a:r>
              <a:rPr lang="en-US" baseline="30000" dirty="0" smtClean="0"/>
              <a:t>2</a:t>
            </a:r>
            <a:r>
              <a:rPr lang="en-US" dirty="0" smtClean="0"/>
              <a:t> innovations..</a:t>
            </a:r>
          </a:p>
          <a:p>
            <a:r>
              <a:rPr lang="en-US" dirty="0" smtClean="0"/>
              <a:t>Future high precision needs a new, complete PDF data basis and precision </a:t>
            </a:r>
            <a:r>
              <a:rPr lang="en-US" dirty="0" err="1" smtClean="0"/>
              <a:t>h.o</a:t>
            </a:r>
            <a:r>
              <a:rPr lang="en-US" dirty="0" smtClean="0"/>
              <a:t>. theory.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cf</a:t>
            </a:r>
            <a:r>
              <a:rPr lang="en-US" sz="1400" dirty="0" smtClean="0"/>
              <a:t> arXiv:1310.1073,jb)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74756" y="5202845"/>
            <a:ext cx="93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V.Radescu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041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693" y="310629"/>
            <a:ext cx="7772400" cy="7470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Kinematics - </a:t>
            </a:r>
            <a:r>
              <a:rPr lang="en-US" sz="3200" dirty="0" err="1" smtClean="0"/>
              <a:t>LHeC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008000"/>
                </a:solidFill>
              </a:rPr>
              <a:t>HERA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93" y="1816474"/>
            <a:ext cx="4417508" cy="37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14" y="2363023"/>
            <a:ext cx="4174879" cy="3836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0481" y="1493308"/>
            <a:ext cx="32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 to “saturation” (?) region</a:t>
            </a:r>
          </a:p>
          <a:p>
            <a:r>
              <a:rPr lang="en-US" dirty="0" smtClean="0"/>
              <a:t>in DIS (Q</a:t>
            </a:r>
            <a:r>
              <a:rPr lang="en-US" baseline="30000" dirty="0" smtClean="0"/>
              <a:t>2</a:t>
            </a:r>
            <a:r>
              <a:rPr lang="en-US" dirty="0" smtClean="0"/>
              <a:t> &gt; 1 GeV</a:t>
            </a:r>
            <a:r>
              <a:rPr lang="en-US" baseline="30000" dirty="0" smtClean="0"/>
              <a:t>2</a:t>
            </a:r>
            <a:r>
              <a:rPr lang="en-US" dirty="0" smtClean="0"/>
              <a:t>) and </a:t>
            </a:r>
            <a:r>
              <a:rPr lang="en-US" dirty="0" err="1" smtClean="0"/>
              <a:t>ep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039" y="5600647"/>
            <a:ext cx="3834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Extending beyond  the Fermi scale with</a:t>
            </a:r>
          </a:p>
          <a:p>
            <a:r>
              <a:rPr lang="en-US" dirty="0" smtClean="0"/>
              <a:t>precision Z and W exchange data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r>
              <a:rPr lang="en-US" dirty="0"/>
              <a:t>h</a:t>
            </a:r>
            <a:r>
              <a:rPr lang="en-US" dirty="0" smtClean="0"/>
              <a:t>igh x, top PDF, </a:t>
            </a:r>
            <a:r>
              <a:rPr lang="en-US" dirty="0" err="1" smtClean="0"/>
              <a:t>flavour</a:t>
            </a:r>
            <a:r>
              <a:rPr lang="en-US" dirty="0" smtClean="0"/>
              <a:t> &amp; new physics,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4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919660"/>
            <a:ext cx="2438400" cy="89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8923" y="4953000"/>
            <a:ext cx="1864177" cy="49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3260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600" y="5374481"/>
            <a:ext cx="118375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228600" y="619985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Accelerator Design: Participating </a:t>
            </a:r>
            <a:r>
              <a:rPr lang="en-US" sz="3200" dirty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I</a:t>
            </a:r>
            <a:r>
              <a:rPr lang="en-US" sz="3200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nstitutes</a:t>
            </a:r>
            <a:endParaRPr lang="en-US" sz="3200" dirty="0">
              <a:solidFill>
                <a:srgbClr val="1F497D"/>
              </a:solidFill>
              <a:latin typeface="+mj-lt"/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" name="Document" r:id="rId22" imgW="5486400" imgH="812800" progId="Word.Document.12">
                  <p:link updateAutomatic="1"/>
                </p:oleObj>
              </mc:Choice>
              <mc:Fallback>
                <p:oleObj name="Document" r:id="rId22" imgW="5486400" imgH="812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23" y="6000750"/>
                        <a:ext cx="304527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0" name="Document" r:id="rId22" imgW="774700" imgH="863600" progId="Word.Document.12">
                  <p:link updateAutomatic="1"/>
                </p:oleObj>
              </mc:Choice>
              <mc:Fallback>
                <p:oleObj name="Document" r:id="rId22" imgW="774700" imgH="863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750" y="5849938"/>
                        <a:ext cx="620899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060" y="142324"/>
            <a:ext cx="925904" cy="571018"/>
          </a:xfrm>
          <a:prstGeom prst="rect">
            <a:avLst/>
          </a:prstGeom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096000" y="1411288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81289"/>
              </p:ext>
            </p:extLst>
          </p:nvPr>
        </p:nvGraphicFramePr>
        <p:xfrm>
          <a:off x="6224812" y="4408338"/>
          <a:ext cx="2919188" cy="238579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59594"/>
                <a:gridCol w="1459594"/>
              </a:tblGrid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Source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[MW]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Cryogenics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linac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21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Linac</a:t>
                      </a:r>
                      <a:r>
                        <a:rPr lang="en-US" sz="1200" baseline="0" dirty="0" smtClean="0"/>
                        <a:t> grid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</a:t>
                      </a:r>
                      <a:r>
                        <a:rPr lang="en-US" sz="1200" baseline="0" dirty="0" smtClean="0"/>
                        <a:t>            </a:t>
                      </a:r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SR compensation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23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 RF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cryopower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2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Injector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6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Arc magnets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               3</a:t>
                      </a:r>
                      <a:endParaRPr lang="en-US" sz="1200" dirty="0"/>
                    </a:p>
                  </a:txBody>
                  <a:tcPr/>
                </a:tc>
              </a:tr>
              <a:tr h="298224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             78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49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534" y="23940"/>
            <a:ext cx="7346250" cy="65803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Baskerville"/>
              </a:rPr>
              <a:t>Constraints on Strange Quark Distribution  -  LHC</a:t>
            </a:r>
            <a:endParaRPr lang="en-US" sz="2800" dirty="0">
              <a:latin typeface="+mn-lt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59" y="1543605"/>
            <a:ext cx="3835539" cy="3035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891" y="3176919"/>
            <a:ext cx="1420954" cy="1081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08554" y="3176919"/>
            <a:ext cx="32608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 Large non-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effects to control</a:t>
            </a:r>
          </a:p>
          <a:p>
            <a:r>
              <a:rPr lang="en-US" sz="1400" dirty="0" smtClean="0"/>
              <a:t>- Ratios (</a:t>
            </a:r>
            <a:r>
              <a:rPr lang="en-US" sz="1400" dirty="0" err="1" smtClean="0"/>
              <a:t>W+c</a:t>
            </a:r>
            <a:r>
              <a:rPr lang="en-US" sz="1400" dirty="0" smtClean="0"/>
              <a:t>/</a:t>
            </a:r>
            <a:r>
              <a:rPr lang="en-US" sz="1400" dirty="0" err="1" smtClean="0"/>
              <a:t>W+j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- Use charges to access </a:t>
            </a:r>
            <a:r>
              <a:rPr lang="en-US" sz="1400" b="1" dirty="0" smtClean="0"/>
              <a:t>valence strange 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493" y="3988411"/>
            <a:ext cx="3175541" cy="24377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8981" y="6489743"/>
            <a:ext cx="33414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W.Stirling</a:t>
            </a:r>
            <a:r>
              <a:rPr lang="en-US" sz="1050" dirty="0" smtClean="0"/>
              <a:t>, </a:t>
            </a:r>
            <a:r>
              <a:rPr lang="en-US" sz="1050" dirty="0" err="1" smtClean="0"/>
              <a:t>E.Vryonidou</a:t>
            </a:r>
            <a:r>
              <a:rPr lang="en-US" sz="1050" dirty="0" smtClean="0"/>
              <a:t>, </a:t>
            </a:r>
            <a:r>
              <a:rPr lang="hu-HU" sz="1050" dirty="0"/>
              <a:t>Phys.Rev.Lett. 109 (2012) 082002 </a:t>
            </a:r>
            <a:r>
              <a:rPr lang="en-US" sz="1050" dirty="0" smtClean="0"/>
              <a:t> 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3951998" y="4579483"/>
            <a:ext cx="133333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</a:t>
            </a:r>
          </a:p>
          <a:p>
            <a:r>
              <a:rPr lang="en-US" dirty="0" smtClean="0"/>
              <a:t>Q</a:t>
            </a:r>
            <a:r>
              <a:rPr lang="en-US" baseline="30000" dirty="0" smtClean="0"/>
              <a:t>2 </a:t>
            </a:r>
            <a:r>
              <a:rPr lang="en-US" dirty="0" smtClean="0"/>
              <a:t>= 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W,Z</a:t>
            </a:r>
          </a:p>
          <a:p>
            <a:endParaRPr lang="en-US" baseline="-25000" dirty="0"/>
          </a:p>
          <a:p>
            <a:r>
              <a:rPr lang="en-US" sz="1400" dirty="0" smtClean="0"/>
              <a:t>CMS:</a:t>
            </a:r>
          </a:p>
          <a:p>
            <a:r>
              <a:rPr lang="en-US" sz="1400" dirty="0" smtClean="0"/>
              <a:t>PAS-EWK-11-03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489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2" y="67659"/>
            <a:ext cx="2500638" cy="2075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72" y="2142969"/>
            <a:ext cx="2769568" cy="4569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086" y="220870"/>
            <a:ext cx="5754812" cy="2164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86" y="2385133"/>
            <a:ext cx="5661922" cy="2665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4945" y="5235429"/>
            <a:ext cx="5361063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Precision measurement of gluon density to extreme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Low </a:t>
            </a:r>
            <a:r>
              <a:rPr lang="en-US" sz="1600" dirty="0" err="1" smtClean="0"/>
              <a:t>x</a:t>
            </a:r>
            <a:r>
              <a:rPr lang="en-US" sz="1600" dirty="0" smtClean="0"/>
              <a:t>: saturation in </a:t>
            </a:r>
            <a:r>
              <a:rPr lang="en-US" sz="1600" dirty="0" err="1" smtClean="0"/>
              <a:t>ep</a:t>
            </a:r>
            <a:r>
              <a:rPr lang="en-US" sz="1600" dirty="0" smtClean="0"/>
              <a:t>? Crucial for QCD, LHC, UHE neutrinos!</a:t>
            </a:r>
          </a:p>
          <a:p>
            <a:r>
              <a:rPr lang="en-US" sz="1600" dirty="0" smtClean="0"/>
              <a:t>High </a:t>
            </a:r>
            <a:r>
              <a:rPr lang="en-US" sz="1600" dirty="0" err="1" smtClean="0"/>
              <a:t>x</a:t>
            </a:r>
            <a:r>
              <a:rPr lang="en-US" sz="1600" dirty="0" smtClean="0"/>
              <a:t>: </a:t>
            </a:r>
            <a:r>
              <a:rPr lang="en-US" sz="1600" dirty="0" err="1" smtClean="0"/>
              <a:t>xg</a:t>
            </a:r>
            <a:r>
              <a:rPr lang="en-US" sz="1600" dirty="0" smtClean="0"/>
              <a:t> and valence quarks: resolving new high mass states!</a:t>
            </a:r>
          </a:p>
          <a:p>
            <a:r>
              <a:rPr lang="en-US" sz="1600" dirty="0" smtClean="0"/>
              <a:t>Gluon in </a:t>
            </a:r>
            <a:r>
              <a:rPr lang="en-US" sz="1600" dirty="0" err="1" smtClean="0"/>
              <a:t>Pomeron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</a:t>
            </a:r>
            <a:r>
              <a:rPr lang="en-US" sz="1600" dirty="0" smtClean="0"/>
              <a:t>, photon, nuclei.. Local spots in </a:t>
            </a:r>
            <a:r>
              <a:rPr lang="en-US" sz="1600" dirty="0" err="1" smtClean="0"/>
              <a:t>p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Heavy quarks intrinsic or only </a:t>
            </a:r>
            <a:r>
              <a:rPr lang="en-US" sz="1600" dirty="0" err="1" smtClean="0"/>
              <a:t>gluonic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34910" y="1192696"/>
            <a:ext cx="55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871194" y="2683565"/>
            <a:ext cx="57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then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220" y="3620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0" idx="1"/>
          </p:cNvCxnSpPr>
          <p:nvPr/>
        </p:nvCxnSpPr>
        <p:spPr>
          <a:xfrm>
            <a:off x="334272" y="1355726"/>
            <a:ext cx="2500638" cy="6247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9043" y="436991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153 pages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522" y="67659"/>
            <a:ext cx="190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Gluon Distribution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834306"/>
            <a:ext cx="5486400" cy="3737694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627470"/>
            <a:ext cx="2066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ular Callout 19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60306"/>
              <a:gd name="adj2" fmla="val 19021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LR </a:t>
            </a:r>
            <a:r>
              <a:rPr lang="en-US" sz="3200" dirty="0" err="1" smtClean="0">
                <a:latin typeface="Baskerville"/>
                <a:cs typeface="Baskerville"/>
              </a:rPr>
              <a:t>LHeC</a:t>
            </a:r>
            <a:r>
              <a:rPr lang="en-US" sz="3200" dirty="0" smtClean="0">
                <a:latin typeface="Baskerville"/>
                <a:cs typeface="Baskerville"/>
              </a:rPr>
              <a:t> IR layout &amp; SC IR </a:t>
            </a:r>
            <a:r>
              <a:rPr lang="en-US" sz="3200" dirty="0" err="1" smtClean="0">
                <a:latin typeface="Baskerville"/>
                <a:cs typeface="Baskerville"/>
              </a:rPr>
              <a:t>quadrupoles</a:t>
            </a:r>
            <a:endParaRPr lang="en-US" sz="3200" dirty="0" smtClean="0">
              <a:latin typeface="Baskerville"/>
              <a:cs typeface="Baskerville"/>
            </a:endParaRPr>
          </a:p>
        </p:txBody>
      </p:sp>
      <p:pic>
        <p:nvPicPr>
          <p:cNvPr id="931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71625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Rectangular Callout 8"/>
          <p:cNvSpPr>
            <a:spLocks noChangeArrowheads="1"/>
          </p:cNvSpPr>
          <p:nvPr/>
        </p:nvSpPr>
        <p:spPr bwMode="auto">
          <a:xfrm>
            <a:off x="4343400" y="3886200"/>
            <a:ext cx="914400" cy="914400"/>
          </a:xfrm>
          <a:prstGeom prst="wedgeRectCallout">
            <a:avLst>
              <a:gd name="adj1" fmla="val -26690"/>
              <a:gd name="adj2" fmla="val -118759"/>
            </a:avLst>
          </a:prstGeom>
          <a:solidFill>
            <a:srgbClr val="66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Non-colliding proton beam</a:t>
            </a:r>
          </a:p>
        </p:txBody>
      </p:sp>
      <p:sp>
        <p:nvSpPr>
          <p:cNvPr id="93192" name="Rectangular Callout 9"/>
          <p:cNvSpPr>
            <a:spLocks noChangeArrowheads="1"/>
          </p:cNvSpPr>
          <p:nvPr/>
        </p:nvSpPr>
        <p:spPr bwMode="auto">
          <a:xfrm>
            <a:off x="152400" y="3886200"/>
            <a:ext cx="1295400" cy="533400"/>
          </a:xfrm>
          <a:prstGeom prst="wedgeRectCallout">
            <a:avLst>
              <a:gd name="adj1" fmla="val 23144"/>
              <a:gd name="adj2" fmla="val -14106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colliding proton beam</a:t>
            </a:r>
          </a:p>
        </p:txBody>
      </p:sp>
      <p:sp>
        <p:nvSpPr>
          <p:cNvPr id="93193" name="Rectangular Callout 10"/>
          <p:cNvSpPr>
            <a:spLocks noChangeArrowheads="1"/>
          </p:cNvSpPr>
          <p:nvPr/>
        </p:nvSpPr>
        <p:spPr bwMode="auto">
          <a:xfrm>
            <a:off x="2514600" y="2971800"/>
            <a:ext cx="914400" cy="533400"/>
          </a:xfrm>
          <a:prstGeom prst="wedgeRectCallout">
            <a:avLst>
              <a:gd name="adj1" fmla="val 71130"/>
              <a:gd name="adj2" fmla="val -27806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Electron beam</a:t>
            </a:r>
          </a:p>
        </p:txBody>
      </p:sp>
      <p:sp>
        <p:nvSpPr>
          <p:cNvPr id="93194" name="Rectangular Callout 11"/>
          <p:cNvSpPr>
            <a:spLocks noChangeArrowheads="1"/>
          </p:cNvSpPr>
          <p:nvPr/>
        </p:nvSpPr>
        <p:spPr bwMode="auto">
          <a:xfrm>
            <a:off x="2438400" y="990600"/>
            <a:ext cx="1295400" cy="457200"/>
          </a:xfrm>
          <a:prstGeom prst="wedgeRectCallout">
            <a:avLst>
              <a:gd name="adj1" fmla="val -27556"/>
              <a:gd name="adj2" fmla="val 138009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Synchrotron radiation</a:t>
            </a:r>
          </a:p>
        </p:txBody>
      </p:sp>
      <p:sp>
        <p:nvSpPr>
          <p:cNvPr id="93195" name="Rectangle 5"/>
          <p:cNvSpPr>
            <a:spLocks noChangeArrowheads="1"/>
          </p:cNvSpPr>
          <p:nvPr/>
        </p:nvSpPr>
        <p:spPr bwMode="auto">
          <a:xfrm>
            <a:off x="228600" y="5430728"/>
            <a:ext cx="495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High-gradient SC IR </a:t>
            </a:r>
            <a:r>
              <a:rPr lang="en-US" dirty="0" err="1">
                <a:solidFill>
                  <a:srgbClr val="000000"/>
                </a:solidFill>
                <a:latin typeface="Baskerville"/>
                <a:cs typeface="Baskerville"/>
              </a:rPr>
              <a:t>quadrupoles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 based on Nb</a:t>
            </a:r>
            <a:r>
              <a:rPr lang="en-US" baseline="-25000" dirty="0">
                <a:solidFill>
                  <a:srgbClr val="000000"/>
                </a:solidFill>
                <a:latin typeface="Baskerville"/>
                <a:cs typeface="Baskerville"/>
              </a:rPr>
              <a:t>3</a:t>
            </a:r>
            <a:r>
              <a:rPr lang="en-US" dirty="0">
                <a:solidFill>
                  <a:srgbClr val="000000"/>
                </a:solidFill>
                <a:latin typeface="Baskerville"/>
                <a:cs typeface="Baskerville"/>
              </a:rPr>
              <a:t>Sn for colliding proton beam with common low-</a:t>
            </a:r>
            <a:r>
              <a:rPr lang="en-US" dirty="0" smtClean="0">
                <a:solidFill>
                  <a:srgbClr val="000000"/>
                </a:solidFill>
                <a:latin typeface="Baskerville"/>
                <a:cs typeface="Baskerville"/>
              </a:rPr>
              <a:t>field</a:t>
            </a:r>
            <a:endParaRPr lang="en-US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cxnSp>
        <p:nvCxnSpPr>
          <p:cNvPr id="93197" name="Straight Arrow Connector 15"/>
          <p:cNvCxnSpPr>
            <a:cxnSpLocks noChangeShapeType="1"/>
          </p:cNvCxnSpPr>
          <p:nvPr/>
        </p:nvCxnSpPr>
        <p:spPr bwMode="auto">
          <a:xfrm flipV="1">
            <a:off x="914400" y="3048000"/>
            <a:ext cx="457200" cy="2286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8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3810000" y="3429000"/>
            <a:ext cx="457200" cy="3048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9" name="Rectangular Callout 23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-41083"/>
              <a:gd name="adj2" fmla="val -182866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0" name="Rectangular Callout 25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-165653"/>
              <a:gd name="adj2" fmla="val 116921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201" name="Rectangular Callout 27"/>
          <p:cNvSpPr>
            <a:spLocks noChangeArrowheads="1"/>
          </p:cNvSpPr>
          <p:nvPr/>
        </p:nvSpPr>
        <p:spPr bwMode="auto">
          <a:xfrm>
            <a:off x="4648200" y="838200"/>
            <a:ext cx="1676400" cy="685800"/>
          </a:xfrm>
          <a:prstGeom prst="wedgeRectCallout">
            <a:avLst>
              <a:gd name="adj1" fmla="val 173162"/>
              <a:gd name="adj2" fmla="val 193519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charset="0"/>
                <a:cs typeface="Arial" charset="0"/>
              </a:rPr>
              <a:t>Exit hole for electrons &amp; non-colliding protons</a:t>
            </a:r>
          </a:p>
        </p:txBody>
      </p:sp>
      <p:sp>
        <p:nvSpPr>
          <p:cNvPr id="93202" name="Right Brace 18"/>
          <p:cNvSpPr>
            <a:spLocks/>
          </p:cNvSpPr>
          <p:nvPr/>
        </p:nvSpPr>
        <p:spPr bwMode="auto">
          <a:xfrm>
            <a:off x="2438400" y="1524000"/>
            <a:ext cx="304800" cy="914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203" name="Rectangular Callout 21"/>
          <p:cNvSpPr>
            <a:spLocks noChangeArrowheads="1"/>
          </p:cNvSpPr>
          <p:nvPr/>
        </p:nvSpPr>
        <p:spPr bwMode="auto">
          <a:xfrm>
            <a:off x="2209800" y="4267200"/>
            <a:ext cx="1295400" cy="304800"/>
          </a:xfrm>
          <a:prstGeom prst="wedgeRectCallout">
            <a:avLst>
              <a:gd name="adj1" fmla="val 55343"/>
              <a:gd name="adj2" fmla="val -19625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ial" charset="0"/>
                <a:cs typeface="Arial" charset="0"/>
              </a:rPr>
              <a:t>Inner triplets</a:t>
            </a:r>
          </a:p>
        </p:txBody>
      </p:sp>
      <p:sp>
        <p:nvSpPr>
          <p:cNvPr id="93204" name="Rectangle 6"/>
          <p:cNvSpPr>
            <a:spLocks noChangeArrowheads="1"/>
          </p:cNvSpPr>
          <p:nvPr/>
        </p:nvSpPr>
        <p:spPr bwMode="auto">
          <a:xfrm>
            <a:off x="85344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sp>
        <p:nvSpPr>
          <p:cNvPr id="93205" name="Rectangle 6"/>
          <p:cNvSpPr>
            <a:spLocks noChangeArrowheads="1"/>
          </p:cNvSpPr>
          <p:nvPr/>
        </p:nvSpPr>
        <p:spPr bwMode="auto">
          <a:xfrm>
            <a:off x="6400800" y="31242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6" name="Rectangle 6"/>
          <p:cNvSpPr>
            <a:spLocks noChangeArrowheads="1"/>
          </p:cNvSpPr>
          <p:nvPr/>
        </p:nvSpPr>
        <p:spPr bwMode="auto">
          <a:xfrm>
            <a:off x="1600200" y="2286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Q2</a:t>
            </a:r>
          </a:p>
        </p:txBody>
      </p:sp>
      <p:sp>
        <p:nvSpPr>
          <p:cNvPr id="93207" name="Rectangle 6"/>
          <p:cNvSpPr>
            <a:spLocks noChangeArrowheads="1"/>
          </p:cNvSpPr>
          <p:nvPr/>
        </p:nvSpPr>
        <p:spPr bwMode="auto">
          <a:xfrm>
            <a:off x="2057400" y="32004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Q1</a:t>
            </a:r>
          </a:p>
        </p:txBody>
      </p:sp>
      <p:graphicFrame>
        <p:nvGraphicFramePr>
          <p:cNvPr id="32" name="Group 8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53461191"/>
              </p:ext>
            </p:extLst>
          </p:nvPr>
        </p:nvGraphicFramePr>
        <p:xfrm>
          <a:off x="5334000" y="3733800"/>
          <a:ext cx="3810000" cy="2052639"/>
        </p:xfrm>
        <a:graphic>
          <a:graphicData uri="http://schemas.openxmlformats.org/drawingml/2006/table">
            <a:tbl>
              <a:tblPr/>
              <a:tblGrid>
                <a:gridCol w="1981200"/>
                <a:gridCol w="1828800"/>
              </a:tblGrid>
              <a:tr h="1107612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5700 A, 175 T/m, 4.7 T at 82% on LL (4 layers),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Sn (HFM46): 8600 A, 311 T/m, at 83% LL, 4.2 K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533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46 mm (half) ap., 63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23 mm ap.. 87 mm beam sep.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94"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0.5 T, 25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450" marR="0" lvl="0" indent="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013469"/>
                        </a:buClr>
                        <a:buSzPct val="94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sym typeface="Arial" pitchFamily="34" charset="0"/>
                        </a:rPr>
                        <a:t>0.09 T, 9 T/m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48300" y="6427688"/>
            <a:ext cx="348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As shown by F. Zimmermann at Chamonix12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83426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772400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cs typeface="Avenir Heavy"/>
              </a:rPr>
              <a:t>Top Quark and </a:t>
            </a:r>
            <a:r>
              <a:rPr lang="en-US" sz="3600" dirty="0" err="1" smtClean="0">
                <a:cs typeface="Avenir Heavy"/>
              </a:rPr>
              <a:t>Leptoquarks</a:t>
            </a:r>
            <a:r>
              <a:rPr lang="en-US" dirty="0" smtClean="0">
                <a:cs typeface="Avenir Heavy"/>
              </a:rPr>
              <a:t/>
            </a:r>
            <a:br>
              <a:rPr lang="en-US" dirty="0" smtClean="0">
                <a:cs typeface="Avenir Heavy"/>
              </a:rPr>
            </a:br>
            <a:endParaRPr lang="en-US" dirty="0"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832927"/>
            <a:ext cx="4546264" cy="4253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8263" y="5086574"/>
            <a:ext cx="4044697" cy="1200328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Leptoquarks</a:t>
            </a:r>
            <a:r>
              <a:rPr lang="en-US" sz="1400" dirty="0" smtClean="0"/>
              <a:t> (-gluons) are predicted in RPV SUSY,</a:t>
            </a:r>
          </a:p>
          <a:p>
            <a:r>
              <a:rPr lang="en-US" sz="1400" dirty="0" smtClean="0"/>
              <a:t>E6, extended </a:t>
            </a:r>
            <a:r>
              <a:rPr lang="en-US" sz="1400" dirty="0" err="1" smtClean="0"/>
              <a:t>technicolour</a:t>
            </a:r>
            <a:r>
              <a:rPr lang="en-US" sz="1400" dirty="0" smtClean="0"/>
              <a:t> theories or </a:t>
            </a:r>
            <a:r>
              <a:rPr lang="en-US" sz="1400" dirty="0" err="1" smtClean="0"/>
              <a:t>Pati</a:t>
            </a:r>
            <a:r>
              <a:rPr lang="en-US" sz="1400" dirty="0" smtClean="0"/>
              <a:t>-Salam.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the appropriate configuration to do their</a:t>
            </a:r>
          </a:p>
          <a:p>
            <a:r>
              <a:rPr lang="en-US" sz="1400" dirty="0" smtClean="0"/>
              <a:t>spectroscopy, should they be discovered at the LHC.</a:t>
            </a:r>
            <a:r>
              <a:rPr lang="en-US" sz="1600" dirty="0" smtClean="0"/>
              <a:t> 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99" y="1170865"/>
            <a:ext cx="3429144" cy="1169551"/>
          </a:xfrm>
          <a:prstGeom prst="rect">
            <a:avLst/>
          </a:prstGeom>
          <a:solidFill>
            <a:srgbClr val="0000FF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is a (single) top quark production</a:t>
            </a:r>
          </a:p>
          <a:p>
            <a:r>
              <a:rPr lang="en-US" sz="1400" dirty="0" smtClean="0"/>
              <a:t>factory, via </a:t>
            </a:r>
            <a:r>
              <a:rPr lang="en-US" sz="1400" dirty="0" err="1" smtClean="0"/>
              <a:t>Wb</a:t>
            </a:r>
            <a:r>
              <a:rPr lang="en-US" sz="1400" dirty="0" smtClean="0"/>
              <a:t>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t. Top was never observed</a:t>
            </a:r>
          </a:p>
          <a:p>
            <a:r>
              <a:rPr lang="en-US" sz="1400" dirty="0">
                <a:sym typeface="Wingdings"/>
              </a:rPr>
              <a:t>i</a:t>
            </a:r>
            <a:r>
              <a:rPr lang="en-US" sz="1400" dirty="0" smtClean="0">
                <a:sym typeface="Wingdings"/>
              </a:rPr>
              <a:t>n DIS. With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:   top-PDF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400" dirty="0" smtClean="0">
                <a:sym typeface="Wingdings"/>
              </a:rPr>
              <a:t> 6 </a:t>
            </a:r>
            <a:r>
              <a:rPr lang="en-US" sz="1400" dirty="0" err="1" smtClean="0">
                <a:sym typeface="Wingdings"/>
              </a:rPr>
              <a:t>flavour</a:t>
            </a:r>
            <a:r>
              <a:rPr lang="en-US" sz="1400" dirty="0" smtClean="0">
                <a:sym typeface="Wingdings"/>
              </a:rPr>
              <a:t> VFNS, </a:t>
            </a:r>
          </a:p>
          <a:p>
            <a:r>
              <a:rPr lang="en-US" sz="1400" dirty="0">
                <a:sym typeface="Wingdings"/>
              </a:rPr>
              <a:t>p</a:t>
            </a:r>
            <a:r>
              <a:rPr lang="en-US" sz="1400" dirty="0" smtClean="0">
                <a:sym typeface="Wingdings"/>
              </a:rPr>
              <a:t>recision M</a:t>
            </a:r>
            <a:r>
              <a:rPr lang="en-US" sz="1400" baseline="-25000" dirty="0" smtClean="0">
                <a:sym typeface="Wingdings"/>
              </a:rPr>
              <a:t>t</a:t>
            </a:r>
            <a:r>
              <a:rPr lang="en-US" sz="1400" dirty="0" smtClean="0">
                <a:sym typeface="Wingdings"/>
              </a:rPr>
              <a:t> direct and from cross section,</a:t>
            </a:r>
          </a:p>
          <a:p>
            <a:r>
              <a:rPr lang="en-US" sz="1400" dirty="0">
                <a:sym typeface="Wingdings"/>
              </a:rPr>
              <a:t>a</a:t>
            </a:r>
            <a:r>
              <a:rPr lang="en-US" sz="1400" dirty="0" smtClean="0">
                <a:sym typeface="Wingdings"/>
              </a:rPr>
              <a:t>nomalous couplings</a:t>
            </a:r>
            <a:r>
              <a:rPr lang="en-US" sz="1400" dirty="0" smtClean="0"/>
              <a:t>  [to be studied]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46" y="2763157"/>
            <a:ext cx="3604628" cy="36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1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307" y="52973"/>
            <a:ext cx="4307892" cy="7470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       </a:t>
            </a:r>
            <a:r>
              <a:rPr lang="en-US" sz="3200" dirty="0" smtClean="0"/>
              <a:t>High Mass </a:t>
            </a:r>
            <a:r>
              <a:rPr lang="en-US" sz="3200" dirty="0" err="1" smtClean="0"/>
              <a:t>Drell</a:t>
            </a:r>
            <a:r>
              <a:rPr lang="en-US" sz="3200" dirty="0" smtClean="0"/>
              <a:t> Yan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792"/>
            <a:ext cx="4534735" cy="3117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467" y="2054597"/>
            <a:ext cx="226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CMS Di-Jets arXiv:1212:6660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229" y="3100171"/>
            <a:ext cx="5866255" cy="359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451" y="1824306"/>
            <a:ext cx="408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Towards high mass the PDF uncertainties</a:t>
            </a:r>
          </a:p>
          <a:p>
            <a:r>
              <a:rPr lang="en-US" dirty="0" smtClean="0"/>
              <a:t>rise, strongly towards the edge (√s) </a:t>
            </a:r>
            <a:r>
              <a:rPr lang="en-US" sz="1400" dirty="0" smtClean="0"/>
              <a:t>x </a:t>
            </a:r>
            <a:r>
              <a:rPr lang="en-US" sz="1400" dirty="0" smtClean="0">
                <a:sym typeface="Wingdings"/>
              </a:rPr>
              <a:t> 1…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16666" y="6246710"/>
            <a:ext cx="271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</a:t>
            </a:r>
            <a:r>
              <a:rPr lang="en-US" sz="1400" dirty="0" err="1" smtClean="0"/>
              <a:t>TeV</a:t>
            </a:r>
            <a:r>
              <a:rPr lang="en-US" sz="1400" dirty="0" smtClean="0"/>
              <a:t>, VRAP </a:t>
            </a:r>
            <a:r>
              <a:rPr lang="en-US" sz="1400" dirty="0" err="1" smtClean="0"/>
              <a:t>L.Dixon</a:t>
            </a:r>
            <a:r>
              <a:rPr lang="en-US" sz="1400" dirty="0" smtClean="0"/>
              <a:t> et al, </a:t>
            </a:r>
            <a:r>
              <a:rPr lang="en-US" sz="1400" dirty="0" err="1" smtClean="0"/>
              <a:t>U.Klein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3269" y="4242198"/>
            <a:ext cx="2395382" cy="2031325"/>
          </a:xfrm>
          <a:prstGeom prst="rect">
            <a:avLst/>
          </a:prstGeom>
          <a:noFill/>
          <a:ln>
            <a:solidFill>
              <a:srgbClr val="C79348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For HL-LHC:</a:t>
            </a:r>
          </a:p>
          <a:p>
            <a:r>
              <a:rPr lang="en-US" dirty="0" smtClean="0"/>
              <a:t>Need to study limits</a:t>
            </a:r>
          </a:p>
          <a:p>
            <a:r>
              <a:rPr lang="en-US" dirty="0"/>
              <a:t>a</a:t>
            </a:r>
            <a:r>
              <a:rPr lang="en-US" dirty="0" smtClean="0"/>
              <a:t>nd interferences (ED?)</a:t>
            </a:r>
          </a:p>
          <a:p>
            <a:r>
              <a:rPr lang="en-US" dirty="0"/>
              <a:t>i</a:t>
            </a:r>
            <a:r>
              <a:rPr lang="en-US" dirty="0" smtClean="0"/>
              <a:t>n context with energy</a:t>
            </a:r>
          </a:p>
          <a:p>
            <a:r>
              <a:rPr lang="en-US" dirty="0"/>
              <a:t>c</a:t>
            </a:r>
            <a:r>
              <a:rPr lang="en-US" dirty="0" smtClean="0"/>
              <a:t>alibrations, and thy</a:t>
            </a:r>
          </a:p>
          <a:p>
            <a:r>
              <a:rPr lang="en-US" dirty="0"/>
              <a:t>u</a:t>
            </a:r>
            <a:r>
              <a:rPr lang="en-US" dirty="0" smtClean="0"/>
              <a:t>ncertainties, + PDFs </a:t>
            </a:r>
          </a:p>
          <a:p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BSM expectations</a:t>
            </a:r>
          </a:p>
        </p:txBody>
      </p:sp>
    </p:spTree>
    <p:extLst>
      <p:ext uri="{BB962C8B-B14F-4D97-AF65-F5344CB8AC3E}">
        <p14:creationId xmlns:p14="http://schemas.microsoft.com/office/powerpoint/2010/main" val="279440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7489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HERA could not do or has not done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30088" y="883478"/>
            <a:ext cx="2486791" cy="535531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HERA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 one box</a:t>
            </a:r>
          </a:p>
          <a:p>
            <a:r>
              <a:rPr lang="en-US" dirty="0" smtClean="0"/>
              <a:t>the first </a:t>
            </a:r>
            <a:r>
              <a:rPr lang="en-US" dirty="0" err="1" smtClean="0"/>
              <a:t>ep</a:t>
            </a:r>
            <a:r>
              <a:rPr lang="en-US" dirty="0" smtClean="0"/>
              <a:t> collider</a:t>
            </a:r>
          </a:p>
          <a:p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sz="1400" dirty="0" smtClean="0"/>
              <a:t>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</a:p>
          <a:p>
            <a:r>
              <a:rPr lang="en-US" dirty="0" smtClean="0"/>
              <a:t>920</a:t>
            </a:r>
            <a:r>
              <a:rPr lang="en-US" sz="1400" dirty="0" smtClean="0"/>
              <a:t>*</a:t>
            </a:r>
            <a:r>
              <a:rPr lang="en-US" dirty="0" smtClean="0"/>
              <a:t>27.6GeV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=2√E</a:t>
            </a:r>
            <a:r>
              <a:rPr lang="en-US" baseline="-25000" dirty="0" smtClean="0"/>
              <a:t>e</a:t>
            </a:r>
            <a:r>
              <a:rPr lang="en-US" dirty="0" smtClean="0"/>
              <a:t>E</a:t>
            </a:r>
            <a:r>
              <a:rPr lang="en-US" baseline="-25000" dirty="0" smtClean="0"/>
              <a:t>p</a:t>
            </a:r>
            <a:r>
              <a:rPr lang="en-US" dirty="0" smtClean="0"/>
              <a:t>=320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L=1..4 10</a:t>
            </a:r>
            <a:r>
              <a:rPr lang="en-US" baseline="30000" dirty="0" smtClean="0"/>
              <a:t>31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ΣL=0.5fb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1992-2000 &amp; 2003-2007</a:t>
            </a:r>
          </a:p>
          <a:p>
            <a:endParaRPr lang="en-US" dirty="0" smtClean="0"/>
          </a:p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= [0.1 -- 3</a:t>
            </a:r>
            <a:r>
              <a:rPr lang="en-US" sz="1400" dirty="0" smtClean="0"/>
              <a:t> * </a:t>
            </a:r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] GeV</a:t>
            </a:r>
            <a:r>
              <a:rPr lang="en-US" baseline="30000" dirty="0" smtClean="0"/>
              <a:t>2</a:t>
            </a:r>
          </a:p>
          <a:p>
            <a:r>
              <a:rPr lang="en-US" sz="1600" dirty="0" smtClean="0"/>
              <a:t>-4-momentum transfer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err="1" smtClean="0"/>
              <a:t>x</a:t>
            </a:r>
            <a:r>
              <a:rPr lang="en-US" dirty="0" smtClean="0"/>
              <a:t>=Q</a:t>
            </a:r>
            <a:r>
              <a:rPr lang="en-US" baseline="30000" dirty="0" smtClean="0"/>
              <a:t>2</a:t>
            </a:r>
            <a:r>
              <a:rPr lang="en-US" dirty="0" smtClean="0"/>
              <a:t>/(sy)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10</a:t>
            </a:r>
            <a:r>
              <a:rPr lang="en-US" baseline="30000" dirty="0" smtClean="0"/>
              <a:t>-4</a:t>
            </a:r>
            <a:r>
              <a:rPr lang="en-US" dirty="0" smtClean="0"/>
              <a:t> .. 0.7</a:t>
            </a:r>
          </a:p>
          <a:p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y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0.005 .. 0.9</a:t>
            </a:r>
          </a:p>
          <a:p>
            <a:r>
              <a:rPr lang="en-US" sz="1600" dirty="0" smtClean="0"/>
              <a:t>inelasticity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7826" y="671690"/>
            <a:ext cx="5413962" cy="5940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of the </a:t>
            </a:r>
            <a:r>
              <a:rPr lang="en-US" sz="1600" dirty="0" err="1" smtClean="0"/>
              <a:t>isospin</a:t>
            </a:r>
            <a:r>
              <a:rPr lang="en-US" sz="1600" dirty="0" smtClean="0"/>
              <a:t> symmetry (</a:t>
            </a:r>
            <a:r>
              <a:rPr lang="en-US" sz="1600" dirty="0" err="1" smtClean="0"/>
              <a:t>u-d</a:t>
            </a:r>
            <a:r>
              <a:rPr lang="en-US" sz="1600" dirty="0" smtClean="0"/>
              <a:t>) with </a:t>
            </a:r>
            <a:r>
              <a:rPr lang="en-US" sz="1600" dirty="0" err="1" smtClean="0"/>
              <a:t>eD</a:t>
            </a:r>
            <a:r>
              <a:rPr lang="en-US" sz="1600" dirty="0" smtClean="0"/>
              <a:t>  - no deuterons</a:t>
            </a:r>
          </a:p>
          <a:p>
            <a:r>
              <a:rPr lang="en-US" sz="1600" dirty="0" smtClean="0"/>
              <a:t>Investigation of the </a:t>
            </a:r>
            <a:r>
              <a:rPr lang="en-US" sz="1600" dirty="0" err="1" smtClean="0"/>
              <a:t>q-g</a:t>
            </a:r>
            <a:r>
              <a:rPr lang="en-US" sz="1600" dirty="0" smtClean="0"/>
              <a:t> dynamics in nuclei  - no time for </a:t>
            </a:r>
            <a:r>
              <a:rPr lang="en-US" sz="1600" dirty="0" err="1" smtClean="0"/>
              <a:t>eA</a:t>
            </a:r>
            <a:endParaRPr lang="en-US" sz="1600" dirty="0" smtClean="0"/>
          </a:p>
          <a:p>
            <a:r>
              <a:rPr lang="en-US" sz="1600" dirty="0" smtClean="0"/>
              <a:t>Verification of saturation prediction at low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Measurement of the strange quark distribution – too low L</a:t>
            </a:r>
          </a:p>
          <a:p>
            <a:r>
              <a:rPr lang="en-US" sz="1600" dirty="0" smtClean="0"/>
              <a:t>Discovery of Higgs in WW fusion in CC – too low cross section</a:t>
            </a:r>
          </a:p>
          <a:p>
            <a:r>
              <a:rPr lang="en-US" sz="1600" dirty="0" smtClean="0"/>
              <a:t>Study of top quark distribution in the proton – too low 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Precise measurement of F</a:t>
            </a:r>
            <a:r>
              <a:rPr lang="en-US" sz="1600" baseline="-25000" dirty="0" smtClean="0"/>
              <a:t>L </a:t>
            </a:r>
            <a:r>
              <a:rPr lang="en-US" sz="1600" dirty="0" smtClean="0"/>
              <a:t>– too short running time left</a:t>
            </a:r>
          </a:p>
          <a:p>
            <a:r>
              <a:rPr lang="en-US" sz="1600" dirty="0" smtClean="0"/>
              <a:t>Resolving </a:t>
            </a:r>
            <a:r>
              <a:rPr lang="en-US" sz="1600" dirty="0" err="1" smtClean="0"/>
              <a:t>d/u</a:t>
            </a:r>
            <a:r>
              <a:rPr lang="en-US" sz="1600" dirty="0" smtClean="0"/>
              <a:t> question at large </a:t>
            </a:r>
            <a:r>
              <a:rPr lang="en-US" sz="1600" dirty="0" err="1" smtClean="0"/>
              <a:t>Bjorken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low L</a:t>
            </a:r>
          </a:p>
          <a:p>
            <a:r>
              <a:rPr lang="en-US" sz="1600" dirty="0" smtClean="0"/>
              <a:t>Determination of gluon distribution at hi/lo </a:t>
            </a:r>
            <a:r>
              <a:rPr lang="en-US" sz="1600" dirty="0" err="1" smtClean="0"/>
              <a:t>x</a:t>
            </a:r>
            <a:r>
              <a:rPr lang="en-US" sz="1600" dirty="0" smtClean="0"/>
              <a:t> – too small range</a:t>
            </a:r>
          </a:p>
          <a:p>
            <a:r>
              <a:rPr lang="en-US" sz="1600" dirty="0" smtClean="0"/>
              <a:t>High precision measurement of </a:t>
            </a:r>
            <a:r>
              <a:rPr lang="en-US" sz="1600" dirty="0" err="1" smtClean="0"/>
              <a:t>α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– overall not precise enough</a:t>
            </a:r>
          </a:p>
          <a:p>
            <a:r>
              <a:rPr lang="en-US" sz="1600" dirty="0" smtClean="0"/>
              <a:t>Discovering </a:t>
            </a:r>
            <a:r>
              <a:rPr lang="en-US" sz="1600" dirty="0" err="1" smtClean="0"/>
              <a:t>instantons</a:t>
            </a:r>
            <a:r>
              <a:rPr lang="en-US" sz="1600" dirty="0" smtClean="0"/>
              <a:t>, </a:t>
            </a:r>
            <a:r>
              <a:rPr lang="en-US" sz="1600" dirty="0" err="1" smtClean="0"/>
              <a:t>odderons</a:t>
            </a:r>
            <a:r>
              <a:rPr lang="en-US" sz="1600" dirty="0" smtClean="0"/>
              <a:t> – don’t know why not</a:t>
            </a:r>
          </a:p>
          <a:p>
            <a:r>
              <a:rPr lang="en-US" sz="1600" dirty="0" smtClean="0"/>
              <a:t>Finding RPV SUSY and/or  </a:t>
            </a:r>
            <a:r>
              <a:rPr lang="en-US" sz="1600" dirty="0" err="1" smtClean="0"/>
              <a:t>leptoquarks</a:t>
            </a:r>
            <a:r>
              <a:rPr lang="en-US" sz="1600" dirty="0" smtClean="0"/>
              <a:t> – may reside higher up</a:t>
            </a:r>
          </a:p>
          <a:p>
            <a:r>
              <a:rPr lang="en-US" sz="1600" dirty="0" smtClean="0"/>
              <a:t>…</a:t>
            </a:r>
          </a:p>
          <a:p>
            <a:r>
              <a:rPr lang="en-US" sz="1600" dirty="0" smtClean="0">
                <a:sym typeface="Wingdings"/>
              </a:rPr>
              <a:t>    The H1 and ZEUS apparatus were basically well suited </a:t>
            </a:r>
          </a:p>
          <a:p>
            <a:r>
              <a:rPr lang="en-US" sz="1600" dirty="0" smtClean="0">
                <a:sym typeface="Wingdings"/>
              </a:rPr>
              <a:t>    The machine had too low luminosity and running time    </a:t>
            </a:r>
          </a:p>
          <a:p>
            <a:endParaRPr lang="en-US" sz="1600" b="1" dirty="0" smtClean="0">
              <a:sym typeface="Wingdings"/>
            </a:endParaRPr>
          </a:p>
          <a:p>
            <a:r>
              <a:rPr lang="en-US" sz="1600" b="1" dirty="0" smtClean="0">
                <a:sym typeface="Wingdings"/>
              </a:rPr>
              <a:t>   HEP needs a </a:t>
            </a:r>
            <a:r>
              <a:rPr lang="en-US" sz="1600" b="1" dirty="0" err="1" smtClean="0">
                <a:sym typeface="Wingdings"/>
              </a:rPr>
              <a:t>TeV</a:t>
            </a:r>
            <a:r>
              <a:rPr lang="en-US" sz="1600" b="1" dirty="0" smtClean="0">
                <a:sym typeface="Wingdings"/>
              </a:rPr>
              <a:t> energy scale machine with 100 times</a:t>
            </a:r>
          </a:p>
          <a:p>
            <a:r>
              <a:rPr lang="en-US" sz="1600" b="1" dirty="0" smtClean="0">
                <a:sym typeface="Wingdings"/>
              </a:rPr>
              <a:t>   higher luminosity than HERA to develop DIS physics </a:t>
            </a:r>
          </a:p>
          <a:p>
            <a:r>
              <a:rPr lang="en-US" sz="1600" b="1" dirty="0" smtClean="0">
                <a:sym typeface="Wingdings"/>
              </a:rPr>
              <a:t>   further and to complement the physics at the LHC. The</a:t>
            </a:r>
          </a:p>
          <a:p>
            <a:r>
              <a:rPr lang="en-US" sz="1600" b="1" dirty="0" smtClean="0">
                <a:sym typeface="Wingdings"/>
              </a:rPr>
              <a:t>   Large </a:t>
            </a:r>
            <a:r>
              <a:rPr lang="en-US" sz="1600" b="1" dirty="0" err="1" smtClean="0">
                <a:sym typeface="Wingdings"/>
              </a:rPr>
              <a:t>Hadron</a:t>
            </a:r>
            <a:r>
              <a:rPr lang="en-US" sz="1600" b="1" dirty="0" smtClean="0">
                <a:sym typeface="Wingdings"/>
              </a:rPr>
              <a:t> Collider </a:t>
            </a:r>
            <a:r>
              <a:rPr lang="en-US" sz="1600" b="1" dirty="0" err="1" smtClean="0">
                <a:sym typeface="Wingdings"/>
              </a:rPr>
              <a:t>p</a:t>
            </a:r>
            <a:r>
              <a:rPr lang="en-US" sz="1600" b="1" dirty="0" smtClean="0">
                <a:sym typeface="Wingdings"/>
              </a:rPr>
              <a:t> and A beams offer a unique </a:t>
            </a:r>
          </a:p>
          <a:p>
            <a:r>
              <a:rPr lang="en-US" sz="1600" b="1" dirty="0" smtClean="0">
                <a:sym typeface="Wingdings"/>
              </a:rPr>
              <a:t>   opportunity to build a second </a:t>
            </a:r>
            <a:r>
              <a:rPr lang="en-US" sz="1600" b="1" dirty="0" err="1" smtClean="0">
                <a:sym typeface="Wingdings"/>
              </a:rPr>
              <a:t>ep</a:t>
            </a:r>
            <a:r>
              <a:rPr lang="en-US" sz="1600" b="1" dirty="0" smtClean="0">
                <a:sym typeface="Wingdings"/>
              </a:rPr>
              <a:t> and first </a:t>
            </a:r>
            <a:r>
              <a:rPr lang="en-US" sz="1600" b="1" dirty="0" err="1" smtClean="0">
                <a:sym typeface="Wingdings"/>
              </a:rPr>
              <a:t>eA</a:t>
            </a:r>
            <a:r>
              <a:rPr lang="en-US" sz="1600" b="1" dirty="0" smtClean="0">
                <a:sym typeface="Wingdings"/>
              </a:rPr>
              <a:t> collider</a:t>
            </a:r>
          </a:p>
          <a:p>
            <a:r>
              <a:rPr lang="en-US" sz="1600" b="1" dirty="0" smtClean="0">
                <a:sym typeface="Wingdings"/>
              </a:rPr>
              <a:t>   at the energy frontier.</a:t>
            </a:r>
          </a:p>
          <a:p>
            <a:endParaRPr lang="en-US" sz="1600" b="1" dirty="0" smtClean="0"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7826" y="4572000"/>
            <a:ext cx="5002696" cy="1666791"/>
          </a:xfrm>
          <a:prstGeom prst="rect">
            <a:avLst/>
          </a:prstGeom>
          <a:solidFill>
            <a:srgbClr val="008000">
              <a:alpha val="1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6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7413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cs typeface="Baskerville"/>
              </a:rPr>
              <a:t>Strong Coupling Constant</a:t>
            </a:r>
            <a:endParaRPr lang="en-US" sz="3200" dirty="0">
              <a:cs typeface="Baskervil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89170"/>
            <a:ext cx="2882900" cy="207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4289170"/>
            <a:ext cx="1614837" cy="207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600" y="982076"/>
            <a:ext cx="3968751" cy="57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981" y="1199971"/>
            <a:ext cx="399941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least known of coupling constants</a:t>
            </a:r>
            <a:r>
              <a:rPr lang="en-US" sz="1400" b="1" dirty="0">
                <a:latin typeface="+mj-lt"/>
                <a:cs typeface="Baskerville"/>
              </a:rPr>
              <a:t> </a:t>
            </a:r>
          </a:p>
          <a:p>
            <a:r>
              <a:rPr lang="en-US" sz="1400" dirty="0">
                <a:latin typeface="+mj-lt"/>
                <a:cs typeface="Baskerville"/>
              </a:rPr>
              <a:t>Grand Unification predictions suffer from </a:t>
            </a:r>
            <a:r>
              <a:rPr lang="en-US" sz="1400" dirty="0" err="1"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400" baseline="-25000" dirty="0" err="1">
                <a:latin typeface="+mj-lt"/>
                <a:cs typeface="Baskerville"/>
                <a:sym typeface="Symbol" charset="2"/>
              </a:rPr>
              <a:t>s</a:t>
            </a:r>
            <a:r>
              <a:rPr lang="en-US" sz="1400" dirty="0">
                <a:latin typeface="+mj-lt"/>
                <a:cs typeface="Baskerville"/>
              </a:rPr>
              <a:t> </a:t>
            </a:r>
          </a:p>
          <a:p>
            <a:endParaRPr lang="en-US" sz="1600" b="1" dirty="0">
              <a:latin typeface="+mj-lt"/>
              <a:cs typeface="Baskerville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DIS tends to be lower than world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+mj-lt"/>
                <a:cs typeface="Baskerville"/>
              </a:rPr>
              <a:t>LHeC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: per mille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 - independent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of BCDMS.</a:t>
            </a:r>
          </a:p>
          <a:p>
            <a:endParaRPr lang="en-US" sz="1400" b="1" dirty="0" smtClean="0">
              <a:latin typeface="+mj-lt"/>
              <a:cs typeface="Baskerville"/>
            </a:endParaRPr>
          </a:p>
          <a:p>
            <a:r>
              <a:rPr lang="en-US" sz="1400" b="1" dirty="0" smtClean="0">
                <a:latin typeface="+mj-lt"/>
                <a:cs typeface="Baskerville"/>
              </a:rPr>
              <a:t>Challenge </a:t>
            </a:r>
            <a:r>
              <a:rPr lang="en-US" sz="1400" b="1" dirty="0">
                <a:latin typeface="+mj-lt"/>
                <a:cs typeface="Baskerville"/>
              </a:rPr>
              <a:t>to experiment and to </a:t>
            </a:r>
            <a:r>
              <a:rPr lang="en-US" sz="1400" b="1" dirty="0" err="1">
                <a:latin typeface="+mj-lt"/>
                <a:cs typeface="Baskerville"/>
              </a:rPr>
              <a:t>h.o</a:t>
            </a:r>
            <a:r>
              <a:rPr lang="en-US" sz="1400" b="1" dirty="0">
                <a:latin typeface="+mj-lt"/>
                <a:cs typeface="Baskerville"/>
              </a:rPr>
              <a:t>. </a:t>
            </a:r>
            <a:r>
              <a:rPr lang="en-US" sz="1400" b="1" dirty="0" smtClean="0">
                <a:latin typeface="+mj-lt"/>
                <a:cs typeface="Baskerville"/>
              </a:rPr>
              <a:t>QCD 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</a:t>
            </a:r>
            <a:endParaRPr lang="en-US" sz="1400" b="1" dirty="0" smtClean="0">
              <a:latin typeface="+mj-lt"/>
              <a:cs typeface="Baskerville"/>
              <a:sym typeface="Wingdings"/>
            </a:endParaRPr>
          </a:p>
          <a:p>
            <a:r>
              <a:rPr lang="en-US" sz="1400" b="1" dirty="0" smtClean="0">
                <a:latin typeface="+mj-lt"/>
                <a:cs typeface="Baskerville"/>
                <a:sym typeface="Wingdings"/>
              </a:rPr>
              <a:t>A genuine DIS research </a:t>
            </a:r>
            <a:r>
              <a:rPr lang="en-US" sz="1400" b="1" dirty="0" err="1" smtClean="0">
                <a:latin typeface="+mj-lt"/>
                <a:cs typeface="Baskerville"/>
                <a:sym typeface="Wingdings"/>
              </a:rPr>
              <a:t>programme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 rather than </a:t>
            </a:r>
          </a:p>
          <a:p>
            <a:r>
              <a:rPr lang="en-US" sz="1400" b="1" dirty="0">
                <a:latin typeface="+mj-lt"/>
                <a:cs typeface="Baskerville"/>
                <a:sym typeface="Wingdings"/>
              </a:rPr>
              <a:t>o</a:t>
            </a:r>
            <a:r>
              <a:rPr lang="en-US" sz="1400" b="1" dirty="0" smtClean="0">
                <a:latin typeface="+mj-lt"/>
                <a:cs typeface="Baskerville"/>
                <a:sym typeface="Wingdings"/>
              </a:rPr>
              <a:t>ne outstanding measurement only.</a:t>
            </a:r>
            <a:endParaRPr lang="en-US" b="1" dirty="0">
              <a:latin typeface="+mj-lt"/>
              <a:cs typeface="Baskerville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32350" y="11652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1/</a:t>
            </a:r>
            <a:r>
              <a:rPr lang="en-US" sz="1400" dirty="0">
                <a:sym typeface="Symbol" charset="2"/>
              </a:rPr>
              <a:t></a:t>
            </a:r>
            <a:endParaRPr lang="en-US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40625" y="146685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89625" y="1922462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00FF00"/>
                </a:solidFill>
              </a:rPr>
              <a:t>weak</a:t>
            </a:r>
            <a:endParaRPr lang="en-US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726112" y="3024981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strong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4981" y="6362700"/>
            <a:ext cx="4435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cs typeface="Baskerville"/>
              </a:rPr>
              <a:t>Two independent QCD analyses using </a:t>
            </a:r>
            <a:r>
              <a:rPr lang="en-US" sz="1400" dirty="0" err="1" smtClean="0">
                <a:cs typeface="Baskerville"/>
              </a:rPr>
              <a:t>LHeC+HERA</a:t>
            </a:r>
            <a:r>
              <a:rPr lang="en-US" sz="1400" dirty="0" smtClean="0">
                <a:cs typeface="Baskerville"/>
              </a:rPr>
              <a:t>/BCDMS</a:t>
            </a:r>
            <a:endParaRPr lang="en-US" sz="1400" dirty="0">
              <a:cs typeface="Baskerville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611" y="5180078"/>
            <a:ext cx="5067722" cy="1245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ocument" r:id="rId3" imgW="5892800" imgH="3175000" progId="Word.Document.12">
                  <p:link updateAutomatic="1"/>
                </p:oleObj>
              </mc:Choice>
              <mc:Fallback>
                <p:oleObj name="Document" r:id="rId3" imgW="5892800" imgH="3175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416" y="3582916"/>
                        <a:ext cx="5159710" cy="2780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Baskerville"/>
                <a:cs typeface="Baskerville"/>
              </a:rPr>
              <a:t>60 </a:t>
            </a:r>
            <a:r>
              <a:rPr lang="en-US" sz="3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GeV</a:t>
            </a:r>
            <a:r>
              <a:rPr lang="en-US" sz="3200" dirty="0" smtClean="0">
                <a:solidFill>
                  <a:srgbClr val="000000"/>
                </a:solidFill>
                <a:latin typeface="Baskerville"/>
                <a:cs typeface="Baskerville"/>
              </a:rPr>
              <a:t> Energy Recovery </a:t>
            </a:r>
            <a:r>
              <a:rPr lang="en-US" sz="32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Linac</a:t>
            </a:r>
            <a:endParaRPr lang="en-US" sz="32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1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0305" y="3101560"/>
            <a:ext cx="100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CERN 2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8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Baskerville"/>
                <a:cs typeface="Baskerville"/>
              </a:rPr>
              <a:t>Jlab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skerville"/>
                <a:cs typeface="Baskerville"/>
              </a:rPr>
              <a:t>BNL</a:t>
            </a:r>
            <a:endParaRPr lang="en-US" dirty="0">
              <a:latin typeface="Baskerville"/>
              <a:cs typeface="Baskervil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0882" y="6519446"/>
            <a:ext cx="5670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Two 10 </a:t>
            </a:r>
            <a:r>
              <a:rPr lang="en-US" sz="16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 energy recovery </a:t>
            </a:r>
            <a:r>
              <a:rPr lang="en-US" sz="1600" dirty="0" err="1" smtClean="0">
                <a:solidFill>
                  <a:srgbClr val="000000"/>
                </a:solidFill>
                <a:latin typeface="Baskerville"/>
                <a:cs typeface="Baskerville"/>
              </a:rPr>
              <a:t>Linacs</a:t>
            </a:r>
            <a:r>
              <a:rPr lang="en-US" sz="1600" dirty="0" smtClean="0">
                <a:solidFill>
                  <a:srgbClr val="000000"/>
                </a:solidFill>
                <a:latin typeface="Baskerville"/>
                <a:cs typeface="Baskerville"/>
              </a:rPr>
              <a:t>, 3 returns, 720 MHz cavities</a:t>
            </a:r>
            <a:endParaRPr lang="en-US" sz="1600" dirty="0">
              <a:solidFill>
                <a:srgbClr val="00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315952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7099" y="189040"/>
            <a:ext cx="4969210" cy="65803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skerville"/>
                <a:cs typeface="Baskerville"/>
              </a:rPr>
              <a:t>Collaboration on ERL</a:t>
            </a:r>
            <a:endParaRPr lang="en-US" sz="3200" dirty="0">
              <a:latin typeface="Baskerville"/>
              <a:cs typeface="Baskerville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9700" y="847072"/>
            <a:ext cx="8804275" cy="5401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2800" y="6362700"/>
            <a:ext cx="16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Budker</a:t>
            </a:r>
            <a:r>
              <a:rPr lang="en-US" dirty="0" smtClean="0"/>
              <a:t>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4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1394" y="309387"/>
            <a:ext cx="5100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The </a:t>
            </a:r>
            <a:r>
              <a:rPr lang="en-US" sz="3200" dirty="0" err="1" smtClean="0">
                <a:solidFill>
                  <a:srgbClr val="008000"/>
                </a:solidFill>
              </a:rPr>
              <a:t>LHeC</a:t>
            </a:r>
            <a:r>
              <a:rPr lang="en-US" sz="3200" dirty="0" smtClean="0">
                <a:solidFill>
                  <a:srgbClr val="008000"/>
                </a:solidFill>
              </a:rPr>
              <a:t> Physics </a:t>
            </a:r>
            <a:r>
              <a:rPr lang="en-US" sz="3200" dirty="0" err="1" smtClean="0">
                <a:solidFill>
                  <a:srgbClr val="008000"/>
                </a:solidFill>
              </a:rPr>
              <a:t>Programme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7381" y="5419312"/>
            <a:ext cx="5935319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Ultra high precision (detector, e-h redundancy)    -  new insight</a:t>
            </a:r>
          </a:p>
          <a:p>
            <a:r>
              <a:rPr lang="en-US" sz="1600" dirty="0" smtClean="0"/>
              <a:t>  Maximum luminosity and much extended range  -  rare, new effects</a:t>
            </a:r>
          </a:p>
          <a:p>
            <a:r>
              <a:rPr lang="en-US" sz="1600" dirty="0" smtClean="0"/>
              <a:t>  Deep relation to (HL-) LHC (</a:t>
            </a:r>
            <a:r>
              <a:rPr lang="en-US" sz="1600" dirty="0" err="1" smtClean="0"/>
              <a:t>precision+range</a:t>
            </a:r>
            <a:r>
              <a:rPr lang="en-US" sz="1600" dirty="0" smtClean="0"/>
              <a:t>)         -  complementarity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632700" y="288749"/>
            <a:ext cx="20320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" y="1778834"/>
            <a:ext cx="8380014" cy="3393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1385" y="1139708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CDR</a:t>
            </a:r>
            <a:r>
              <a:rPr lang="en-US" sz="1400" dirty="0">
                <a:solidFill>
                  <a:srgbClr val="000000"/>
                </a:solidFill>
              </a:rPr>
              <a:t>, arXiv:</a:t>
            </a:r>
            <a:r>
              <a:rPr lang="en-US" sz="1400" dirty="0" smtClean="0">
                <a:solidFill>
                  <a:srgbClr val="000000"/>
                </a:solidFill>
              </a:rPr>
              <a:t>1211.4831 and 5102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/>
              <a:t>http://</a:t>
            </a:r>
            <a:r>
              <a:rPr lang="en-US" sz="1400" dirty="0" err="1" smtClean="0"/>
              <a:t>cern.ch</a:t>
            </a:r>
            <a:r>
              <a:rPr lang="en-US" sz="1400" dirty="0" smtClean="0"/>
              <a:t>/</a:t>
            </a:r>
            <a:r>
              <a:rPr lang="en-US" sz="1400" dirty="0" err="1" smtClean="0"/>
              <a:t>lhec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95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189" y="95667"/>
            <a:ext cx="4452136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1" y="1043298"/>
            <a:ext cx="3738006" cy="221134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65431" y="941238"/>
            <a:ext cx="3673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 </a:t>
            </a:r>
            <a:r>
              <a:rPr lang="en-US" sz="1400" dirty="0" err="1" smtClean="0"/>
              <a:t>ep</a:t>
            </a:r>
            <a:r>
              <a:rPr lang="en-US" sz="1400" dirty="0" smtClean="0"/>
              <a:t> the Higgs is radiated from a  W or Z exchanged in the t channel. This is a unique production mode. The theoretical uncertainties are very small: </a:t>
            </a:r>
            <a:r>
              <a:rPr lang="en-US" sz="1100" dirty="0" err="1" smtClean="0"/>
              <a:t>J.Blümlein</a:t>
            </a:r>
            <a:r>
              <a:rPr lang="en-US" sz="1100" dirty="0" smtClean="0"/>
              <a:t> </a:t>
            </a:r>
            <a:r>
              <a:rPr lang="en-US" sz="1100" dirty="0"/>
              <a:t>et al, NP B395(1993)35</a:t>
            </a:r>
          </a:p>
          <a:p>
            <a:r>
              <a:rPr lang="en-US" sz="1400" dirty="0" smtClean="0"/>
              <a:t>At the LHC ~90% is </a:t>
            </a:r>
            <a:r>
              <a:rPr lang="en-US" sz="1400" dirty="0" err="1" smtClean="0"/>
              <a:t>gg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/>
              </a:rPr>
              <a:t> H, while VBF is an admixture of WW and ZZ fusion. The </a:t>
            </a:r>
            <a:r>
              <a:rPr lang="en-US" sz="1400" dirty="0" err="1" smtClean="0">
                <a:sym typeface="Wingdings"/>
              </a:rPr>
              <a:t>ep</a:t>
            </a:r>
            <a:r>
              <a:rPr lang="en-US" sz="1400" dirty="0" smtClean="0">
                <a:sym typeface="Wingdings"/>
              </a:rPr>
              <a:t> final state is cleaner than in pp. A first study of the dominant H  bb decay shows the WW-H-bb coupling can be measured to 3% with an S/B=1.</a:t>
            </a:r>
          </a:p>
          <a:p>
            <a:r>
              <a:rPr lang="en-US" sz="1100" dirty="0" smtClean="0">
                <a:sym typeface="Wingdings"/>
              </a:rPr>
              <a:t>                                (</a:t>
            </a:r>
            <a:r>
              <a:rPr lang="en-US" sz="1100" dirty="0" err="1" smtClean="0">
                <a:sym typeface="Wingdings"/>
              </a:rPr>
              <a:t>cf</a:t>
            </a:r>
            <a:r>
              <a:rPr lang="en-US" sz="1100" dirty="0" smtClean="0">
                <a:sym typeface="Wingdings"/>
              </a:rPr>
              <a:t> CDR and </a:t>
            </a:r>
            <a:r>
              <a:rPr lang="en-US" sz="1100" dirty="0" err="1" smtClean="0">
                <a:sym typeface="Wingdings"/>
              </a:rPr>
              <a:t>U.Klein</a:t>
            </a:r>
            <a:r>
              <a:rPr lang="en-US" sz="1100" dirty="0" smtClean="0">
                <a:sym typeface="Wingdings"/>
              </a:rPr>
              <a:t> Talk at ICHEP2012) </a:t>
            </a:r>
            <a:endParaRPr lang="en-US" sz="11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99287" y="3620890"/>
            <a:ext cx="283923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rates are high and with a 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impler final state and dedicated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etector also difficult channels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ay be accessed (as the charm</a:t>
            </a:r>
          </a:p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generation one). This needs</a:t>
            </a:r>
          </a:p>
          <a:p>
            <a:r>
              <a:rPr lang="en-US" sz="1400" dirty="0"/>
              <a:t>t</a:t>
            </a:r>
            <a:r>
              <a:rPr lang="en-US" sz="1400" dirty="0" smtClean="0"/>
              <a:t>o be studied. With an </a:t>
            </a:r>
            <a:r>
              <a:rPr lang="en-US" sz="1400" dirty="0" err="1" smtClean="0"/>
              <a:t>ep</a:t>
            </a:r>
            <a:r>
              <a:rPr lang="en-US" sz="1400" dirty="0" smtClean="0"/>
              <a:t> luminosity</a:t>
            </a:r>
          </a:p>
          <a:p>
            <a:r>
              <a:rPr lang="en-US" sz="1400" dirty="0"/>
              <a:t>n</a:t>
            </a:r>
            <a:r>
              <a:rPr lang="en-US" sz="1400" dirty="0" smtClean="0"/>
              <a:t>ear to 10</a:t>
            </a:r>
            <a:r>
              <a:rPr lang="en-US" sz="1400" baseline="30000" dirty="0" smtClean="0"/>
              <a:t>34</a:t>
            </a:r>
            <a:r>
              <a:rPr lang="en-US" sz="1400" dirty="0" smtClean="0"/>
              <a:t>, the </a:t>
            </a:r>
            <a:r>
              <a:rPr lang="en-US" sz="1400" dirty="0" err="1" smtClean="0"/>
              <a:t>LHeC</a:t>
            </a:r>
            <a:r>
              <a:rPr lang="en-US" sz="1400" dirty="0" smtClean="0"/>
              <a:t> generates 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s many </a:t>
            </a:r>
            <a:r>
              <a:rPr lang="en-US" sz="1400" dirty="0" err="1" smtClean="0"/>
              <a:t>Higgses</a:t>
            </a:r>
            <a:r>
              <a:rPr lang="en-US" sz="1400" dirty="0" smtClean="0"/>
              <a:t> as the ILC at that 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82" y="5652635"/>
            <a:ext cx="7126960" cy="11040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8361" y="6554649"/>
            <a:ext cx="6202781" cy="205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1237" y="5035059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</a:t>
            </a:r>
            <a:r>
              <a:rPr lang="en-US" sz="1200" baseline="-25000" dirty="0" err="1" smtClean="0"/>
              <a:t>e</a:t>
            </a:r>
            <a:r>
              <a:rPr lang="en-US" sz="1200" dirty="0" smtClean="0"/>
              <a:t>=60GeV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569" y="3377820"/>
            <a:ext cx="4720668" cy="227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6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6"/>
            <a:ext cx="8229600" cy="53051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Higgs at the ILC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2" y="226804"/>
            <a:ext cx="8751076" cy="6429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90237" y="6577329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U.Klein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, before June 12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3120" y="226804"/>
            <a:ext cx="3073680" cy="589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189" y="95667"/>
            <a:ext cx="4452136" cy="75732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Higgs at the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523822" y="989066"/>
            <a:ext cx="33187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the SM the Higgs is a J</a:t>
            </a:r>
            <a:r>
              <a:rPr lang="en-US" sz="1600" baseline="30000" dirty="0" smtClean="0"/>
              <a:t>PC</a:t>
            </a:r>
            <a:r>
              <a:rPr lang="en-US" sz="1600" dirty="0" smtClean="0"/>
              <a:t>=0</a:t>
            </a:r>
            <a:r>
              <a:rPr lang="en-US" sz="1600" baseline="30000" dirty="0" smtClean="0"/>
              <a:t>++ </a:t>
            </a:r>
            <a:r>
              <a:rPr lang="en-US" sz="1600" dirty="0" smtClean="0"/>
              <a:t>state.</a:t>
            </a:r>
          </a:p>
          <a:p>
            <a:r>
              <a:rPr lang="en-US" sz="1600" dirty="0" smtClean="0"/>
              <a:t>One needs to measure the EV if CP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s conserved, and the mixture of even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odd states if it is not.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38" y="4811286"/>
            <a:ext cx="3529126" cy="491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8" y="5382370"/>
            <a:ext cx="1027951" cy="349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02" y="5474962"/>
            <a:ext cx="872823" cy="25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17" y="5799873"/>
            <a:ext cx="3991814" cy="4242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238" y="4238409"/>
            <a:ext cx="3793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λ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’) anomalous CP (non) conserving terms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3969" y="2612722"/>
            <a:ext cx="3631310" cy="3591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825" y="1406188"/>
            <a:ext cx="2489087" cy="24948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31" y="1406189"/>
            <a:ext cx="2329181" cy="2361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51189" y="6395069"/>
            <a:ext cx="2393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hlinkClick r:id="rId9"/>
              </a:rPr>
              <a:t> </a:t>
            </a:r>
            <a:r>
              <a:rPr lang="hu-HU" sz="1200" dirty="0" smtClean="0">
                <a:hlinkClick r:id="rId9"/>
              </a:rPr>
              <a:t>PhysRevLett</a:t>
            </a:r>
            <a:r>
              <a:rPr lang="hu-HU" sz="1200" dirty="0">
                <a:hlinkClick r:id="rId9"/>
              </a:rPr>
              <a:t>.109.261801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107313" y="6405592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S.Biswal</a:t>
            </a:r>
            <a:r>
              <a:rPr lang="en-US" sz="1200" dirty="0" smtClean="0"/>
              <a:t> et al,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362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2947</TotalTime>
  <Words>4362</Words>
  <Application>Microsoft Macintosh PowerPoint</Application>
  <PresentationFormat>On-screen Show (4:3)</PresentationFormat>
  <Paragraphs>657</Paragraphs>
  <Slides>58</Slides>
  <Notes>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Office Theme</vt:lpstr>
      <vt:lpstr>???</vt:lpstr>
      <vt:lpstr>???</vt:lpstr>
      <vt:lpstr>???</vt:lpstr>
      <vt:lpstr>CorelPhotoPaint.Image.10</vt:lpstr>
      <vt:lpstr>Equation</vt:lpstr>
      <vt:lpstr>Document</vt:lpstr>
      <vt:lpstr>The Large Hadron Electron Collider Project</vt:lpstr>
      <vt:lpstr>Early ep Scattering </vt:lpstr>
      <vt:lpstr>Results from HERA</vt:lpstr>
      <vt:lpstr>PowerPoint Presentation</vt:lpstr>
      <vt:lpstr>PowerPoint Presentation</vt:lpstr>
      <vt:lpstr>PowerPoint Presentation</vt:lpstr>
      <vt:lpstr>Higgs at the LHeC</vt:lpstr>
      <vt:lpstr>Higgs at the ILC</vt:lpstr>
      <vt:lpstr>Higgs at the LHeC</vt:lpstr>
      <vt:lpstr>PowerPoint Presentation</vt:lpstr>
      <vt:lpstr> Measurement Simulations </vt:lpstr>
      <vt:lpstr>PDFs at Large x</vt:lpstr>
      <vt:lpstr>Searching for High Mass SUSY </vt:lpstr>
      <vt:lpstr>PDF constraints from LHC – Jets </vt:lpstr>
      <vt:lpstr>PDF constraints from LHC - Di-Lepton Production </vt:lpstr>
      <vt:lpstr> Strange Quark Distribution </vt:lpstr>
      <vt:lpstr>PowerPoint Presentation</vt:lpstr>
      <vt:lpstr>The strong coupling constant</vt:lpstr>
      <vt:lpstr>High Precision DIS </vt:lpstr>
      <vt:lpstr>Low x Physics – Gluon Saturation? </vt:lpstr>
      <vt:lpstr>Gluon Saturation at Low x?</vt:lpstr>
      <vt:lpstr>LHeC as an electron-ion collider</vt:lpstr>
      <vt:lpstr>Deuterons and Light Sea Quark Asymmetry</vt:lpstr>
      <vt:lpstr>In-medium Hadronisation</vt:lpstr>
      <vt:lpstr>PowerPoint Presentation</vt:lpstr>
      <vt:lpstr> Parameters and Design</vt:lpstr>
      <vt:lpstr>PowerPoint Presentation</vt:lpstr>
      <vt:lpstr>60 GeV Electron Accelerator  </vt:lpstr>
      <vt:lpstr>Civil Engineering  </vt:lpstr>
      <vt:lpstr>CERN Mandate – TDR by ~2015</vt:lpstr>
      <vt:lpstr>Frequency and LHeC ERL Testfacility at CERN</vt:lpstr>
      <vt:lpstr>Magnets Developments </vt:lpstr>
      <vt:lpstr>Interaction Region Developments </vt:lpstr>
      <vt:lpstr>LHeC Detector Overview</vt:lpstr>
      <vt:lpstr>Detector Magnets</vt:lpstr>
      <vt:lpstr> Silicon Tracker and EM Calorimeter</vt:lpstr>
      <vt:lpstr>Liquid Argon Electromagnetic Calorimeter </vt:lpstr>
      <vt:lpstr> Hadronic Tile Calorimeter </vt:lpstr>
      <vt:lpstr>PowerPoint Presentation</vt:lpstr>
      <vt:lpstr>PowerPoint Presentation</vt:lpstr>
      <vt:lpstr>Project Development</vt:lpstr>
      <vt:lpstr>PowerPoint Presentation</vt:lpstr>
      <vt:lpstr>Summary</vt:lpstr>
      <vt:lpstr>PowerPoint Presentation</vt:lpstr>
      <vt:lpstr>-backup-</vt:lpstr>
      <vt:lpstr>L vs Ee</vt:lpstr>
      <vt:lpstr>The first F2 from HERA</vt:lpstr>
      <vt:lpstr>Industry of PDF Determinations</vt:lpstr>
      <vt:lpstr>Kinematics - LHeC and HERA</vt:lpstr>
      <vt:lpstr>Constraints on Strange Quark Distribution  -  LHC</vt:lpstr>
      <vt:lpstr>PowerPoint Presentation</vt:lpstr>
      <vt:lpstr>LR LHeC IR layout &amp; SC IR quadrupoles</vt:lpstr>
      <vt:lpstr>Top Quark and Leptoquarks </vt:lpstr>
      <vt:lpstr>       High Mass Drell Yan</vt:lpstr>
      <vt:lpstr>What HERA could not do or has not done</vt:lpstr>
      <vt:lpstr>Strong Coupling Constant</vt:lpstr>
      <vt:lpstr>60 GeV Energy Recovery Linac</vt:lpstr>
      <vt:lpstr>Collaboration on ERL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188</cp:revision>
  <dcterms:created xsi:type="dcterms:W3CDTF">2013-03-02T15:16:16Z</dcterms:created>
  <dcterms:modified xsi:type="dcterms:W3CDTF">2013-03-26T11:20:05Z</dcterms:modified>
</cp:coreProperties>
</file>