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096" r:id="rId3"/>
    <p:sldId id="283" r:id="rId4"/>
    <p:sldId id="272" r:id="rId5"/>
    <p:sldId id="905" r:id="rId6"/>
    <p:sldId id="290" r:id="rId7"/>
    <p:sldId id="1569" r:id="rId8"/>
    <p:sldId id="1566" r:id="rId9"/>
    <p:sldId id="260" r:id="rId10"/>
    <p:sldId id="262" r:id="rId11"/>
    <p:sldId id="270" r:id="rId12"/>
    <p:sldId id="257" r:id="rId13"/>
    <p:sldId id="293" r:id="rId14"/>
    <p:sldId id="304" r:id="rId15"/>
    <p:sldId id="286" r:id="rId16"/>
    <p:sldId id="908" r:id="rId17"/>
    <p:sldId id="1564" r:id="rId18"/>
    <p:sldId id="277" r:id="rId19"/>
    <p:sldId id="263" r:id="rId20"/>
    <p:sldId id="1565" r:id="rId21"/>
    <p:sldId id="1570" r:id="rId22"/>
    <p:sldId id="1571" r:id="rId23"/>
    <p:sldId id="1568" r:id="rId24"/>
    <p:sldId id="26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8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4073-FA22-524D-8518-BDDA3115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A41BD-937D-9F44-A745-87A3CE021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CB3CE-7571-6147-A05C-0AB7F6417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76B4-10B0-6641-B0EA-6CCFE319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146CA-BC44-344C-8F65-5444DF3F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1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2351-5603-0549-9409-6AB36ACE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87F66-D729-6D4F-87BA-064C0E4C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79A6-690F-D34C-90E1-DBD33A52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4C11-CCD9-AA47-BB98-84312DEA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83BA-247A-6F42-A898-6A55932A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9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FB2F2-B9A5-064C-B12C-1F36C3607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DE2F0-9649-BC4D-A067-CA1CBC016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F036A-CF0D-2A4A-A530-7298B647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27D4-CBF0-2144-ACF5-4470E1DA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101E5-56FD-434B-A7C0-080A0C52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5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FE04-A4C3-5D42-9D6A-A725E961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BD62-C798-5347-A645-04EFAF49A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71405-C4F9-1043-B7FA-2E0C1F3A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2CB15-7062-2247-9C1D-1D5891EB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FA6F-AE3D-8E4D-B68E-C10B4227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2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BF42-F74C-9C4C-A1D6-06C84203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DE38-E862-ED4F-8AC0-04DEB1134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2D92-6D86-C548-AA77-31D3D0F9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50D03-51F9-C94E-8F6A-A7999F2A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63EF2-49BF-6548-9F45-8688C78B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1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6B33-E86E-374B-AA80-47198C10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50E61-F29F-E649-8641-62803B167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6F663-A1D1-E249-8E87-0335E8819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5BE41-502A-9C4F-8F86-85C93400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612A1-BC7A-E841-B350-8C24824A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FE218-CA18-F146-A5EE-C79CEF4C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0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E0C4-8B94-CE4F-A7B2-70EECA9F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2A2C-2364-9E41-AB56-33A7908B2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5AA7F-0165-2D43-A332-479010B17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3FF10-AD83-DD43-AE09-A888551B4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E2894-08B5-614A-83F3-3585B5BDC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01FC5B-C175-0A49-A873-0F4A740B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CEBAFA-43C2-3848-83C5-0A1A91C0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F97A2-EC12-DD40-BE31-E811CD5B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3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537E-2EC5-9646-BACB-F1B951BF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83073-F38E-5D4E-82AA-CA20D2C6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6EC35-C89B-6148-ACF9-22101398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9C52A-953D-784D-8033-408271A7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3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C39CF-F86D-E845-BD40-E7A9499B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F1473-91C2-3A4D-B6A5-9694F33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8418-50B4-F444-8176-C4B78C82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5B33-A80A-7A4A-B3AD-C8D97530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ACE-440F-A740-B9BC-5960FB73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B0872-0C35-E342-80A0-7CF781875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0B763-E96A-B74F-8E85-02A4F5B6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F40AF-E846-A041-80B9-7A5C2EB9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BF203-D52D-F24D-A26E-90E363E1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6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7B09-92E0-C346-B56E-BFDF179D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F1495-7740-E548-8505-904AD7E6B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C939-51B1-E742-9DF1-494C9F28A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D1621-1B9B-DE4D-B1F2-0559BBD9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578C6-7D54-7C49-8ABE-8DCA68D1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185F-E2C1-CA4E-940B-F7EA7A87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FA906-D045-8E4B-B03A-21551DA4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6C28-B8D1-3A4F-BA95-7640F4B8F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6380B-E5E9-F948-93A1-64C73C4A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C5076-C812-0942-9D3C-6CCF182E6D8B}" type="datetimeFigureOut">
              <a:rPr lang="en-US" smtClean="0"/>
              <a:t>9/10/20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D558A-FE59-7B4F-BA8B-CF6FAB7FB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8368C-D8C4-8348-9C07-A605330B8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em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hyperlink" Target="https://indico.cern.ch/event/923021/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hec.web.cern.ch/" TargetMode="External"/><Relationship Id="rId4" Type="http://schemas.openxmlformats.org/officeDocument/2006/relationships/hyperlink" Target="https://indico.cern.ch/event/789349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31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arXiv:2007.14491, </a:t>
            </a:r>
            <a:r>
              <a:rPr lang="en-US" dirty="0" err="1">
                <a:solidFill>
                  <a:srgbClr val="C00000"/>
                </a:solidFill>
              </a:rPr>
              <a:t>subm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J.Phys.G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5C32D4-1D8B-9D48-98DB-10A18F295695}"/>
              </a:ext>
            </a:extLst>
          </p:cNvPr>
          <p:cNvSpPr txBox="1"/>
          <p:nvPr/>
        </p:nvSpPr>
        <p:spPr>
          <a:xfrm>
            <a:off x="241014" y="34465"/>
            <a:ext cx="35704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Max Klein (University of Liverpool)</a:t>
            </a:r>
          </a:p>
          <a:p>
            <a:r>
              <a:rPr lang="en-US" sz="1400" dirty="0"/>
              <a:t>for the </a:t>
            </a:r>
            <a:r>
              <a:rPr lang="en-US" sz="1400" dirty="0" err="1"/>
              <a:t>LHeC</a:t>
            </a:r>
            <a:r>
              <a:rPr lang="en-US" sz="1400" dirty="0"/>
              <a:t>/PERLE/</a:t>
            </a:r>
            <a:r>
              <a:rPr lang="en-US" sz="1400" dirty="0" err="1"/>
              <a:t>FCCeh</a:t>
            </a:r>
            <a:r>
              <a:rPr lang="en-US" sz="1400" dirty="0"/>
              <a:t> Collaboration</a:t>
            </a:r>
          </a:p>
          <a:p>
            <a:r>
              <a:rPr lang="en-US" sz="1400" dirty="0"/>
              <a:t>UK and FCC Meeting, 11.9.2020, Oxford online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81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Machine Parameters - </a:t>
            </a:r>
            <a:r>
              <a:rPr lang="en-US" sz="3600" b="1" dirty="0" err="1"/>
              <a:t>eA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C7D1C-F7E7-054D-95F4-B1ED38C1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14" y="940074"/>
            <a:ext cx="8417794" cy="47252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429B8-70D0-5D4E-BB2B-C08C9336A1D6}"/>
              </a:ext>
            </a:extLst>
          </p:cNvPr>
          <p:cNvSpPr txBox="1"/>
          <p:nvPr/>
        </p:nvSpPr>
        <p:spPr>
          <a:xfrm>
            <a:off x="7484164" y="5665304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CERN-ACC-Note-2020-0002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(July)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4BB76-7262-F242-8E1B-5E9D47F4C023}"/>
              </a:ext>
            </a:extLst>
          </p:cNvPr>
          <p:cNvSpPr txBox="1"/>
          <p:nvPr/>
        </p:nvSpPr>
        <p:spPr>
          <a:xfrm>
            <a:off x="1059550" y="6112565"/>
            <a:ext cx="98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LHeC</a:t>
            </a:r>
            <a:r>
              <a:rPr lang="en-US" dirty="0"/>
              <a:t> and FCC-eh are the highest energy, most powerful electron-ion colliders the world may build.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965E7-F300-7849-991A-FAE932B8A6E4}"/>
              </a:ext>
            </a:extLst>
          </p:cNvPr>
          <p:cNvSpPr/>
          <p:nvPr/>
        </p:nvSpPr>
        <p:spPr>
          <a:xfrm>
            <a:off x="6096000" y="1808922"/>
            <a:ext cx="2869096" cy="894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47DAB-660E-784C-9AC1-FAD541550B9B}"/>
              </a:ext>
            </a:extLst>
          </p:cNvPr>
          <p:cNvSpPr/>
          <p:nvPr/>
        </p:nvSpPr>
        <p:spPr>
          <a:xfrm>
            <a:off x="6172200" y="4144617"/>
            <a:ext cx="2792896" cy="288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3568" y="1181569"/>
            <a:ext cx="3349795" cy="5078313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ep/</a:t>
            </a:r>
            <a:r>
              <a:rPr lang="en-US" b="1" dirty="0" err="1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at the energy frontier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>
                <a:solidFill>
                  <a:srgbClr val="000090"/>
                </a:solidFill>
              </a:rPr>
              <a:t>Search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Discovery (top, H, heavy </a:t>
            </a:r>
            <a:r>
              <a:rPr lang="en-US" dirty="0" err="1">
                <a:solidFill>
                  <a:srgbClr val="000090"/>
                </a:solidFill>
              </a:rPr>
              <a:t>ν’s</a:t>
            </a:r>
            <a:r>
              <a:rPr lang="en-US" dirty="0">
                <a:solidFill>
                  <a:srgbClr val="000090"/>
                </a:solidFill>
              </a:rPr>
              <a:t>..) </a:t>
            </a:r>
          </a:p>
          <a:p>
            <a:r>
              <a:rPr lang="en-US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" y="1271722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71720" y="753495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47E65-E2A3-584F-94E4-05B7F98D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" y="4511653"/>
            <a:ext cx="2967246" cy="21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0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8338-6CAB-514C-B7D7-625A3067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81037"/>
          </a:xfrm>
        </p:spPr>
        <p:txBody>
          <a:bodyPr>
            <a:normAutofit/>
          </a:bodyPr>
          <a:lstStyle/>
          <a:p>
            <a:r>
              <a:rPr lang="de-DE" sz="3600" b="1" dirty="0"/>
              <a:t>FCC-eh in </a:t>
            </a:r>
            <a:r>
              <a:rPr lang="de-DE" sz="3600" b="1" dirty="0" err="1"/>
              <a:t>the</a:t>
            </a:r>
            <a:r>
              <a:rPr lang="de-DE" sz="3600" b="1" dirty="0"/>
              <a:t> CDR </a:t>
            </a:r>
            <a:r>
              <a:rPr lang="de-DE" sz="2400" dirty="0"/>
              <a:t>[V1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V3 </a:t>
            </a:r>
            <a:r>
              <a:rPr lang="de-DE" sz="2400" dirty="0" err="1"/>
              <a:t>hh</a:t>
            </a:r>
            <a:r>
              <a:rPr lang="de-DE" sz="24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7D8B2-3710-2043-81F2-A26F933B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10" y="2455334"/>
            <a:ext cx="4227964" cy="282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DA6B-70FA-B142-A24B-D841D29D6612}"/>
              </a:ext>
            </a:extLst>
          </p:cNvPr>
          <p:cNvSpPr txBox="1"/>
          <p:nvPr/>
        </p:nvSpPr>
        <p:spPr>
          <a:xfrm>
            <a:off x="541867" y="948268"/>
            <a:ext cx="1134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Volume 1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b="1" dirty="0" err="1">
                <a:solidFill>
                  <a:srgbClr val="00B050"/>
                </a:solidFill>
              </a:rPr>
              <a:t>the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entity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of</a:t>
            </a:r>
            <a:r>
              <a:rPr lang="de-DE" b="1" dirty="0">
                <a:solidFill>
                  <a:srgbClr val="00B050"/>
                </a:solidFill>
              </a:rPr>
              <a:t> FCC </a:t>
            </a:r>
            <a:r>
              <a:rPr lang="de-DE" b="1" dirty="0" err="1">
                <a:solidFill>
                  <a:srgbClr val="00B050"/>
                </a:solidFill>
              </a:rPr>
              <a:t>physics</a:t>
            </a:r>
            <a:r>
              <a:rPr lang="de-DE" b="1" dirty="0">
                <a:solidFill>
                  <a:srgbClr val="00B050"/>
                </a:solidFill>
              </a:rPr>
              <a:t>,  in </a:t>
            </a:r>
            <a:r>
              <a:rPr lang="de-DE" b="1" dirty="0" err="1">
                <a:solidFill>
                  <a:srgbClr val="00B050"/>
                </a:solidFill>
              </a:rPr>
              <a:t>ee</a:t>
            </a:r>
            <a:r>
              <a:rPr lang="de-DE" b="1" dirty="0">
                <a:solidFill>
                  <a:srgbClr val="00B050"/>
                </a:solidFill>
              </a:rPr>
              <a:t>, pp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ep</a:t>
            </a:r>
            <a:r>
              <a:rPr lang="de-DE" b="1" dirty="0">
                <a:solidFill>
                  <a:srgbClr val="00B050"/>
                </a:solidFill>
              </a:rPr>
              <a:t>, </a:t>
            </a:r>
            <a:r>
              <a:rPr lang="de-DE" b="1" dirty="0" err="1">
                <a:solidFill>
                  <a:srgbClr val="00B050"/>
                </a:solidFill>
              </a:rPr>
              <a:t>including</a:t>
            </a:r>
            <a:r>
              <a:rPr lang="de-DE" b="1" dirty="0">
                <a:solidFill>
                  <a:srgbClr val="00B050"/>
                </a:solidFill>
              </a:rPr>
              <a:t> AA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eA</a:t>
            </a:r>
            <a:endParaRPr lang="de-DE" b="1" dirty="0">
              <a:solidFill>
                <a:srgbClr val="00B050"/>
              </a:solidFill>
            </a:endParaRPr>
          </a:p>
          <a:p>
            <a:r>
              <a:rPr lang="de-DE" b="1" dirty="0">
                <a:solidFill>
                  <a:srgbClr val="0070C0"/>
                </a:solidFill>
              </a:rPr>
              <a:t>Volume 3 </a:t>
            </a:r>
            <a:r>
              <a:rPr lang="de-DE" dirty="0"/>
              <a:t>on FCC 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main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characteristics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FCC-eh </a:t>
            </a:r>
            <a:r>
              <a:rPr lang="de-DE" b="1" dirty="0" err="1">
                <a:solidFill>
                  <a:srgbClr val="0070C0"/>
                </a:solidFill>
              </a:rPr>
              <a:t>and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detector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concept</a:t>
            </a:r>
            <a:r>
              <a:rPr lang="de-DE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C441-A8DE-CB45-AEFD-CC1CADB04931}"/>
              </a:ext>
            </a:extLst>
          </p:cNvPr>
          <p:cNvSpPr txBox="1"/>
          <p:nvPr/>
        </p:nvSpPr>
        <p:spPr>
          <a:xfrm>
            <a:off x="541867" y="1847396"/>
            <a:ext cx="115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Some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striking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eh </a:t>
            </a:r>
            <a:r>
              <a:rPr lang="de-DE" dirty="0" err="1">
                <a:solidFill>
                  <a:srgbClr val="FF0000"/>
                </a:solidFill>
              </a:rPr>
              <a:t>prospects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on  </a:t>
            </a:r>
            <a:r>
              <a:rPr lang="de-DE" dirty="0" err="1"/>
              <a:t>searches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on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1D262-CABC-694E-AD88-53A6B218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92" y="2737936"/>
            <a:ext cx="2947295" cy="238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15EBB-B088-594D-A8F1-DE3143C26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3" y="2359575"/>
            <a:ext cx="158496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A0A81-1276-C440-98E7-C54E5EB2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347" y="2342642"/>
            <a:ext cx="1223928" cy="331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91224-996B-024E-853D-AF41FEB13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007" y="2324132"/>
            <a:ext cx="1060255" cy="3358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41A2C-9E47-C84D-A293-5D5EB0CCCCD2}"/>
              </a:ext>
            </a:extLst>
          </p:cNvPr>
          <p:cNvSpPr txBox="1"/>
          <p:nvPr/>
        </p:nvSpPr>
        <p:spPr>
          <a:xfrm>
            <a:off x="3598313" y="5665834"/>
            <a:ext cx="4178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high </a:t>
            </a:r>
            <a:r>
              <a:rPr lang="de-DE" sz="1600" dirty="0" err="1"/>
              <a:t>precision</a:t>
            </a:r>
            <a:r>
              <a:rPr lang="de-DE" sz="1600" dirty="0"/>
              <a:t> </a:t>
            </a:r>
            <a:r>
              <a:rPr lang="de-DE" sz="1600" dirty="0" err="1"/>
              <a:t>measurements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b="1" dirty="0" err="1">
                <a:solidFill>
                  <a:srgbClr val="FF0000"/>
                </a:solidFill>
              </a:rPr>
              <a:t>Higgs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couplings</a:t>
            </a:r>
            <a:r>
              <a:rPr lang="de-DE" sz="1600" b="1" dirty="0">
                <a:solidFill>
                  <a:srgbClr val="FF0000"/>
                </a:solidFill>
              </a:rPr>
              <a:t> at FCC </a:t>
            </a:r>
            <a:r>
              <a:rPr lang="de-DE" sz="1600" b="1" dirty="0" err="1">
                <a:solidFill>
                  <a:srgbClr val="FF0000"/>
                </a:solidFill>
              </a:rPr>
              <a:t>ee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and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. Note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gets</a:t>
            </a:r>
            <a:endParaRPr lang="de-DE" sz="1600" dirty="0"/>
          </a:p>
          <a:p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width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Z </a:t>
            </a:r>
            <a:r>
              <a:rPr lang="de-DE" sz="1600" dirty="0" err="1"/>
              <a:t>recoil</a:t>
            </a:r>
            <a:r>
              <a:rPr lang="de-DE" sz="1600" dirty="0"/>
              <a:t>.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ZHZ, </a:t>
            </a:r>
            <a:r>
              <a:rPr lang="de-DE" sz="1600" dirty="0" err="1"/>
              <a:t>while</a:t>
            </a:r>
            <a:endParaRPr lang="de-DE" sz="1600" dirty="0"/>
          </a:p>
          <a:p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WWH: </a:t>
            </a:r>
            <a:r>
              <a:rPr lang="de-DE" sz="1600" dirty="0" err="1"/>
              <a:t>complementary</a:t>
            </a:r>
            <a:r>
              <a:rPr lang="de-DE" sz="1600" dirty="0"/>
              <a:t> also </a:t>
            </a:r>
            <a:r>
              <a:rPr lang="de-DE" sz="1600" dirty="0" err="1"/>
              <a:t>to</a:t>
            </a:r>
            <a:r>
              <a:rPr lang="de-DE" sz="1600" dirty="0"/>
              <a:t> 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EEDD-B31A-9D4D-A9E5-BF881D921D4C}"/>
              </a:ext>
            </a:extLst>
          </p:cNvPr>
          <p:cNvSpPr txBox="1"/>
          <p:nvPr/>
        </p:nvSpPr>
        <p:spPr>
          <a:xfrm>
            <a:off x="5766096" y="30300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32A7E-5785-3D43-A154-9A890C75C15F}"/>
              </a:ext>
            </a:extLst>
          </p:cNvPr>
          <p:cNvSpPr txBox="1"/>
          <p:nvPr/>
        </p:nvSpPr>
        <p:spPr>
          <a:xfrm>
            <a:off x="541867" y="5359400"/>
            <a:ext cx="2718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Complementary</a:t>
            </a:r>
            <a:r>
              <a:rPr lang="de-DE" sz="1600" dirty="0"/>
              <a:t>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</a:rPr>
              <a:t>discover</a:t>
            </a:r>
            <a:r>
              <a:rPr lang="de-DE" sz="1600" b="1" dirty="0">
                <a:solidFill>
                  <a:srgbClr val="FF0000"/>
                </a:solidFill>
              </a:rPr>
              <a:t> rh massive </a:t>
            </a:r>
            <a:r>
              <a:rPr lang="de-DE" sz="1600" b="1" dirty="0" err="1">
                <a:solidFill>
                  <a:srgbClr val="FF0000"/>
                </a:solidFill>
              </a:rPr>
              <a:t>neutrinos</a:t>
            </a:r>
            <a:endParaRPr lang="de-DE" sz="1600" b="1" dirty="0">
              <a:solidFill>
                <a:srgbClr val="FF0000"/>
              </a:solidFill>
            </a:endParaRPr>
          </a:p>
          <a:p>
            <a:r>
              <a:rPr lang="de-DE" sz="1600" dirty="0"/>
              <a:t>in </a:t>
            </a:r>
            <a:r>
              <a:rPr lang="de-DE" sz="1600" dirty="0" err="1"/>
              <a:t>ee</a:t>
            </a:r>
            <a:r>
              <a:rPr lang="de-DE" sz="1600" dirty="0"/>
              <a:t>, </a:t>
            </a:r>
            <a:r>
              <a:rPr lang="de-DE" sz="1600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>
                <a:solidFill>
                  <a:schemeClr val="accent1"/>
                </a:solidFill>
              </a:rPr>
              <a:t> pp </a:t>
            </a:r>
          </a:p>
          <a:p>
            <a:r>
              <a:rPr lang="de-DE" sz="1600" dirty="0"/>
              <a:t>[</a:t>
            </a:r>
            <a:r>
              <a:rPr lang="de-DE" sz="1600" dirty="0" err="1"/>
              <a:t>mixing</a:t>
            </a:r>
            <a:r>
              <a:rPr lang="de-DE" sz="1600" dirty="0"/>
              <a:t> angle </a:t>
            </a:r>
            <a:r>
              <a:rPr lang="de-DE" sz="1600" dirty="0" err="1"/>
              <a:t>vs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3438-466D-4647-B22E-28CAE45A891C}"/>
              </a:ext>
            </a:extLst>
          </p:cNvPr>
          <p:cNvSpPr txBox="1"/>
          <p:nvPr/>
        </p:nvSpPr>
        <p:spPr>
          <a:xfrm>
            <a:off x="8153400" y="5359400"/>
            <a:ext cx="3908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Unique </a:t>
            </a:r>
            <a:r>
              <a:rPr lang="de-DE" sz="1600" b="1" dirty="0" err="1">
                <a:solidFill>
                  <a:srgbClr val="7030A0"/>
                </a:solidFill>
              </a:rPr>
              <a:t>resolution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of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partonic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contents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dynamics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, </a:t>
            </a:r>
            <a:r>
              <a:rPr lang="de-DE" sz="1600" dirty="0" err="1"/>
              <a:t>providing</a:t>
            </a:r>
            <a:endParaRPr lang="de-DE" sz="1600" dirty="0"/>
          </a:p>
          <a:p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independent</a:t>
            </a:r>
            <a:r>
              <a:rPr lang="de-DE" sz="1600" dirty="0"/>
              <a:t> </a:t>
            </a:r>
            <a:r>
              <a:rPr lang="de-DE" sz="1600" dirty="0" err="1"/>
              <a:t>parton</a:t>
            </a:r>
            <a:r>
              <a:rPr lang="de-DE" sz="1600" dirty="0"/>
              <a:t> </a:t>
            </a:r>
            <a:r>
              <a:rPr lang="de-DE" sz="1600" dirty="0" err="1"/>
              <a:t>luminosities</a:t>
            </a:r>
            <a:endParaRPr lang="de-DE" sz="1600" dirty="0"/>
          </a:p>
          <a:p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interpretation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searches</a:t>
            </a:r>
            <a:r>
              <a:rPr lang="de-DE" sz="1600" dirty="0"/>
              <a:t> on FCC-</a:t>
            </a:r>
            <a:r>
              <a:rPr lang="de-DE" sz="1600" dirty="0" err="1"/>
              <a:t>hh</a:t>
            </a:r>
            <a:endParaRPr lang="de-D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05067A-BF58-B244-89FF-3D7ABE860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75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1797"/>
            <a:ext cx="7772400" cy="786038"/>
          </a:xfrm>
        </p:spPr>
        <p:txBody>
          <a:bodyPr>
            <a:normAutofit/>
          </a:bodyPr>
          <a:lstStyle/>
          <a:p>
            <a:r>
              <a:rPr lang="en-US" sz="3200" dirty="0"/>
              <a:t>Parton-</a:t>
            </a:r>
            <a:r>
              <a:rPr lang="en-US" sz="3200" dirty="0" err="1"/>
              <a:t>parton</a:t>
            </a:r>
            <a:r>
              <a:rPr lang="en-US" sz="3200" dirty="0"/>
              <a:t> Luminosities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346" y="242081"/>
            <a:ext cx="8662806" cy="5904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6319003"/>
            <a:ext cx="818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Ultimate prediction of </a:t>
            </a:r>
            <a:r>
              <a:rPr lang="en-US" b="1" dirty="0" err="1">
                <a:solidFill>
                  <a:srgbClr val="000090"/>
                </a:solidFill>
              </a:rPr>
              <a:t>pp</a:t>
            </a:r>
            <a:r>
              <a:rPr lang="en-US" b="1" dirty="0">
                <a:solidFill>
                  <a:srgbClr val="000090"/>
                </a:solidFill>
              </a:rPr>
              <a:t> interactions. external input. Decisive test of </a:t>
            </a:r>
            <a:r>
              <a:rPr lang="en-US" b="1" dirty="0" err="1">
                <a:solidFill>
                  <a:srgbClr val="000090"/>
                </a:solidFill>
              </a:rPr>
              <a:t>factorisation</a:t>
            </a:r>
            <a:r>
              <a:rPr lang="en-US" b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4346" y="57416"/>
            <a:ext cx="2430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Prospects </a:t>
            </a:r>
            <a:r>
              <a:rPr lang="en-US" sz="2400" b="1" dirty="0" err="1">
                <a:solidFill>
                  <a:srgbClr val="000090"/>
                </a:solidFill>
              </a:rPr>
              <a:t>FCCeh</a:t>
            </a:r>
            <a:r>
              <a:rPr lang="en-US" sz="2400" b="1" dirty="0">
                <a:solidFill>
                  <a:srgbClr val="000090"/>
                </a:solidFill>
              </a:rPr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3309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3738" y="510890"/>
            <a:ext cx="7772400" cy="7860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Synergy: example QCD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598" y="2238790"/>
            <a:ext cx="879080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QCD in </a:t>
            </a:r>
            <a:r>
              <a:rPr lang="en-US" dirty="0" err="1">
                <a:solidFill>
                  <a:srgbClr val="000090"/>
                </a:solidFill>
              </a:rPr>
              <a:t>hh</a:t>
            </a:r>
            <a:r>
              <a:rPr lang="en-US" dirty="0">
                <a:solidFill>
                  <a:srgbClr val="000090"/>
                </a:solidFill>
              </a:rPr>
              <a:t>: </a:t>
            </a:r>
            <a:r>
              <a:rPr lang="en-US" dirty="0"/>
              <a:t>a tool to understand the observations. Tests at unprecedented scales.</a:t>
            </a:r>
          </a:p>
          <a:p>
            <a:r>
              <a:rPr lang="en-US" dirty="0"/>
              <a:t>                    Through LHC QCD got a major boost (theory and phenomenology)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QCD in </a:t>
            </a:r>
            <a:r>
              <a:rPr lang="en-US" dirty="0" err="1">
                <a:solidFill>
                  <a:srgbClr val="000090"/>
                </a:solidFill>
              </a:rPr>
              <a:t>ee</a:t>
            </a:r>
            <a:r>
              <a:rPr lang="en-US" dirty="0">
                <a:solidFill>
                  <a:srgbClr val="000090"/>
                </a:solidFill>
              </a:rPr>
              <a:t>: </a:t>
            </a:r>
            <a:r>
              <a:rPr lang="en-US" dirty="0"/>
              <a:t>strong coupling, </a:t>
            </a:r>
            <a:r>
              <a:rPr lang="en-US" dirty="0" err="1"/>
              <a:t>perturbative</a:t>
            </a:r>
            <a:r>
              <a:rPr lang="en-US" dirty="0"/>
              <a:t> </a:t>
            </a:r>
            <a:r>
              <a:rPr lang="en-US" dirty="0" err="1"/>
              <a:t>parton</a:t>
            </a:r>
            <a:r>
              <a:rPr lang="en-US" dirty="0"/>
              <a:t> radiation [jet substructure, fragmentation..]</a:t>
            </a:r>
          </a:p>
          <a:p>
            <a:r>
              <a:rPr lang="en-US" dirty="0"/>
              <a:t>                    non-</a:t>
            </a:r>
            <a:r>
              <a:rPr lang="en-US" dirty="0" err="1"/>
              <a:t>perturbative</a:t>
            </a:r>
            <a:r>
              <a:rPr lang="en-US" dirty="0"/>
              <a:t> </a:t>
            </a:r>
            <a:r>
              <a:rPr lang="en-US" dirty="0" err="1"/>
              <a:t>parton</a:t>
            </a:r>
            <a:r>
              <a:rPr lang="en-US" dirty="0"/>
              <a:t> radiation[</a:t>
            </a:r>
            <a:r>
              <a:rPr lang="en-US" dirty="0" err="1"/>
              <a:t>colour</a:t>
            </a:r>
            <a:r>
              <a:rPr lang="en-US" dirty="0"/>
              <a:t> reconnection, </a:t>
            </a:r>
            <a:r>
              <a:rPr lang="en-US" dirty="0" err="1"/>
              <a:t>hadronisation</a:t>
            </a:r>
            <a:r>
              <a:rPr lang="en-US" dirty="0"/>
              <a:t>..]..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QCD in </a:t>
            </a:r>
            <a:r>
              <a:rPr lang="en-US" dirty="0" err="1">
                <a:solidFill>
                  <a:srgbClr val="000090"/>
                </a:solidFill>
              </a:rPr>
              <a:t>ep</a:t>
            </a:r>
            <a:r>
              <a:rPr lang="en-US" dirty="0">
                <a:solidFill>
                  <a:srgbClr val="000090"/>
                </a:solidFill>
              </a:rPr>
              <a:t>: </a:t>
            </a:r>
            <a:r>
              <a:rPr lang="en-US" dirty="0"/>
              <a:t>strong coupling to per mille, complete resolution of </a:t>
            </a:r>
            <a:r>
              <a:rPr lang="en-US" dirty="0" err="1"/>
              <a:t>partonic</a:t>
            </a:r>
            <a:r>
              <a:rPr lang="en-US" dirty="0"/>
              <a:t> proton contents</a:t>
            </a:r>
          </a:p>
          <a:p>
            <a:r>
              <a:rPr lang="en-US" dirty="0"/>
              <a:t>                    [also </a:t>
            </a:r>
            <a:r>
              <a:rPr lang="en-US" dirty="0" err="1"/>
              <a:t>n,y,IP</a:t>
            </a:r>
            <a:r>
              <a:rPr lang="en-US" dirty="0"/>
              <a:t> and 3D] discovery of non-linear </a:t>
            </a:r>
            <a:r>
              <a:rPr lang="en-US" dirty="0" err="1"/>
              <a:t>gg</a:t>
            </a:r>
            <a:r>
              <a:rPr lang="en-US" dirty="0"/>
              <a:t> interactions, N</a:t>
            </a:r>
            <a:r>
              <a:rPr lang="en-US" baseline="30000" dirty="0"/>
              <a:t>3</a:t>
            </a:r>
            <a:r>
              <a:rPr lang="en-US" dirty="0"/>
              <a:t>LO prediction of H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QCD in </a:t>
            </a:r>
            <a:r>
              <a:rPr lang="en-US" dirty="0" err="1">
                <a:solidFill>
                  <a:srgbClr val="000090"/>
                </a:solidFill>
              </a:rPr>
              <a:t>eA</a:t>
            </a:r>
            <a:r>
              <a:rPr lang="en-US" dirty="0">
                <a:solidFill>
                  <a:srgbClr val="000090"/>
                </a:solidFill>
              </a:rPr>
              <a:t>: </a:t>
            </a:r>
            <a:r>
              <a:rPr lang="en-US" dirty="0"/>
              <a:t>establish quantitative understanding of </a:t>
            </a:r>
            <a:r>
              <a:rPr lang="en-US" dirty="0" err="1"/>
              <a:t>parton</a:t>
            </a:r>
            <a:r>
              <a:rPr lang="en-US" dirty="0"/>
              <a:t> interactions in nuclei for the </a:t>
            </a:r>
          </a:p>
          <a:p>
            <a:r>
              <a:rPr lang="en-US" dirty="0"/>
              <a:t>                    first time. Disentangle nuclear from non-linear effects. The QGP in QCD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A82FE-9D4E-FA46-8CEB-3C599D2DA5F5}"/>
              </a:ext>
            </a:extLst>
          </p:cNvPr>
          <p:cNvSpPr txBox="1"/>
          <p:nvPr/>
        </p:nvSpPr>
        <p:spPr>
          <a:xfrm>
            <a:off x="502276" y="6272011"/>
            <a:ext cx="2236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MK March 2019, FCC symposium</a:t>
            </a:r>
          </a:p>
        </p:txBody>
      </p:sp>
    </p:spTree>
    <p:extLst>
      <p:ext uri="{BB962C8B-B14F-4D97-AF65-F5344CB8AC3E}">
        <p14:creationId xmlns:p14="http://schemas.microsoft.com/office/powerpoint/2010/main" val="413554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LHC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 FCC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BC5FA-9E43-6D49-8F73-9307729A1C70}"/>
              </a:ext>
            </a:extLst>
          </p:cNvPr>
          <p:cNvSpPr txBox="1"/>
          <p:nvPr/>
        </p:nvSpPr>
        <p:spPr>
          <a:xfrm>
            <a:off x="8986514" y="3193373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BEF22-3FBC-AA41-B21B-8620BD4A8F15}"/>
              </a:ext>
            </a:extLst>
          </p:cNvPr>
          <p:cNvSpPr txBox="1"/>
          <p:nvPr/>
        </p:nvSpPr>
        <p:spPr>
          <a:xfrm>
            <a:off x="8795275" y="2310014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02BD-BC66-BB42-8795-CE7134741FFC}"/>
              </a:ext>
            </a:extLst>
          </p:cNvPr>
          <p:cNvSpPr txBox="1"/>
          <p:nvPr/>
        </p:nvSpPr>
        <p:spPr>
          <a:xfrm>
            <a:off x="8795275" y="1563688"/>
            <a:ext cx="225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FCC-eh at</a:t>
            </a:r>
          </a:p>
          <a:p>
            <a:r>
              <a:rPr lang="de-DE" dirty="0"/>
              <a:t>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x 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endParaRPr lang="de-DE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97C76-6B28-1D40-BCE9-99EC60E4C8B7}"/>
              </a:ext>
            </a:extLst>
          </p:cNvPr>
          <p:cNvSpPr/>
          <p:nvPr/>
        </p:nvSpPr>
        <p:spPr>
          <a:xfrm>
            <a:off x="8393947" y="1304982"/>
            <a:ext cx="2895600" cy="518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ABD2-0AC3-094C-A100-B9A0B700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1287829"/>
            <a:ext cx="7379593" cy="4588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40CFE-C511-194D-8A1A-93F26FB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48" y="5844493"/>
            <a:ext cx="7699037" cy="714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90B8-2B8A-1B42-B183-F979689370E4}"/>
              </a:ext>
            </a:extLst>
          </p:cNvPr>
          <p:cNvSpPr txBox="1"/>
          <p:nvPr/>
        </p:nvSpPr>
        <p:spPr>
          <a:xfrm>
            <a:off x="1893268" y="1666911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LH(e)C</a:t>
            </a:r>
          </a:p>
        </p:txBody>
      </p:sp>
    </p:spTree>
    <p:extLst>
      <p:ext uri="{BB962C8B-B14F-4D97-AF65-F5344CB8AC3E}">
        <p14:creationId xmlns:p14="http://schemas.microsoft.com/office/powerpoint/2010/main" val="3406264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A26F-C847-1143-839E-35ABED2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175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F1646-5F0B-DE45-B17A-23355D6D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378232"/>
            <a:ext cx="11582400" cy="5796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1884B-BFC4-1F44-8BC4-BD56C52312F9}"/>
              </a:ext>
            </a:extLst>
          </p:cNvPr>
          <p:cNvSpPr txBox="1"/>
          <p:nvPr/>
        </p:nvSpPr>
        <p:spPr>
          <a:xfrm>
            <a:off x="287867" y="6366933"/>
            <a:ext cx="19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Beate Heinemann  </a:t>
            </a:r>
          </a:p>
        </p:txBody>
      </p:sp>
    </p:spTree>
    <p:extLst>
      <p:ext uri="{BB962C8B-B14F-4D97-AF65-F5344CB8AC3E}">
        <p14:creationId xmlns:p14="http://schemas.microsoft.com/office/powerpoint/2010/main" val="278282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381" y="375628"/>
            <a:ext cx="4025721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Low x Dynamics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3E4E5-28AE-AD43-8F39-94B5D6BFC964}"/>
              </a:ext>
            </a:extLst>
          </p:cNvPr>
          <p:cNvSpPr txBox="1"/>
          <p:nvPr/>
        </p:nvSpPr>
        <p:spPr>
          <a:xfrm>
            <a:off x="10593229" y="89137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1802.07758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39AA4A-751B-3242-916D-FB836A1F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878" y="1668202"/>
            <a:ext cx="4872296" cy="385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DDFC17-64E1-A246-A169-A924FB41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4" y="345100"/>
            <a:ext cx="5884306" cy="6086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6B0961-D121-2641-9C36-C09F4214333F}"/>
              </a:ext>
            </a:extLst>
          </p:cNvPr>
          <p:cNvSpPr txBox="1"/>
          <p:nvPr/>
        </p:nvSpPr>
        <p:spPr>
          <a:xfrm>
            <a:off x="6538928" y="5733936"/>
            <a:ext cx="4872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FCC-eh (LHeC) resolve low x BFKL-DGLAP question</a:t>
            </a:r>
          </a:p>
          <a:p>
            <a:r>
              <a:rPr lang="en-DE" dirty="0"/>
              <a:t>FCC-hh is low x physics machine: there is no</a:t>
            </a:r>
          </a:p>
          <a:p>
            <a:r>
              <a:rPr lang="en-GB" dirty="0"/>
              <a:t>P</a:t>
            </a:r>
            <a:r>
              <a:rPr lang="en-DE" dirty="0"/>
              <a:t>recision hh physics at FCC without ep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E55054-0403-1349-A4F2-5E197F948105}"/>
              </a:ext>
            </a:extLst>
          </p:cNvPr>
          <p:cNvSpPr txBox="1"/>
          <p:nvPr/>
        </p:nvSpPr>
        <p:spPr>
          <a:xfrm>
            <a:off x="6631710" y="1124064"/>
            <a:ext cx="468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DE" dirty="0"/>
              <a:t>ery large effects of small x dynamics at FCC-hh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B143F-4BB8-4141-91A8-BA0D0B2A69C5}"/>
              </a:ext>
            </a:extLst>
          </p:cNvPr>
          <p:cNvSpPr txBox="1"/>
          <p:nvPr/>
        </p:nvSpPr>
        <p:spPr>
          <a:xfrm>
            <a:off x="1132654" y="6472600"/>
            <a:ext cx="496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HERA (and EIC) at too small energy to resolve low x</a:t>
            </a:r>
          </a:p>
        </p:txBody>
      </p:sp>
    </p:spTree>
    <p:extLst>
      <p:ext uri="{BB962C8B-B14F-4D97-AF65-F5344CB8AC3E}">
        <p14:creationId xmlns:p14="http://schemas.microsoft.com/office/powerpoint/2010/main" val="4039562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4612" y="119459"/>
            <a:ext cx="5828190" cy="695461"/>
          </a:xfrm>
        </p:spPr>
        <p:txBody>
          <a:bodyPr>
            <a:normAutofit/>
          </a:bodyPr>
          <a:lstStyle/>
          <a:p>
            <a:r>
              <a:rPr lang="en-US" sz="3200" b="1" dirty="0"/>
              <a:t>Nuclear PDFs at </a:t>
            </a:r>
            <a:r>
              <a:rPr lang="en-US" sz="3200" b="1" dirty="0" err="1">
                <a:solidFill>
                  <a:srgbClr val="C00000"/>
                </a:solidFill>
              </a:rPr>
              <a:t>LHeC</a:t>
            </a:r>
            <a:r>
              <a:rPr lang="en-US" sz="3200" b="1" dirty="0"/>
              <a:t>/</a:t>
            </a:r>
            <a:r>
              <a:rPr lang="en-US" sz="3200" b="1" dirty="0" err="1"/>
              <a:t>FCCeh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9" y="879277"/>
            <a:ext cx="4549323" cy="28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1" y="3933356"/>
            <a:ext cx="4434133" cy="269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18" y="3891488"/>
            <a:ext cx="4612182" cy="27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61" y="1248201"/>
            <a:ext cx="2818906" cy="209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14" y="3258045"/>
            <a:ext cx="2483985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2551" y="3758478"/>
            <a:ext cx="252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 </a:t>
            </a:r>
            <a:r>
              <a:rPr lang="en-US" sz="1200" dirty="0" err="1"/>
              <a:t>Armesto</a:t>
            </a:r>
            <a:r>
              <a:rPr lang="en-US" sz="1200" dirty="0"/>
              <a:t>, FCC Physics Week 1/2018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41" y="106304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1509.00792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071" y="1912077"/>
            <a:ext cx="97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</a:t>
            </a:r>
          </a:p>
          <a:p>
            <a:r>
              <a:rPr lang="en-US" dirty="0"/>
              <a:t>status </a:t>
            </a:r>
            <a:r>
              <a:rPr lang="en-US" sz="1400" dirty="0">
                <a:sym typeface="Wingdings"/>
              </a:rPr>
              <a:t></a:t>
            </a:r>
            <a:endParaRPr lang="en-US" sz="1400" dirty="0"/>
          </a:p>
          <a:p>
            <a:r>
              <a:rPr lang="en-US" dirty="0"/>
              <a:t>on </a:t>
            </a:r>
            <a:r>
              <a:rPr lang="en-US" dirty="0" err="1"/>
              <a:t>xg</a:t>
            </a:r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/p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369" y="6483479"/>
            <a:ext cx="329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LHeC</a:t>
            </a:r>
            <a:r>
              <a:rPr lang="en-US" sz="1600" dirty="0"/>
              <a:t>: Full error, Δχ</a:t>
            </a:r>
            <a:r>
              <a:rPr lang="en-US" sz="1600" baseline="30000" dirty="0"/>
              <a:t>2 </a:t>
            </a:r>
            <a:r>
              <a:rPr lang="en-US" sz="1600" dirty="0"/>
              <a:t>=1.  EPPS Δχ</a:t>
            </a:r>
            <a:r>
              <a:rPr lang="en-US" sz="1600" baseline="30000" dirty="0"/>
              <a:t>2 </a:t>
            </a:r>
            <a:r>
              <a:rPr lang="en-US" sz="1600" dirty="0"/>
              <a:t>=52</a:t>
            </a:r>
            <a:endParaRPr lang="en-US" sz="1600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9914" y="1340041"/>
            <a:ext cx="0" cy="19180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>
            <a:outerShdw blurRad="40000" dist="20000" dir="10560000" sx="102000" sy="102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6731" y="2498256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2551" y="5637404"/>
            <a:ext cx="90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4121" y="5410867"/>
            <a:ext cx="50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CAD68-51FC-0048-BDEA-CFEBFACF1CC3}"/>
              </a:ext>
            </a:extLst>
          </p:cNvPr>
          <p:cNvSpPr txBox="1"/>
          <p:nvPr/>
        </p:nvSpPr>
        <p:spPr>
          <a:xfrm>
            <a:off x="148366" y="183024"/>
            <a:ext cx="408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Unique </a:t>
            </a:r>
            <a:r>
              <a:rPr lang="de-DE" dirty="0" err="1"/>
              <a:t>nuclear</a:t>
            </a:r>
            <a:r>
              <a:rPr lang="de-DE" dirty="0"/>
              <a:t>/HI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  <a:p>
            <a:r>
              <a:rPr lang="de-DE" dirty="0"/>
              <a:t>Extension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10 </a:t>
            </a:r>
            <a:r>
              <a:rPr lang="de-DE" baseline="30000" dirty="0"/>
              <a:t>3-4</a:t>
            </a:r>
          </a:p>
          <a:p>
            <a:r>
              <a:rPr lang="de-DE" dirty="0"/>
              <a:t>QCD </a:t>
            </a:r>
            <a:r>
              <a:rPr lang="de-DE" dirty="0" err="1"/>
              <a:t>of</a:t>
            </a:r>
            <a:r>
              <a:rPr lang="de-DE" dirty="0"/>
              <a:t> QGP, de-</a:t>
            </a:r>
            <a:r>
              <a:rPr lang="de-DE" dirty="0" err="1"/>
              <a:t>confinement</a:t>
            </a:r>
            <a:r>
              <a:rPr lang="de-DE" dirty="0"/>
              <a:t>, </a:t>
            </a:r>
            <a:r>
              <a:rPr lang="de-DE" dirty="0" err="1"/>
              <a:t>saturation</a:t>
            </a:r>
            <a:r>
              <a:rPr lang="de-DE" dirty="0"/>
              <a:t>..</a:t>
            </a:r>
          </a:p>
          <a:p>
            <a:r>
              <a:rPr lang="de-DE" dirty="0" err="1"/>
              <a:t>nPDFs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 PDFs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A61237-B1B8-AF46-84BC-48C38520CA06}"/>
              </a:ext>
            </a:extLst>
          </p:cNvPr>
          <p:cNvSpPr txBox="1"/>
          <p:nvPr/>
        </p:nvSpPr>
        <p:spPr>
          <a:xfrm>
            <a:off x="129270" y="1667259"/>
            <a:ext cx="144738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luminosity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33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enables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statistics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runs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cf J Jowett et 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64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17" y="117291"/>
            <a:ext cx="3704091" cy="56728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highlight>
                  <a:srgbClr val="C0C0C0"/>
                </a:highlight>
              </a:rPr>
              <a:t>Developments </a:t>
            </a:r>
            <a:r>
              <a:rPr lang="en-US" sz="2200" dirty="0">
                <a:solidFill>
                  <a:srgbClr val="FF0000"/>
                </a:solidFill>
                <a:highlight>
                  <a:srgbClr val="C0C0C0"/>
                </a:highlight>
              </a:rPr>
              <a:t>+Partners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81C53-1151-E24C-8D5A-00FA6D8795FF}"/>
              </a:ext>
            </a:extLst>
          </p:cNvPr>
          <p:cNvSpPr txBox="1"/>
          <p:nvPr/>
        </p:nvSpPr>
        <p:spPr>
          <a:xfrm>
            <a:off x="306589" y="752402"/>
            <a:ext cx="370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SCRF: High Q</a:t>
            </a:r>
            <a:r>
              <a:rPr lang="en-US" b="1" baseline="-25000" dirty="0"/>
              <a:t>0</a:t>
            </a:r>
            <a:r>
              <a:rPr lang="en-US" b="1" dirty="0"/>
              <a:t>, complete Cryomodule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9C14-B011-7940-B701-74EC8A59F70D}"/>
              </a:ext>
            </a:extLst>
          </p:cNvPr>
          <p:cNvSpPr txBox="1"/>
          <p:nvPr/>
        </p:nvSpPr>
        <p:spPr>
          <a:xfrm>
            <a:off x="4597358" y="216269"/>
            <a:ext cx="303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Current Source (e</a:t>
            </a:r>
            <a:r>
              <a:rPr lang="en-US" b="1" baseline="30000" dirty="0"/>
              <a:t>-</a:t>
            </a:r>
            <a:r>
              <a:rPr lang="en-US" b="1" dirty="0"/>
              <a:t>, P, e</a:t>
            </a:r>
            <a:r>
              <a:rPr lang="en-US" b="1" baseline="30000" dirty="0"/>
              <a:t>+</a:t>
            </a:r>
            <a:r>
              <a:rPr lang="en-US" b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C3A29-BA3D-D843-BB1D-00252ADD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67" y="639898"/>
            <a:ext cx="5802492" cy="2478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BC97D-EE88-6F4A-ADD1-D628AB8F31DC}"/>
              </a:ext>
            </a:extLst>
          </p:cNvPr>
          <p:cNvSpPr txBox="1"/>
          <p:nvPr/>
        </p:nvSpPr>
        <p:spPr>
          <a:xfrm>
            <a:off x="4622073" y="3656725"/>
            <a:ext cx="444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Interaction Region Design and Q</a:t>
            </a:r>
            <a:r>
              <a:rPr lang="en-US" b="1" baseline="-25000" dirty="0"/>
              <a:t>1</a:t>
            </a:r>
            <a:r>
              <a:rPr lang="en-US" b="1" dirty="0"/>
              <a:t> Prototype: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EBB8CE-FB47-4147-B68A-29AFAC77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3" y="1281638"/>
            <a:ext cx="3381684" cy="189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72465-9C9F-A146-95FB-0E5F57644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1" y="3171838"/>
            <a:ext cx="3916232" cy="2836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998A6C-1201-3948-812E-118316C45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075" y="4026057"/>
            <a:ext cx="4935949" cy="2617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B03C42-6A23-A345-8ECB-D9D3C2FC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265" y="3874575"/>
            <a:ext cx="2730604" cy="2473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DCFAF9-3A1D-3F4B-B112-84884FE90CF4}"/>
              </a:ext>
            </a:extLst>
          </p:cNvPr>
          <p:cNvSpPr txBox="1"/>
          <p:nvPr/>
        </p:nvSpPr>
        <p:spPr>
          <a:xfrm>
            <a:off x="556591" y="6423524"/>
            <a:ext cx="197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CERN,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, Orsay 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C6FE6-5FF9-9349-8505-65A00096DF4D}"/>
              </a:ext>
            </a:extLst>
          </p:cNvPr>
          <p:cNvSpPr txBox="1"/>
          <p:nvPr/>
        </p:nvSpPr>
        <p:spPr>
          <a:xfrm>
            <a:off x="4622073" y="3201275"/>
            <a:ext cx="47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BINP, BNL/Cornell (</a:t>
            </a:r>
            <a:r>
              <a:rPr lang="en-US" dirty="0" err="1">
                <a:solidFill>
                  <a:srgbClr val="FF0000"/>
                </a:solidFill>
              </a:rPr>
              <a:t>cBETA</a:t>
            </a:r>
            <a:r>
              <a:rPr lang="en-US" dirty="0">
                <a:solidFill>
                  <a:srgbClr val="FF0000"/>
                </a:solidFill>
              </a:rPr>
              <a:t>), Daresbury, IJC,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, +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B3052F-6139-4F4C-A29E-05309E92860E}"/>
              </a:ext>
            </a:extLst>
          </p:cNvPr>
          <p:cNvSpPr txBox="1"/>
          <p:nvPr/>
        </p:nvSpPr>
        <p:spPr>
          <a:xfrm>
            <a:off x="9372775" y="6348543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BNL, CERN, 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A46258-AB39-0F4B-B90C-115C38945755}"/>
              </a:ext>
            </a:extLst>
          </p:cNvPr>
          <p:cNvSpPr txBox="1"/>
          <p:nvPr/>
        </p:nvSpPr>
        <p:spPr>
          <a:xfrm>
            <a:off x="483842" y="5838749"/>
            <a:ext cx="3131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Next: dressed cavity (HOMs), 20mA</a:t>
            </a:r>
          </a:p>
          <a:p>
            <a:r>
              <a:rPr lang="en-US" sz="1600" dirty="0"/>
              <a:t>Adapt SPL Cryomodule for PERLE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4D31D-EC59-F447-9C0B-EC99140F20F3}"/>
              </a:ext>
            </a:extLst>
          </p:cNvPr>
          <p:cNvSpPr txBox="1"/>
          <p:nvPr/>
        </p:nvSpPr>
        <p:spPr>
          <a:xfrm>
            <a:off x="2347008" y="5111559"/>
            <a:ext cx="1280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Marhauser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2049C-3D6C-5F46-B1BB-53042DF21025}"/>
              </a:ext>
            </a:extLst>
          </p:cNvPr>
          <p:cNvSpPr txBox="1"/>
          <p:nvPr/>
        </p:nvSpPr>
        <p:spPr>
          <a:xfrm>
            <a:off x="8811147" y="1451113"/>
            <a:ext cx="126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Militsyn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09205D-1FF5-1544-B22A-53D719638666}"/>
              </a:ext>
            </a:extLst>
          </p:cNvPr>
          <p:cNvSpPr txBox="1"/>
          <p:nvPr/>
        </p:nvSpPr>
        <p:spPr>
          <a:xfrm>
            <a:off x="9066688" y="3656725"/>
            <a:ext cx="3022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 Holzer, B Parker, 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Russenschuck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132956-2BA1-364B-93E9-98FD0D81BA58}"/>
              </a:ext>
            </a:extLst>
          </p:cNvPr>
          <p:cNvSpPr/>
          <p:nvPr/>
        </p:nvSpPr>
        <p:spPr>
          <a:xfrm>
            <a:off x="2266122" y="4313583"/>
            <a:ext cx="80886" cy="13119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647E1-1958-3748-84B1-B4A20B3BA855}"/>
              </a:ext>
            </a:extLst>
          </p:cNvPr>
          <p:cNvSpPr txBox="1"/>
          <p:nvPr/>
        </p:nvSpPr>
        <p:spPr>
          <a:xfrm rot="16200000">
            <a:off x="1588426" y="4744158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PERLE/</a:t>
            </a:r>
            <a:r>
              <a:rPr lang="en-US" sz="1400" dirty="0" err="1">
                <a:solidFill>
                  <a:schemeClr val="accent2"/>
                </a:solidFill>
              </a:rPr>
              <a:t>LHeC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2B23A7-0418-134A-A544-8C511843692A}"/>
              </a:ext>
            </a:extLst>
          </p:cNvPr>
          <p:cNvSpPr txBox="1"/>
          <p:nvPr/>
        </p:nvSpPr>
        <p:spPr>
          <a:xfrm>
            <a:off x="1798097" y="3102583"/>
            <a:ext cx="136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Jointly with FCC-</a:t>
            </a:r>
            <a:r>
              <a:rPr lang="en-US" sz="1200" dirty="0" err="1">
                <a:solidFill>
                  <a:srgbClr val="FF0000"/>
                </a:solidFill>
              </a:rPr>
              <a:t>ee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25A6C-AD4D-8F4B-83C6-6282E59E9E47}"/>
              </a:ext>
            </a:extLst>
          </p:cNvPr>
          <p:cNvSpPr txBox="1"/>
          <p:nvPr/>
        </p:nvSpPr>
        <p:spPr>
          <a:xfrm>
            <a:off x="10392887" y="730652"/>
            <a:ext cx="1492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PERLE will</a:t>
            </a:r>
          </a:p>
          <a:p>
            <a:r>
              <a:rPr lang="en-US" sz="1600" dirty="0"/>
              <a:t>begin with </a:t>
            </a:r>
          </a:p>
          <a:p>
            <a:r>
              <a:rPr lang="en-US" sz="1600" dirty="0"/>
              <a:t>5mA ALICE</a:t>
            </a:r>
          </a:p>
          <a:p>
            <a:r>
              <a:rPr lang="en-US" sz="1600" dirty="0"/>
              <a:t>source, which</a:t>
            </a:r>
          </a:p>
          <a:p>
            <a:r>
              <a:rPr lang="en-US" sz="1600" dirty="0"/>
              <a:t>has been </a:t>
            </a:r>
          </a:p>
          <a:p>
            <a:r>
              <a:rPr lang="en-US" sz="1600" dirty="0"/>
              <a:t>transferred</a:t>
            </a:r>
          </a:p>
          <a:p>
            <a:r>
              <a:rPr lang="en-US" sz="1600" dirty="0"/>
              <a:t>from Daresbury</a:t>
            </a:r>
          </a:p>
          <a:p>
            <a:r>
              <a:rPr lang="en-US" sz="1600" dirty="0"/>
              <a:t>to Orsay while</a:t>
            </a:r>
          </a:p>
          <a:p>
            <a:r>
              <a:rPr lang="en-US" sz="1600" dirty="0"/>
              <a:t>UK was in EU..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6333A0-1EBA-4948-A590-F8AF2773722D}"/>
              </a:ext>
            </a:extLst>
          </p:cNvPr>
          <p:cNvSpPr txBox="1"/>
          <p:nvPr/>
        </p:nvSpPr>
        <p:spPr>
          <a:xfrm>
            <a:off x="7560124" y="41272"/>
            <a:ext cx="4325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Cf</a:t>
            </a:r>
            <a:r>
              <a:rPr lang="en-US" sz="1400" dirty="0"/>
              <a:t> recent meeting: </a:t>
            </a:r>
            <a:r>
              <a:rPr lang="en-US" sz="1400" dirty="0">
                <a:hlinkClick r:id="rId7"/>
              </a:rPr>
              <a:t>https://indico.cern.ch/event/923021/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Welcome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3B75-9563-4C49-A679-F2FA1F9F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9" y="118265"/>
            <a:ext cx="11025709" cy="6469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D7DB04-4A68-B245-A7C7-C3B65686C48B}"/>
              </a:ext>
            </a:extLst>
          </p:cNvPr>
          <p:cNvSpPr/>
          <p:nvPr/>
        </p:nvSpPr>
        <p:spPr>
          <a:xfrm>
            <a:off x="2781837" y="1493948"/>
            <a:ext cx="1223493" cy="4687910"/>
          </a:xfrm>
          <a:prstGeom prst="rect">
            <a:avLst/>
          </a:prstGeom>
          <a:solidFill>
            <a:schemeClr val="bg2">
              <a:lumMod val="50000"/>
              <a:alpha val="22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C3FBD-A114-FA47-86FF-9FCDAAF93A90}"/>
              </a:ext>
            </a:extLst>
          </p:cNvPr>
          <p:cNvSpPr txBox="1"/>
          <p:nvPr/>
        </p:nvSpPr>
        <p:spPr>
          <a:xfrm>
            <a:off x="115911" y="6563745"/>
            <a:ext cx="207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Oxford, 11.09.2020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BA3E4-9D5E-8645-893B-88CD0D17AE11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8286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8096941" y="2775734"/>
            <a:ext cx="7116651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References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108E5-9815-4547-B1A3-68A6297B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52" y="358457"/>
            <a:ext cx="4576592" cy="5390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4606E3-8262-3849-9BD3-4341C2569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158" y="420893"/>
            <a:ext cx="4063041" cy="527183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69E6AD-CF5C-924D-ACD9-423A782A84B3}"/>
              </a:ext>
            </a:extLst>
          </p:cNvPr>
          <p:cNvSpPr txBox="1"/>
          <p:nvPr/>
        </p:nvSpPr>
        <p:spPr>
          <a:xfrm>
            <a:off x="412124" y="6130344"/>
            <a:ext cx="1135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FCC Workshops: CDR  March 2019: </a:t>
            </a:r>
            <a:r>
              <a:rPr lang="en-GB" dirty="0">
                <a:hlinkClick r:id="rId4"/>
              </a:rPr>
              <a:t>https://indico.cern.ch/event/789349/</a:t>
            </a:r>
            <a:r>
              <a:rPr lang="en-GB" dirty="0"/>
              <a:t>            see: </a:t>
            </a:r>
            <a:r>
              <a:rPr lang="en-GB" dirty="0">
                <a:hlinkClick r:id="rId5"/>
              </a:rPr>
              <a:t>http://lhec.web.cern.ch</a:t>
            </a:r>
            <a:r>
              <a:rPr lang="en-GB" dirty="0"/>
              <a:t> </a:t>
            </a:r>
            <a:r>
              <a:rPr lang="en-GB" sz="1200" dirty="0"/>
              <a:t>(to be updated)</a:t>
            </a:r>
            <a:endParaRPr lang="en-DE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EEEA2-A880-B14B-8FEF-6F8F512D3A7B}"/>
              </a:ext>
            </a:extLst>
          </p:cNvPr>
          <p:cNvSpPr txBox="1"/>
          <p:nvPr/>
        </p:nvSpPr>
        <p:spPr>
          <a:xfrm>
            <a:off x="6555347" y="5041812"/>
            <a:ext cx="369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arXiv:2007:14491 </a:t>
            </a:r>
            <a:r>
              <a:rPr lang="en-DE" sz="1400" dirty="0"/>
              <a:t>(400 pages, 300 authors)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20018-4ACD-FF43-B0CB-E866FDCF4256}"/>
              </a:ext>
            </a:extLst>
          </p:cNvPr>
          <p:cNvSpPr/>
          <p:nvPr/>
        </p:nvSpPr>
        <p:spPr>
          <a:xfrm>
            <a:off x="7740203" y="5411144"/>
            <a:ext cx="270456" cy="17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70253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b="1" dirty="0">
                <a:solidFill>
                  <a:schemeClr val="accent6">
                    <a:lumMod val="50000"/>
                  </a:schemeClr>
                </a:solidFill>
              </a:rPr>
              <a:t>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CD077-4138-414D-B15B-EA8AF3C8A099}"/>
              </a:ext>
            </a:extLst>
          </p:cNvPr>
          <p:cNvSpPr txBox="1"/>
          <p:nvPr/>
        </p:nvSpPr>
        <p:spPr>
          <a:xfrm>
            <a:off x="580623" y="1519708"/>
            <a:ext cx="11217430" cy="424731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DIS has strong tradition in UK: from BEBC, EMC to H1 and ZEUS</a:t>
            </a:r>
          </a:p>
          <a:p>
            <a:endParaRPr lang="en-DE" dirty="0"/>
          </a:p>
          <a:p>
            <a:r>
              <a:rPr lang="en-DE" dirty="0"/>
              <a:t>Various coordinators for Detector, H, QCD and BSM Physics are UK Physicists, including overall coordination</a:t>
            </a:r>
          </a:p>
          <a:p>
            <a:endParaRPr lang="en-DE" dirty="0"/>
          </a:p>
          <a:p>
            <a:r>
              <a:rPr lang="en-DE" dirty="0"/>
              <a:t>LHeC is a platform to develop FCC-eh</a:t>
            </a:r>
          </a:p>
          <a:p>
            <a:endParaRPr lang="en-DE" dirty="0"/>
          </a:p>
          <a:p>
            <a:r>
              <a:rPr lang="en-DE" dirty="0"/>
              <a:t>Accelerator focussed on PERLE: AsTEC, Cockcroft, Liverpool, with Novosibirsk, CERN, Jlab, Orsay:</a:t>
            </a:r>
          </a:p>
          <a:p>
            <a:r>
              <a:rPr lang="en-DE" dirty="0"/>
              <a:t>PERLE at Orsay: Project leader W Kaabi (IJClab), Spokesperson M Klein (Liverpool)</a:t>
            </a:r>
          </a:p>
          <a:p>
            <a:endParaRPr lang="en-DE" dirty="0"/>
          </a:p>
          <a:p>
            <a:r>
              <a:rPr lang="en-DE" dirty="0"/>
              <a:t>Detector design to be continued: Si tracker post ITK (ATLAS), low radiation: CMOS;  and other topics </a:t>
            </a:r>
          </a:p>
          <a:p>
            <a:endParaRPr lang="en-DE" dirty="0"/>
          </a:p>
          <a:p>
            <a:r>
              <a:rPr lang="en-DE" dirty="0"/>
              <a:t>ep/eA is part of ee and pp/AA future for exploring nature and exploiting our investments (LHC and FCC)</a:t>
            </a:r>
          </a:p>
          <a:p>
            <a:r>
              <a:rPr lang="en-GB" dirty="0"/>
              <a:t>I</a:t>
            </a:r>
            <a:r>
              <a:rPr lang="en-DE" dirty="0"/>
              <a:t>t can operate concurrently with pp and should be further  developed together with it.</a:t>
            </a:r>
          </a:p>
          <a:p>
            <a:endParaRPr lang="en-DE" dirty="0"/>
          </a:p>
          <a:p>
            <a:r>
              <a:rPr lang="en-DE" dirty="0"/>
              <a:t>The future may look undecided, uncertain but it offers research insight for decades (ee/hh/eh, neutrinos, fixed target)</a:t>
            </a:r>
          </a:p>
        </p:txBody>
      </p:sp>
    </p:spTree>
    <p:extLst>
      <p:ext uri="{BB962C8B-B14F-4D97-AF65-F5344CB8AC3E}">
        <p14:creationId xmlns:p14="http://schemas.microsoft.com/office/powerpoint/2010/main" val="3262616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8067-7CC9-6F4D-90E0-93AE92CE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514508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BDE8F1-6E5E-3B4C-8557-0A5E6BE12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53" y="0"/>
            <a:ext cx="7684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75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3863008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ERL in more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1381B-DBA5-9944-8B3E-4524D40A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3" y="834887"/>
            <a:ext cx="5896148" cy="4840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C72C-4221-F442-9E39-11DED78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349" y="427382"/>
            <a:ext cx="5447638" cy="3756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51890-7968-E54E-8789-C8B6DAB73F4A}"/>
              </a:ext>
            </a:extLst>
          </p:cNvPr>
          <p:cNvSpPr txBox="1"/>
          <p:nvPr/>
        </p:nvSpPr>
        <p:spPr>
          <a:xfrm>
            <a:off x="6588987" y="4153334"/>
            <a:ext cx="4987712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LHeC</a:t>
            </a:r>
            <a:r>
              <a:rPr lang="en-US" dirty="0"/>
              <a:t> Configuration reduced from 60 to 50 GeV.</a:t>
            </a:r>
          </a:p>
          <a:p>
            <a:r>
              <a:rPr lang="en-US" dirty="0"/>
              <a:t>- LINAC: 112 cryomodules with 4 cavities each</a:t>
            </a:r>
          </a:p>
          <a:p>
            <a:r>
              <a:rPr lang="en-US" sz="1400" dirty="0">
                <a:sym typeface="Wingdings" pitchFamily="2" charset="2"/>
              </a:rPr>
              <a:t>  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Total number of cavities: 896 [ILC: O(10</a:t>
            </a:r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)]</a:t>
            </a:r>
          </a:p>
          <a:p>
            <a:r>
              <a:rPr lang="en-US" dirty="0">
                <a:sym typeface="Wingdings" pitchFamily="2" charset="2"/>
              </a:rPr>
              <a:t>- Configuration may be staged with less RF</a:t>
            </a:r>
          </a:p>
          <a:p>
            <a:r>
              <a:rPr lang="en-US" dirty="0">
                <a:sym typeface="Wingdings" pitchFamily="2" charset="2"/>
              </a:rPr>
              <a:t>- Tunnel is small part of cost and better not </a:t>
            </a:r>
          </a:p>
          <a:p>
            <a:r>
              <a:rPr lang="en-US" dirty="0">
                <a:sym typeface="Wingdings" pitchFamily="2" charset="2"/>
              </a:rPr>
              <a:t>   reduced further, synchrotron loss, upgrades.. </a:t>
            </a:r>
          </a:p>
          <a:p>
            <a:r>
              <a:rPr lang="en-US" dirty="0">
                <a:sym typeface="Wingdings" pitchFamily="2" charset="2"/>
              </a:rPr>
              <a:t>-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ERL reduces power to &lt;&lt; GW and dumps at &lt; GeV</a:t>
            </a:r>
          </a:p>
          <a:p>
            <a:r>
              <a:rPr lang="en-US" sz="1400" dirty="0">
                <a:solidFill>
                  <a:srgbClr val="002060"/>
                </a:solidFill>
                <a:sym typeface="Wingdings" pitchFamily="2" charset="2"/>
              </a:rPr>
              <a:t>    </a:t>
            </a:r>
            <a:r>
              <a:rPr lang="en-US" sz="1200" dirty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 novel, “green” accelerator technology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D3707-58CE-C949-B2C0-5E76817732D0}"/>
              </a:ext>
            </a:extLst>
          </p:cNvPr>
          <p:cNvSpPr txBox="1"/>
          <p:nvPr/>
        </p:nvSpPr>
        <p:spPr>
          <a:xfrm>
            <a:off x="708772" y="5662004"/>
            <a:ext cx="5260630" cy="11079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Positrons: </a:t>
            </a:r>
            <a:r>
              <a:rPr lang="en-US" sz="1600" dirty="0"/>
              <a:t>500pC is 3 10</a:t>
            </a:r>
            <a:r>
              <a:rPr lang="en-US" sz="1600" baseline="30000" dirty="0"/>
              <a:t>9</a:t>
            </a:r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/bunch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20mA and 1.2 10</a:t>
            </a:r>
            <a:r>
              <a:rPr lang="en-US" sz="1600" baseline="30000" dirty="0">
                <a:sym typeface="Wingdings" pitchFamily="2" charset="2"/>
              </a:rPr>
              <a:t>17</a:t>
            </a:r>
            <a:r>
              <a:rPr lang="en-US" sz="1600" dirty="0">
                <a:sym typeface="Wingdings" pitchFamily="2" charset="2"/>
              </a:rPr>
              <a:t> e</a:t>
            </a:r>
            <a:r>
              <a:rPr lang="en-US" sz="1600" baseline="30000" dirty="0">
                <a:sym typeface="Wingdings" pitchFamily="2" charset="2"/>
              </a:rPr>
              <a:t>-</a:t>
            </a:r>
            <a:r>
              <a:rPr lang="en-US" sz="1600" dirty="0">
                <a:sym typeface="Wingdings" pitchFamily="2" charset="2"/>
              </a:rPr>
              <a:t>/s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LHeC</a:t>
            </a:r>
            <a:r>
              <a:rPr lang="en-US" sz="1600" dirty="0"/>
              <a:t> </a:t>
            </a:r>
            <a:r>
              <a:rPr lang="en-US" sz="1600" dirty="0" err="1"/>
              <a:t>programme</a:t>
            </a:r>
            <a:r>
              <a:rPr lang="en-US" sz="1600" dirty="0"/>
              <a:t> needs e</a:t>
            </a:r>
            <a:r>
              <a:rPr lang="en-US" sz="1600" baseline="30000" dirty="0"/>
              <a:t>-</a:t>
            </a:r>
            <a:r>
              <a:rPr lang="en-US" sz="1600" dirty="0"/>
              <a:t>p predominantly (Higgs) and only </a:t>
            </a:r>
          </a:p>
          <a:p>
            <a:r>
              <a:rPr lang="en-US" sz="1600" dirty="0"/>
              <a:t>smaller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p</a:t>
            </a:r>
            <a:r>
              <a:rPr lang="en-US" sz="1600" dirty="0"/>
              <a:t> sample, </a:t>
            </a:r>
            <a:r>
              <a:rPr lang="en-US" sz="1400" dirty="0"/>
              <a:t>~</a:t>
            </a:r>
            <a:r>
              <a:rPr lang="en-US" sz="1600" dirty="0"/>
              <a:t>fb</a:t>
            </a:r>
            <a:r>
              <a:rPr lang="en-US" sz="1600" baseline="30000" dirty="0"/>
              <a:t>-1</a:t>
            </a:r>
            <a:r>
              <a:rPr lang="en-US" sz="1200" dirty="0"/>
              <a:t>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O(10</a:t>
            </a:r>
            <a:r>
              <a:rPr lang="en-US" sz="1600" baseline="30000" dirty="0">
                <a:sym typeface="Wingdings" pitchFamily="2" charset="2"/>
              </a:rPr>
              <a:t>15</a:t>
            </a:r>
            <a:r>
              <a:rPr lang="en-US" sz="1600" dirty="0">
                <a:sym typeface="Wingdings" pitchFamily="2" charset="2"/>
              </a:rPr>
              <a:t>) e</a:t>
            </a:r>
            <a:r>
              <a:rPr lang="en-US" sz="1600" baseline="30000" dirty="0">
                <a:sym typeface="Wingdings" pitchFamily="2" charset="2"/>
              </a:rPr>
              <a:t>+</a:t>
            </a:r>
            <a:r>
              <a:rPr lang="en-US" sz="1600" dirty="0">
                <a:sym typeface="Wingdings" pitchFamily="2" charset="2"/>
              </a:rPr>
              <a:t>/s, still demanding!</a:t>
            </a:r>
          </a:p>
          <a:p>
            <a:r>
              <a:rPr lang="en-US" sz="1600" dirty="0">
                <a:sym typeface="Wingdings" pitchFamily="2" charset="2"/>
              </a:rPr>
              <a:t>High intensity with </a:t>
            </a:r>
            <a:r>
              <a:rPr lang="en-US" sz="1600" dirty="0" err="1">
                <a:sym typeface="Wingdings" pitchFamily="2" charset="2"/>
              </a:rPr>
              <a:t>yy</a:t>
            </a:r>
            <a:r>
              <a:rPr lang="en-US" sz="1600" dirty="0">
                <a:sym typeface="Wingdings" pitchFamily="2" charset="2"/>
              </a:rPr>
              <a:t> or FEL options of </a:t>
            </a:r>
            <a:r>
              <a:rPr lang="en-US" sz="1600" dirty="0" err="1">
                <a:sym typeface="Wingdings" pitchFamily="2" charset="2"/>
              </a:rPr>
              <a:t>LHeC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(Frank Z)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8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0915" y="103674"/>
            <a:ext cx="7772400" cy="786038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Three Messages from the 2m LINAC at Stanford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0915" y="1066232"/>
            <a:ext cx="83525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-- you do NOT need to promise to discover dark matter or know what new to expect</a:t>
            </a:r>
          </a:p>
          <a:p>
            <a:r>
              <a:rPr lang="en-US" b="1" dirty="0"/>
              <a:t>    when you increase the energy range </a:t>
            </a:r>
            <a:r>
              <a:rPr lang="en-US" dirty="0">
                <a:solidFill>
                  <a:srgbClr val="000090"/>
                </a:solidFill>
              </a:rPr>
              <a:t>(we yet may have to readjust our perception</a:t>
            </a:r>
          </a:p>
          <a:p>
            <a:r>
              <a:rPr lang="en-US" dirty="0">
                <a:solidFill>
                  <a:srgbClr val="000090"/>
                </a:solidFill>
              </a:rPr>
              <a:t>    about nature, its richness and as well our ability to predict and understand it.</a:t>
            </a:r>
          </a:p>
          <a:p>
            <a:r>
              <a:rPr lang="en-US" dirty="0">
                <a:solidFill>
                  <a:srgbClr val="000090"/>
                </a:solidFill>
              </a:rPr>
              <a:t>    ‘we like to see the field to be driven by experiment’ </a:t>
            </a:r>
            <a:r>
              <a:rPr lang="mr-IN" dirty="0">
                <a:solidFill>
                  <a:srgbClr val="000090"/>
                </a:solidFill>
              </a:rPr>
              <a:t>–</a:t>
            </a:r>
            <a:r>
              <a:rPr lang="en-US" dirty="0">
                <a:solidFill>
                  <a:srgbClr val="000090"/>
                </a:solidFill>
              </a:rPr>
              <a:t> Burt Richter 2009)</a:t>
            </a:r>
          </a:p>
          <a:p>
            <a:endParaRPr lang="en-US" dirty="0"/>
          </a:p>
          <a:p>
            <a:r>
              <a:rPr lang="en-US" dirty="0"/>
              <a:t>-- </a:t>
            </a:r>
            <a:r>
              <a:rPr lang="en-US" b="1" dirty="0"/>
              <a:t>you can build a 2 mile electron </a:t>
            </a:r>
            <a:r>
              <a:rPr lang="en-US" b="1" dirty="0" err="1"/>
              <a:t>linac</a:t>
            </a:r>
            <a:r>
              <a:rPr lang="en-US" b="1" dirty="0"/>
              <a:t> in 3 years time, if you really want it</a:t>
            </a:r>
          </a:p>
          <a:p>
            <a:r>
              <a:rPr lang="en-US" b="1" dirty="0"/>
              <a:t>   </a:t>
            </a:r>
            <a:r>
              <a:rPr lang="en-US" dirty="0">
                <a:solidFill>
                  <a:srgbClr val="000090"/>
                </a:solidFill>
              </a:rPr>
              <a:t> of course we could build </a:t>
            </a:r>
            <a:r>
              <a:rPr lang="en-US" dirty="0" err="1">
                <a:solidFill>
                  <a:srgbClr val="000090"/>
                </a:solidFill>
              </a:rPr>
              <a:t>LHeC</a:t>
            </a:r>
            <a:r>
              <a:rPr lang="en-US" dirty="0">
                <a:solidFill>
                  <a:srgbClr val="000090"/>
                </a:solidFill>
              </a:rPr>
              <a:t>  and FCC-eh when we decided to do so</a:t>
            </a:r>
          </a:p>
          <a:p>
            <a:endParaRPr lang="en-US" dirty="0"/>
          </a:p>
          <a:p>
            <a:r>
              <a:rPr lang="en-US" dirty="0"/>
              <a:t>-- </a:t>
            </a:r>
            <a:r>
              <a:rPr lang="en-US" b="1" dirty="0"/>
              <a:t>electron-proton scattering is the best means to explore the substructure of matter</a:t>
            </a:r>
          </a:p>
          <a:p>
            <a:r>
              <a:rPr lang="en-US" b="1" dirty="0"/>
              <a:t>    </a:t>
            </a:r>
            <a:r>
              <a:rPr lang="en-US" dirty="0">
                <a:solidFill>
                  <a:srgbClr val="000090"/>
                </a:solidFill>
              </a:rPr>
              <a:t>a necessary complement to the LHC/FCC and moreover, now a unique Higgs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0008" y="3982694"/>
            <a:ext cx="78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50 years since the discovery of quarks by the SLAC-MIT </a:t>
            </a:r>
            <a:r>
              <a:rPr lang="en-US" b="1" dirty="0" err="1">
                <a:solidFill>
                  <a:srgbClr val="FF0000"/>
                </a:solidFill>
              </a:rPr>
              <a:t>ep</a:t>
            </a:r>
            <a:r>
              <a:rPr lang="en-US" b="1" dirty="0">
                <a:solidFill>
                  <a:srgbClr val="FF0000"/>
                </a:solidFill>
              </a:rPr>
              <a:t> scattering experiment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35" y="4939424"/>
            <a:ext cx="1989670" cy="327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304" y="4972186"/>
            <a:ext cx="2870200" cy="279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62779" y="4782371"/>
            <a:ext cx="87677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61" y="5465085"/>
            <a:ext cx="8109274" cy="11112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7948" y="5465085"/>
            <a:ext cx="1225174" cy="258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6384" y="4909466"/>
            <a:ext cx="15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Vienna 8/1968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E3E00-E94B-974A-B80D-BC8967F80254}"/>
              </a:ext>
            </a:extLst>
          </p:cNvPr>
          <p:cNvSpPr txBox="1"/>
          <p:nvPr/>
        </p:nvSpPr>
        <p:spPr>
          <a:xfrm rot="16200000">
            <a:off x="-1918376" y="2768491"/>
            <a:ext cx="485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FF0000"/>
                </a:solidFill>
              </a:rPr>
              <a:t>The origin of deep inelastic scattering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CAE94-EE16-F44C-9368-3A8C863D1373}"/>
              </a:ext>
            </a:extLst>
          </p:cNvPr>
          <p:cNvSpPr txBox="1"/>
          <p:nvPr/>
        </p:nvSpPr>
        <p:spPr>
          <a:xfrm>
            <a:off x="10006884" y="348251"/>
            <a:ext cx="1676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002060"/>
                </a:solidFill>
              </a:rPr>
              <a:t>Golden Past</a:t>
            </a:r>
          </a:p>
        </p:txBody>
      </p:sp>
    </p:spTree>
    <p:extLst>
      <p:ext uri="{BB962C8B-B14F-4D97-AF65-F5344CB8AC3E}">
        <p14:creationId xmlns:p14="http://schemas.microsoft.com/office/powerpoint/2010/main" val="321190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7139" y="90799"/>
            <a:ext cx="5057104" cy="8842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    </a:t>
            </a:r>
            <a:r>
              <a:rPr lang="de-DE" sz="3600" b="1" dirty="0" err="1">
                <a:solidFill>
                  <a:srgbClr val="002060"/>
                </a:solidFill>
              </a:rPr>
              <a:t>Beyond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2200" dirty="0" err="1">
                <a:solidFill>
                  <a:srgbClr val="002060"/>
                </a:solidFill>
              </a:rPr>
              <a:t>the</a:t>
            </a:r>
            <a:r>
              <a:rPr lang="de-DE" sz="2200" dirty="0">
                <a:solidFill>
                  <a:srgbClr val="002060"/>
                </a:solidFill>
              </a:rPr>
              <a:t> LHC/</a:t>
            </a:r>
            <a:r>
              <a:rPr lang="de-DE" sz="2200" dirty="0" err="1">
                <a:solidFill>
                  <a:srgbClr val="002060"/>
                </a:solidFill>
              </a:rPr>
              <a:t>LHeC</a:t>
            </a:r>
            <a:r>
              <a:rPr lang="de-DE" sz="3600" b="1" dirty="0">
                <a:solidFill>
                  <a:srgbClr val="002060"/>
                </a:solidFill>
              </a:rPr>
              <a:t>: FCC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20E2A5-1F0B-CD44-B129-669A3386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53" y="1275008"/>
            <a:ext cx="7590461" cy="522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AA751A-ADBD-BC47-8D3B-CD71BD60FCBD}"/>
              </a:ext>
            </a:extLst>
          </p:cNvPr>
          <p:cNvSpPr/>
          <p:nvPr/>
        </p:nvSpPr>
        <p:spPr>
          <a:xfrm>
            <a:off x="6246094" y="1121941"/>
            <a:ext cx="1506828" cy="41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97413-6420-C44F-B045-D00D82E3048E}"/>
              </a:ext>
            </a:extLst>
          </p:cNvPr>
          <p:cNvSpPr txBox="1"/>
          <p:nvPr/>
        </p:nvSpPr>
        <p:spPr>
          <a:xfrm>
            <a:off x="7901539" y="1377511"/>
            <a:ext cx="3860672" cy="203132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Particle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has</a:t>
            </a:r>
            <a:r>
              <a:rPr lang="de-DE" dirty="0">
                <a:solidFill>
                  <a:srgbClr val="FF0000"/>
                </a:solidFill>
              </a:rPr>
              <a:t> a </a:t>
            </a:r>
            <a:r>
              <a:rPr lang="de-DE" dirty="0" err="1">
                <a:solidFill>
                  <a:srgbClr val="FF0000"/>
                </a:solidFill>
              </a:rPr>
              <a:t>long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term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future</a:t>
            </a:r>
            <a:r>
              <a:rPr lang="de-DE" dirty="0">
                <a:solidFill>
                  <a:srgbClr val="FF0000"/>
                </a:solidFill>
              </a:rPr>
              <a:t>,</a:t>
            </a:r>
          </a:p>
          <a:p>
            <a:r>
              <a:rPr lang="de-DE" dirty="0" err="1">
                <a:solidFill>
                  <a:srgbClr val="FF0000"/>
                </a:solidFill>
              </a:rPr>
              <a:t>many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quests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are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unresolved</a:t>
            </a:r>
            <a:r>
              <a:rPr lang="de-DE" dirty="0">
                <a:solidFill>
                  <a:srgbClr val="FF0000"/>
                </a:solidFill>
              </a:rPr>
              <a:t>,</a:t>
            </a:r>
          </a:p>
          <a:p>
            <a:r>
              <a:rPr lang="de-DE" dirty="0" err="1">
                <a:solidFill>
                  <a:srgbClr val="FF0000"/>
                </a:solidFill>
              </a:rPr>
              <a:t>Nr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families</a:t>
            </a:r>
            <a:r>
              <a:rPr lang="de-DE" dirty="0">
                <a:solidFill>
                  <a:srgbClr val="FF0000"/>
                </a:solidFill>
              </a:rPr>
              <a:t>, GUT, </a:t>
            </a:r>
            <a:r>
              <a:rPr lang="de-DE" dirty="0" err="1">
                <a:solidFill>
                  <a:srgbClr val="FF0000"/>
                </a:solidFill>
              </a:rPr>
              <a:t>substructure</a:t>
            </a:r>
            <a:r>
              <a:rPr lang="de-DE" dirty="0">
                <a:solidFill>
                  <a:srgbClr val="FF0000"/>
                </a:solidFill>
              </a:rPr>
              <a:t>, DM..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has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been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will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science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a</a:t>
            </a:r>
          </a:p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scale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many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question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marks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USA, China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Japan at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present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F2318-DAA7-E642-B884-11B6083EFC67}"/>
              </a:ext>
            </a:extLst>
          </p:cNvPr>
          <p:cNvSpPr txBox="1"/>
          <p:nvPr/>
        </p:nvSpPr>
        <p:spPr>
          <a:xfrm>
            <a:off x="10006884" y="348251"/>
            <a:ext cx="1465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002060"/>
                </a:solidFill>
              </a:rPr>
              <a:t>Far Future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2B93D-3B89-8743-9882-660E1398905F}"/>
              </a:ext>
            </a:extLst>
          </p:cNvPr>
          <p:cNvSpPr txBox="1"/>
          <p:nvPr/>
        </p:nvSpPr>
        <p:spPr>
          <a:xfrm>
            <a:off x="8613802" y="3912544"/>
            <a:ext cx="3212803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DE" dirty="0"/>
              <a:t>ormer times:</a:t>
            </a:r>
          </a:p>
          <a:p>
            <a:endParaRPr lang="en-DE" dirty="0"/>
          </a:p>
          <a:p>
            <a:r>
              <a:rPr lang="en-DE" dirty="0">
                <a:solidFill>
                  <a:srgbClr val="002060"/>
                </a:solidFill>
              </a:rPr>
              <a:t>CDHS,BCDMS../SppS/PETRA,PEP</a:t>
            </a:r>
          </a:p>
          <a:p>
            <a:endParaRPr lang="en-DE" dirty="0">
              <a:solidFill>
                <a:srgbClr val="002060"/>
              </a:solidFill>
            </a:endParaRPr>
          </a:p>
          <a:p>
            <a:r>
              <a:rPr lang="en-DE" dirty="0">
                <a:solidFill>
                  <a:srgbClr val="002060"/>
                </a:solidFill>
              </a:rPr>
              <a:t>HERA/Tevatron/LEP,SLC</a:t>
            </a:r>
          </a:p>
          <a:p>
            <a:endParaRPr lang="en-DE" dirty="0"/>
          </a:p>
          <a:p>
            <a:r>
              <a:rPr lang="en-DE" dirty="0"/>
              <a:t>Nearer future, perhaps</a:t>
            </a:r>
          </a:p>
          <a:p>
            <a:endParaRPr lang="en-DE" dirty="0"/>
          </a:p>
          <a:p>
            <a:r>
              <a:rPr lang="en-DE" dirty="0">
                <a:solidFill>
                  <a:srgbClr val="002060"/>
                </a:solidFill>
              </a:rPr>
              <a:t>LHeC/LHC/ILC,CepC</a:t>
            </a:r>
          </a:p>
        </p:txBody>
      </p:sp>
    </p:spTree>
    <p:extLst>
      <p:ext uri="{BB962C8B-B14F-4D97-AF65-F5344CB8AC3E}">
        <p14:creationId xmlns:p14="http://schemas.microsoft.com/office/powerpoint/2010/main" val="184448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FD46-F65A-A443-967A-84F430AC7D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050ED-F4C6-AF44-84F9-0CB931A599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661DE-DF87-1144-A561-FAFB7CD9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" y="0"/>
            <a:ext cx="12139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2948-2F8D-0243-BEB4-9D578AD3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69863"/>
            <a:ext cx="4572000" cy="95449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Energy</a:t>
            </a:r>
            <a:r>
              <a:rPr lang="de-DE" sz="3600" b="1" dirty="0">
                <a:solidFill>
                  <a:srgbClr val="FF0000"/>
                </a:solidFill>
              </a:rPr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Recovery</a:t>
            </a:r>
            <a:r>
              <a:rPr lang="de-DE" sz="3600" b="1" dirty="0">
                <a:solidFill>
                  <a:srgbClr val="FF0000"/>
                </a:solidFill>
              </a:rPr>
              <a:t>  </a:t>
            </a:r>
            <a:br>
              <a:rPr lang="de-DE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200" dirty="0"/>
              <a:t> </a:t>
            </a:r>
            <a:r>
              <a:rPr lang="de-DE" sz="2200" dirty="0" err="1"/>
              <a:t>today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</a:t>
            </a:r>
            <a:r>
              <a:rPr lang="de-DE" sz="2200" dirty="0" err="1"/>
              <a:t>tomorrow</a:t>
            </a:r>
            <a:endParaRPr lang="de-DE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82CF-3C73-4C49-A7E2-92E6FBD8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11150"/>
            <a:ext cx="895350" cy="813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4DB79-0BA5-9E45-93E4-078783A94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65" y="2988204"/>
            <a:ext cx="4690533" cy="367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26A8B-7D70-3549-9751-E54B5E3552E0}"/>
              </a:ext>
            </a:extLst>
          </p:cNvPr>
          <p:cNvSpPr txBox="1"/>
          <p:nvPr/>
        </p:nvSpPr>
        <p:spPr>
          <a:xfrm>
            <a:off x="10783233" y="1038374"/>
            <a:ext cx="97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FCC-</a:t>
            </a:r>
            <a:r>
              <a:rPr lang="de-DE" sz="2000" b="1" dirty="0" err="1">
                <a:solidFill>
                  <a:srgbClr val="FF0000"/>
                </a:solidFill>
              </a:rPr>
              <a:t>ee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32AE6-FA34-2A42-B562-033848355191}"/>
              </a:ext>
            </a:extLst>
          </p:cNvPr>
          <p:cNvSpPr txBox="1"/>
          <p:nvPr/>
        </p:nvSpPr>
        <p:spPr>
          <a:xfrm>
            <a:off x="7416800" y="1607539"/>
            <a:ext cx="482818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 Joint 802 MHz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[</a:t>
            </a:r>
            <a:r>
              <a:rPr lang="de-DE" dirty="0" err="1"/>
              <a:t>LHeC+FCC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/>
              <a:t>- New: Design </a:t>
            </a:r>
            <a:r>
              <a:rPr lang="de-DE" dirty="0" err="1"/>
              <a:t>of</a:t>
            </a:r>
            <a:r>
              <a:rPr lang="de-DE" dirty="0"/>
              <a:t> FCC-</a:t>
            </a:r>
            <a:r>
              <a:rPr lang="de-DE" dirty="0" err="1"/>
              <a:t>ee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ERL </a:t>
            </a:r>
            <a:r>
              <a:rPr lang="de-DE" dirty="0" err="1"/>
              <a:t>technique</a:t>
            </a:r>
            <a:r>
              <a:rPr lang="de-DE" dirty="0"/>
              <a:t>:</a:t>
            </a:r>
          </a:p>
          <a:p>
            <a:r>
              <a:rPr lang="de-DE" sz="1400" dirty="0"/>
              <a:t>   [</a:t>
            </a:r>
            <a:r>
              <a:rPr lang="de-DE" sz="1400" dirty="0" err="1"/>
              <a:t>extension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, </a:t>
            </a:r>
            <a:r>
              <a:rPr lang="de-DE" sz="1400" dirty="0" err="1"/>
              <a:t>less</a:t>
            </a:r>
            <a:r>
              <a:rPr lang="de-DE" sz="1400" dirty="0"/>
              <a:t> SR power,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lumi</a:t>
            </a:r>
            <a:r>
              <a:rPr lang="de-DE" sz="1400" dirty="0"/>
              <a:t> &gt; WW]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F8809-7C42-F94C-A01A-15D4EAA013D0}"/>
              </a:ext>
            </a:extLst>
          </p:cNvPr>
          <p:cNvSpPr/>
          <p:nvPr/>
        </p:nvSpPr>
        <p:spPr>
          <a:xfrm>
            <a:off x="7272865" y="6426200"/>
            <a:ext cx="4055535" cy="23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Llatas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2503C-A67D-F348-A1AE-DB303DBB1F58}"/>
              </a:ext>
            </a:extLst>
          </p:cNvPr>
          <p:cNvSpPr txBox="1"/>
          <p:nvPr/>
        </p:nvSpPr>
        <p:spPr>
          <a:xfrm>
            <a:off x="7607300" y="6501999"/>
            <a:ext cx="3712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Llatas</a:t>
            </a:r>
            <a:r>
              <a:rPr lang="de-DE" sz="1400" dirty="0"/>
              <a:t>, </a:t>
            </a:r>
            <a:r>
              <a:rPr lang="de-DE" sz="1400" dirty="0" err="1"/>
              <a:t>Litvinenko</a:t>
            </a:r>
            <a:r>
              <a:rPr lang="de-DE" sz="1400" dirty="0"/>
              <a:t>, Roser:  FCC </a:t>
            </a:r>
            <a:r>
              <a:rPr lang="de-DE" sz="1400" dirty="0" err="1"/>
              <a:t>Brussels</a:t>
            </a:r>
            <a:r>
              <a:rPr lang="de-DE" sz="1400" dirty="0"/>
              <a:t>. tentative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4AADEE-B2C9-4F41-AF28-35417517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117" y="396386"/>
            <a:ext cx="4311650" cy="1838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B2106B-F156-3242-8A23-34458CCC20F0}"/>
              </a:ext>
            </a:extLst>
          </p:cNvPr>
          <p:cNvSpPr txBox="1"/>
          <p:nvPr/>
        </p:nvSpPr>
        <p:spPr>
          <a:xfrm>
            <a:off x="323850" y="2341873"/>
            <a:ext cx="6228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FF0000"/>
                </a:solidFill>
              </a:rPr>
              <a:t>LHeC</a:t>
            </a:r>
            <a:r>
              <a:rPr lang="de-DE" sz="2000" b="1" dirty="0">
                <a:solidFill>
                  <a:srgbClr val="FF0000"/>
                </a:solidFill>
              </a:rPr>
              <a:t>: </a:t>
            </a:r>
            <a:r>
              <a:rPr lang="de-DE" sz="1600" dirty="0"/>
              <a:t>1 </a:t>
            </a:r>
            <a:r>
              <a:rPr lang="de-DE" sz="1600" dirty="0" err="1"/>
              <a:t>TeV</a:t>
            </a:r>
            <a:r>
              <a:rPr lang="de-DE" sz="1600" dirty="0"/>
              <a:t> </a:t>
            </a:r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collider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10</a:t>
            </a:r>
            <a:r>
              <a:rPr lang="de-DE" sz="1600" baseline="30000" dirty="0"/>
              <a:t>34</a:t>
            </a:r>
            <a:r>
              <a:rPr lang="de-DE" sz="1600" dirty="0"/>
              <a:t> </a:t>
            </a:r>
            <a:r>
              <a:rPr lang="de-DE" sz="1600" dirty="0" err="1"/>
              <a:t>luminosity</a:t>
            </a:r>
            <a:r>
              <a:rPr lang="de-DE" sz="1600" dirty="0"/>
              <a:t>: P/10!  </a:t>
            </a:r>
            <a:r>
              <a:rPr lang="de-DE" sz="1600" dirty="0" err="1"/>
              <a:t>Dump</a:t>
            </a:r>
            <a:r>
              <a:rPr lang="de-DE" sz="1600" dirty="0"/>
              <a:t> at </a:t>
            </a:r>
            <a:r>
              <a:rPr lang="de-DE" sz="1600" dirty="0" err="1"/>
              <a:t>injection</a:t>
            </a:r>
            <a:r>
              <a:rPr lang="de-DE" sz="1600" dirty="0"/>
              <a:t>.</a:t>
            </a:r>
          </a:p>
          <a:p>
            <a:r>
              <a:rPr lang="de-DE" sz="1600" dirty="0" err="1"/>
              <a:t>Possible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FCC-</a:t>
            </a:r>
            <a:r>
              <a:rPr lang="de-DE" sz="1600" dirty="0" err="1"/>
              <a:t>ee</a:t>
            </a:r>
            <a:r>
              <a:rPr lang="de-DE" sz="1600" dirty="0"/>
              <a:t> in </a:t>
            </a:r>
            <a:r>
              <a:rPr lang="de-DE" sz="1600" dirty="0" err="1"/>
              <a:t>recirculating</a:t>
            </a:r>
            <a:r>
              <a:rPr lang="de-DE" sz="1600" dirty="0"/>
              <a:t> </a:t>
            </a:r>
            <a:r>
              <a:rPr lang="de-DE" sz="1600" dirty="0" err="1"/>
              <a:t>mode</a:t>
            </a:r>
            <a:r>
              <a:rPr lang="de-DE" sz="1600" dirty="0"/>
              <a:t> [</a:t>
            </a:r>
            <a:r>
              <a:rPr lang="de-DE" sz="1600" dirty="0" err="1"/>
              <a:t>O.Bruening</a:t>
            </a:r>
            <a:r>
              <a:rPr lang="de-DE" sz="1600" dirty="0"/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36B932-1EB1-AB4B-A50D-6807E2F78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3256690"/>
            <a:ext cx="3321050" cy="212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58A3E6-565E-754E-B470-EDE117FF7B25}"/>
              </a:ext>
            </a:extLst>
          </p:cNvPr>
          <p:cNvSpPr txBox="1"/>
          <p:nvPr/>
        </p:nvSpPr>
        <p:spPr>
          <a:xfrm>
            <a:off x="40979" y="5571668"/>
            <a:ext cx="7863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PERLE</a:t>
            </a:r>
            <a:r>
              <a:rPr lang="de-DE" sz="1600" dirty="0"/>
              <a:t> BINP, CERN, </a:t>
            </a:r>
            <a:r>
              <a:rPr lang="de-DE" sz="1600" dirty="0" err="1"/>
              <a:t>Daresbury</a:t>
            </a:r>
            <a:r>
              <a:rPr lang="de-DE" sz="1600" dirty="0"/>
              <a:t>, Liverpool, </a:t>
            </a:r>
            <a:r>
              <a:rPr lang="de-DE" sz="1600" dirty="0" err="1"/>
              <a:t>Jlab</a:t>
            </a:r>
            <a:r>
              <a:rPr lang="de-DE" sz="1600" dirty="0"/>
              <a:t>, </a:t>
            </a:r>
            <a:r>
              <a:rPr lang="de-DE" sz="1600" dirty="0" err="1"/>
              <a:t>Orsay</a:t>
            </a:r>
            <a:r>
              <a:rPr lang="de-DE" sz="1600" dirty="0"/>
              <a:t>+. </a:t>
            </a:r>
            <a:r>
              <a:rPr lang="de-DE" sz="1600" dirty="0" err="1"/>
              <a:t>Could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6 </a:t>
            </a:r>
            <a:r>
              <a:rPr lang="de-DE" sz="1600" dirty="0" err="1"/>
              <a:t>GeV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FCC-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>
                <a:sym typeface="Wingdings" pitchFamily="2" charset="2"/>
              </a:rPr>
              <a:t></a:t>
            </a:r>
            <a:endParaRPr lang="de-DE" sz="1600" dirty="0"/>
          </a:p>
          <a:p>
            <a:r>
              <a:rPr lang="de-DE" sz="2000" b="1" dirty="0">
                <a:solidFill>
                  <a:srgbClr val="FF0000"/>
                </a:solidFill>
              </a:rPr>
              <a:t>ERLs</a:t>
            </a:r>
            <a:r>
              <a:rPr lang="de-DE" sz="1600" dirty="0"/>
              <a:t> in:  Berlin, BINP, Cornell, </a:t>
            </a:r>
            <a:r>
              <a:rPr lang="de-DE" sz="1600" dirty="0" err="1"/>
              <a:t>Daresbury</a:t>
            </a:r>
            <a:r>
              <a:rPr lang="de-DE" sz="1600" dirty="0"/>
              <a:t>, Darmstadt, </a:t>
            </a:r>
            <a:r>
              <a:rPr lang="de-DE" sz="1600" dirty="0" err="1"/>
              <a:t>Jlab</a:t>
            </a:r>
            <a:r>
              <a:rPr lang="de-DE" sz="1600" dirty="0"/>
              <a:t>, KEK, Mainz..</a:t>
            </a:r>
          </a:p>
          <a:p>
            <a:r>
              <a:rPr lang="de-DE" sz="1600" dirty="0"/>
              <a:t>High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E ~ 1GeV: 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physics</a:t>
            </a:r>
            <a:r>
              <a:rPr lang="de-DE" sz="1600" dirty="0"/>
              <a:t> [1000 x L(ELI)!, </a:t>
            </a:r>
            <a:r>
              <a:rPr lang="de-DE" sz="1600" dirty="0" err="1"/>
              <a:t>lithography</a:t>
            </a:r>
            <a:r>
              <a:rPr lang="de-DE" sz="1600" dirty="0"/>
              <a:t>, </a:t>
            </a:r>
            <a:r>
              <a:rPr lang="de-DE" sz="1600" dirty="0" err="1"/>
              <a:t>photofission</a:t>
            </a:r>
            <a:r>
              <a:rPr lang="de-DE" sz="1600" dirty="0"/>
              <a:t>..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FB6AD-8FCC-584E-8A25-06428B7B431D}"/>
              </a:ext>
            </a:extLst>
          </p:cNvPr>
          <p:cNvSpPr txBox="1"/>
          <p:nvPr/>
        </p:nvSpPr>
        <p:spPr>
          <a:xfrm>
            <a:off x="4822309" y="3144572"/>
            <a:ext cx="2322815" cy="2308324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ERL: A </a:t>
            </a:r>
            <a:r>
              <a:rPr lang="de-DE" b="1" dirty="0" err="1"/>
              <a:t>revolutionary</a:t>
            </a:r>
            <a:endParaRPr lang="de-DE" b="1" dirty="0"/>
          </a:p>
          <a:p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ripe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endParaRPr lang="de-DE" b="1" dirty="0"/>
          </a:p>
          <a:p>
            <a:r>
              <a:rPr lang="de-DE" b="1" dirty="0"/>
              <a:t>real </a:t>
            </a:r>
            <a:r>
              <a:rPr lang="de-DE" b="1" dirty="0" err="1"/>
              <a:t>applications</a:t>
            </a:r>
            <a:r>
              <a:rPr lang="de-DE" b="1" dirty="0"/>
              <a:t> in</a:t>
            </a:r>
          </a:p>
          <a:p>
            <a:r>
              <a:rPr lang="de-DE" b="1" dirty="0"/>
              <a:t>HEP, </a:t>
            </a:r>
            <a:r>
              <a:rPr lang="de-DE" b="1" dirty="0" err="1"/>
              <a:t>low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</a:p>
          <a:p>
            <a:r>
              <a:rPr lang="de-DE" b="1" dirty="0" err="1"/>
              <a:t>industrial</a:t>
            </a:r>
            <a:r>
              <a:rPr lang="de-DE" b="1" dirty="0"/>
              <a:t> </a:t>
            </a:r>
            <a:r>
              <a:rPr lang="de-DE" b="1" dirty="0" err="1"/>
              <a:t>areas</a:t>
            </a:r>
            <a:r>
              <a:rPr lang="de-DE" b="1" dirty="0"/>
              <a:t>, </a:t>
            </a:r>
            <a:r>
              <a:rPr lang="de-DE" b="1" dirty="0" err="1"/>
              <a:t>of</a:t>
            </a:r>
            <a:r>
              <a:rPr lang="de-DE" b="1" dirty="0"/>
              <a:t> </a:t>
            </a:r>
          </a:p>
          <a:p>
            <a:r>
              <a:rPr lang="de-DE" b="1" dirty="0" err="1"/>
              <a:t>huge</a:t>
            </a:r>
            <a:r>
              <a:rPr lang="de-DE" b="1" dirty="0"/>
              <a:t> potential </a:t>
            </a:r>
          </a:p>
          <a:p>
            <a:r>
              <a:rPr lang="de-DE" b="1" dirty="0"/>
              <a:t>just </a:t>
            </a:r>
            <a:r>
              <a:rPr lang="de-DE" b="1" dirty="0" err="1"/>
              <a:t>evolving</a:t>
            </a:r>
            <a:r>
              <a:rPr lang="de-DE" b="1" dirty="0"/>
              <a:t> :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to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be</a:t>
            </a:r>
            <a:r>
              <a:rPr lang="de-DE" b="1" dirty="0">
                <a:sym typeface="Wingdings" pitchFamily="2" charset="2"/>
              </a:rPr>
              <a:t> </a:t>
            </a:r>
          </a:p>
          <a:p>
            <a:r>
              <a:rPr lang="de-DE" b="1" dirty="0" err="1">
                <a:sym typeface="Wingdings" pitchFamily="2" charset="2"/>
              </a:rPr>
              <a:t>recognised</a:t>
            </a:r>
            <a:r>
              <a:rPr lang="de-DE" b="1" dirty="0">
                <a:sym typeface="Wingdings" pitchFamily="2" charset="2"/>
              </a:rPr>
              <a:t> in </a:t>
            </a:r>
            <a:r>
              <a:rPr lang="de-DE" b="1" dirty="0" err="1">
                <a:sym typeface="Wingdings" pitchFamily="2" charset="2"/>
              </a:rPr>
              <a:t>strategy</a:t>
            </a:r>
            <a:r>
              <a:rPr lang="de-DE" b="1" dirty="0">
                <a:sym typeface="Wingdings" pitchFamily="2" charset="2"/>
              </a:rPr>
              <a:t> </a:t>
            </a:r>
            <a:endParaRPr lang="de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F03BF1-78F7-3A4C-8E4E-CCB2DB3CBAD0}"/>
              </a:ext>
            </a:extLst>
          </p:cNvPr>
          <p:cNvSpPr txBox="1"/>
          <p:nvPr/>
        </p:nvSpPr>
        <p:spPr>
          <a:xfrm>
            <a:off x="103721" y="6578334"/>
            <a:ext cx="1980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M.Klein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Ghent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12.7.19</a:t>
            </a:r>
          </a:p>
        </p:txBody>
      </p:sp>
    </p:spTree>
    <p:extLst>
      <p:ext uri="{BB962C8B-B14F-4D97-AF65-F5344CB8AC3E}">
        <p14:creationId xmlns:p14="http://schemas.microsoft.com/office/powerpoint/2010/main" val="67538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59AF9-B7B0-1242-BA27-1D41EDB1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50" y="104916"/>
            <a:ext cx="9238099" cy="6648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CD2EF4-22B5-5B47-B704-E801618E1A80}"/>
              </a:ext>
            </a:extLst>
          </p:cNvPr>
          <p:cNvSpPr txBox="1"/>
          <p:nvPr/>
        </p:nvSpPr>
        <p:spPr>
          <a:xfrm>
            <a:off x="180304" y="365126"/>
            <a:ext cx="1840760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solidFill>
                  <a:srgbClr val="002060"/>
                </a:solidFill>
              </a:rPr>
              <a:t>FCC-eh</a:t>
            </a:r>
          </a:p>
          <a:p>
            <a:r>
              <a:rPr lang="en-DE" sz="2400" dirty="0">
                <a:solidFill>
                  <a:srgbClr val="002060"/>
                </a:solidFill>
              </a:rPr>
              <a:t>Detector</a:t>
            </a:r>
          </a:p>
          <a:p>
            <a:r>
              <a:rPr lang="en-DE" sz="2400" dirty="0">
                <a:solidFill>
                  <a:srgbClr val="002060"/>
                </a:solidFill>
              </a:rPr>
              <a:t>Concept</a:t>
            </a:r>
          </a:p>
          <a:p>
            <a:r>
              <a:rPr lang="en-DE" sz="2400" dirty="0">
                <a:solidFill>
                  <a:srgbClr val="002060"/>
                </a:solidFill>
              </a:rPr>
              <a:t>Design</a:t>
            </a:r>
          </a:p>
          <a:p>
            <a:endParaRPr lang="en-DE" sz="2400" dirty="0"/>
          </a:p>
          <a:p>
            <a:r>
              <a:rPr lang="en-GB" sz="1600" dirty="0"/>
              <a:t>Remarks/questions</a:t>
            </a:r>
            <a:r>
              <a:rPr lang="en-DE" sz="1600" dirty="0"/>
              <a:t>:</a:t>
            </a:r>
          </a:p>
          <a:p>
            <a:endParaRPr lang="en-DE" sz="1600" dirty="0"/>
          </a:p>
          <a:p>
            <a:r>
              <a:rPr lang="en-GB" sz="1600" dirty="0"/>
              <a:t>- Suitable design</a:t>
            </a:r>
            <a:endParaRPr lang="en-DE" sz="1600" dirty="0"/>
          </a:p>
          <a:p>
            <a:r>
              <a:rPr lang="en-GB" sz="1600" dirty="0"/>
              <a:t>f</a:t>
            </a:r>
            <a:r>
              <a:rPr lang="en-DE" sz="1600" dirty="0"/>
              <a:t>or precision DIS</a:t>
            </a:r>
          </a:p>
          <a:p>
            <a:endParaRPr lang="en-DE" sz="1600" dirty="0"/>
          </a:p>
          <a:p>
            <a:r>
              <a:rPr lang="en-DE" sz="1600" dirty="0"/>
              <a:t>- Muon </a:t>
            </a:r>
            <a:r>
              <a:rPr lang="en-DE" sz="1600" u="sng" dirty="0"/>
              <a:t>tagger</a:t>
            </a:r>
          </a:p>
          <a:p>
            <a:r>
              <a:rPr lang="en-GB" sz="1600" dirty="0"/>
              <a:t>o</a:t>
            </a:r>
            <a:r>
              <a:rPr lang="en-DE" sz="1600" dirty="0"/>
              <a:t>r spectrometer</a:t>
            </a:r>
          </a:p>
          <a:p>
            <a:endParaRPr lang="en-DE" sz="1600" dirty="0"/>
          </a:p>
          <a:p>
            <a:r>
              <a:rPr lang="en-DE" sz="1600" dirty="0"/>
              <a:t>- </a:t>
            </a:r>
            <a:r>
              <a:rPr lang="en-DE" sz="1600" u="sng" dirty="0"/>
              <a:t>L</a:t>
            </a:r>
            <a:r>
              <a:rPr lang="en-GB" sz="1600" u="sng" dirty="0"/>
              <a:t>A</a:t>
            </a:r>
            <a:r>
              <a:rPr lang="en-DE" sz="1600" u="sng" dirty="0"/>
              <a:t>r </a:t>
            </a:r>
            <a:r>
              <a:rPr lang="en-DE" sz="1600" dirty="0"/>
              <a:t>or warm calo</a:t>
            </a:r>
          </a:p>
          <a:p>
            <a:endParaRPr lang="en-DE" sz="1600" dirty="0"/>
          </a:p>
          <a:p>
            <a:r>
              <a:rPr lang="en-GB" sz="1600" dirty="0"/>
              <a:t>- B</a:t>
            </a:r>
            <a:r>
              <a:rPr lang="en-DE" sz="1600" dirty="0"/>
              <a:t>eam pipe and</a:t>
            </a:r>
          </a:p>
          <a:p>
            <a:r>
              <a:rPr lang="en-GB" sz="1600" dirty="0"/>
              <a:t>M</a:t>
            </a:r>
            <a:r>
              <a:rPr lang="en-DE" sz="1600" dirty="0"/>
              <a:t>achine-detector</a:t>
            </a:r>
          </a:p>
          <a:p>
            <a:r>
              <a:rPr lang="en-GB" sz="1600" dirty="0"/>
              <a:t>I</a:t>
            </a:r>
            <a:r>
              <a:rPr lang="en-DE" sz="1600" dirty="0"/>
              <a:t>nterface</a:t>
            </a:r>
          </a:p>
          <a:p>
            <a:endParaRPr lang="en-DE" sz="1600" dirty="0"/>
          </a:p>
          <a:p>
            <a:r>
              <a:rPr lang="en-DE" sz="1600" dirty="0"/>
              <a:t>- Final choices</a:t>
            </a:r>
          </a:p>
          <a:p>
            <a:r>
              <a:rPr lang="en-GB" sz="1600" dirty="0"/>
              <a:t>n</a:t>
            </a:r>
            <a:r>
              <a:rPr lang="en-DE" sz="1600" dirty="0"/>
              <a:t>ot now but </a:t>
            </a:r>
          </a:p>
          <a:p>
            <a:r>
              <a:rPr lang="en-GB" sz="1600" dirty="0"/>
              <a:t>l</a:t>
            </a:r>
            <a:r>
              <a:rPr lang="en-DE" sz="1600" dirty="0"/>
              <a:t>ater by a</a:t>
            </a:r>
          </a:p>
          <a:p>
            <a:r>
              <a:rPr lang="en-DE" sz="1600" dirty="0"/>
              <a:t>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968A4-B878-7841-B12E-2B844E0B6E50}"/>
              </a:ext>
            </a:extLst>
          </p:cNvPr>
          <p:cNvSpPr txBox="1"/>
          <p:nvPr/>
        </p:nvSpPr>
        <p:spPr>
          <a:xfrm>
            <a:off x="10715049" y="927280"/>
            <a:ext cx="119180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lean FS</a:t>
            </a:r>
          </a:p>
          <a:p>
            <a:endParaRPr lang="en-DE" dirty="0"/>
          </a:p>
          <a:p>
            <a:r>
              <a:rPr lang="en-GB" dirty="0"/>
              <a:t>N</a:t>
            </a:r>
            <a:r>
              <a:rPr lang="en-DE" dirty="0"/>
              <a:t>o pile-up</a:t>
            </a:r>
          </a:p>
          <a:p>
            <a:endParaRPr lang="en-DE" dirty="0"/>
          </a:p>
          <a:p>
            <a:r>
              <a:rPr lang="en-DE" dirty="0"/>
              <a:t>NC-CC-yp</a:t>
            </a:r>
          </a:p>
          <a:p>
            <a:r>
              <a:rPr lang="en-GB" dirty="0"/>
              <a:t>c</a:t>
            </a:r>
            <a:r>
              <a:rPr lang="en-DE" dirty="0"/>
              <a:t>learly</a:t>
            </a:r>
          </a:p>
          <a:p>
            <a:r>
              <a:rPr lang="en-GB" dirty="0"/>
              <a:t>s</a:t>
            </a:r>
            <a:r>
              <a:rPr lang="en-DE" dirty="0"/>
              <a:t>eparated</a:t>
            </a:r>
          </a:p>
          <a:p>
            <a:endParaRPr lang="en-DE" dirty="0"/>
          </a:p>
          <a:p>
            <a:r>
              <a:rPr lang="en-GB" dirty="0"/>
              <a:t>R</a:t>
            </a:r>
            <a:r>
              <a:rPr lang="en-DE" dirty="0"/>
              <a:t>adiation</a:t>
            </a:r>
          </a:p>
          <a:p>
            <a:r>
              <a:rPr lang="en-DE" dirty="0"/>
              <a:t>1000 less</a:t>
            </a:r>
          </a:p>
          <a:p>
            <a:r>
              <a:rPr lang="en-GB" dirty="0"/>
              <a:t>t</a:t>
            </a:r>
            <a:r>
              <a:rPr lang="en-DE" dirty="0"/>
              <a:t>han in pp</a:t>
            </a:r>
          </a:p>
          <a:p>
            <a:endParaRPr lang="en-DE" dirty="0"/>
          </a:p>
          <a:p>
            <a:r>
              <a:rPr lang="en-DE" dirty="0"/>
              <a:t>… “easy”</a:t>
            </a:r>
          </a:p>
          <a:p>
            <a:endParaRPr lang="en-DE" dirty="0"/>
          </a:p>
          <a:p>
            <a:r>
              <a:rPr lang="en-GB" dirty="0"/>
              <a:t>C</a:t>
            </a:r>
            <a:r>
              <a:rPr lang="en-DE" dirty="0"/>
              <a:t>hallenge:</a:t>
            </a:r>
          </a:p>
          <a:p>
            <a:r>
              <a:rPr lang="en-DE" dirty="0"/>
              <a:t>IR and e-h</a:t>
            </a:r>
          </a:p>
          <a:p>
            <a:endParaRPr lang="en-DE" dirty="0"/>
          </a:p>
          <a:p>
            <a:r>
              <a:rPr lang="en-GB" dirty="0"/>
              <a:t>f</a:t>
            </a:r>
            <a:r>
              <a:rPr lang="en-DE" dirty="0"/>
              <a:t>wd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A4AAB2-EFF4-2240-AED4-01A5596176C6}"/>
              </a:ext>
            </a:extLst>
          </p:cNvPr>
          <p:cNvSpPr txBox="1"/>
          <p:nvPr/>
        </p:nvSpPr>
        <p:spPr>
          <a:xfrm>
            <a:off x="8126569" y="6426558"/>
            <a:ext cx="296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F</a:t>
            </a:r>
            <a:r>
              <a:rPr lang="en-DE" dirty="0">
                <a:solidFill>
                  <a:srgbClr val="002060"/>
                </a:solidFill>
              </a:rPr>
              <a:t>rom new paper: 2007:14491</a:t>
            </a:r>
          </a:p>
        </p:txBody>
      </p:sp>
    </p:spTree>
    <p:extLst>
      <p:ext uri="{BB962C8B-B14F-4D97-AF65-F5344CB8AC3E}">
        <p14:creationId xmlns:p14="http://schemas.microsoft.com/office/powerpoint/2010/main" val="40830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367" y="66299"/>
            <a:ext cx="7030792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/>
              <a:t>Interaction Region </a:t>
            </a:r>
            <a:r>
              <a:rPr lang="en-DE" sz="1800" dirty="0"/>
              <a:t>– work in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581C3-6811-0543-B5B6-C2A3F6CCC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54" y="927280"/>
            <a:ext cx="6679096" cy="26185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F4110-328F-444D-8084-2A4FBFA79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" y="3820754"/>
            <a:ext cx="6410650" cy="2876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2F05D5-3961-9049-9B53-213B3153F9EE}"/>
              </a:ext>
            </a:extLst>
          </p:cNvPr>
          <p:cNvSpPr txBox="1"/>
          <p:nvPr/>
        </p:nvSpPr>
        <p:spPr>
          <a:xfrm>
            <a:off x="7575493" y="837129"/>
            <a:ext cx="4231095" cy="286232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DE" dirty="0"/>
              <a:t>ecent optimisation with staggered quads</a:t>
            </a:r>
          </a:p>
          <a:p>
            <a:endParaRPr lang="en-DE" dirty="0"/>
          </a:p>
          <a:p>
            <a:r>
              <a:rPr lang="en-DE" dirty="0"/>
              <a:t>FCC-eh elonged version of LHeC IR</a:t>
            </a:r>
          </a:p>
          <a:p>
            <a:endParaRPr lang="en-DE" dirty="0"/>
          </a:p>
          <a:p>
            <a:r>
              <a:rPr lang="en-DE" dirty="0"/>
              <a:t>Prototyping for Nb</a:t>
            </a:r>
            <a:r>
              <a:rPr lang="en-DE" baseline="-25000" dirty="0"/>
              <a:t>3</a:t>
            </a:r>
            <a:r>
              <a:rPr lang="en-DE" dirty="0"/>
              <a:t>SN under discussion</a:t>
            </a:r>
          </a:p>
          <a:p>
            <a:endParaRPr lang="en-DE" dirty="0"/>
          </a:p>
          <a:p>
            <a:r>
              <a:rPr lang="en-DE" dirty="0"/>
              <a:t>Next: masking, detector-machine interface </a:t>
            </a:r>
          </a:p>
          <a:p>
            <a:endParaRPr lang="en-DE" dirty="0"/>
          </a:p>
          <a:p>
            <a:r>
              <a:rPr lang="en-GB" dirty="0"/>
              <a:t>N</a:t>
            </a:r>
            <a:r>
              <a:rPr lang="en-DE" dirty="0"/>
              <a:t>ew question: IR with pp and ep collisions</a:t>
            </a:r>
          </a:p>
          <a:p>
            <a:r>
              <a:rPr lang="en-GB" dirty="0"/>
              <a:t>at 25ns/4 shifted IPs (for IP2 at LHC)</a:t>
            </a: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D78B1-186F-8643-B5B9-3353C1BD1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601" y="4542101"/>
            <a:ext cx="5703399" cy="2198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C098AE-DA18-C94D-97FB-40FBED899EE0}"/>
              </a:ext>
            </a:extLst>
          </p:cNvPr>
          <p:cNvSpPr txBox="1"/>
          <p:nvPr/>
        </p:nvSpPr>
        <p:spPr>
          <a:xfrm>
            <a:off x="463639" y="619503"/>
            <a:ext cx="4594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accent6">
                    <a:lumMod val="50000"/>
                  </a:schemeClr>
                </a:solidFill>
              </a:rPr>
              <a:t>FCC-eh magnet arrangement options (K Andre, FCC Brussels)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BCDA4-FB7C-E84E-BFA2-FB6BB938A357}"/>
              </a:ext>
            </a:extLst>
          </p:cNvPr>
          <p:cNvSpPr txBox="1"/>
          <p:nvPr/>
        </p:nvSpPr>
        <p:spPr>
          <a:xfrm>
            <a:off x="361354" y="3429000"/>
            <a:ext cx="334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accent6">
                    <a:lumMod val="50000"/>
                  </a:schemeClr>
                </a:solidFill>
              </a:rPr>
              <a:t>Electron optics with staggered quadrupoles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08EB2-D3AD-784D-B5DF-7860CA592D6F}"/>
              </a:ext>
            </a:extLst>
          </p:cNvPr>
          <p:cNvSpPr txBox="1"/>
          <p:nvPr/>
        </p:nvSpPr>
        <p:spPr>
          <a:xfrm>
            <a:off x="7265937" y="4234324"/>
            <a:ext cx="3672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DE" sz="1400" dirty="0">
                <a:solidFill>
                  <a:schemeClr val="accent6">
                    <a:lumMod val="50000"/>
                  </a:schemeClr>
                </a:solidFill>
              </a:rPr>
              <a:t>agnet parameters for LHeC Interaction Region</a:t>
            </a:r>
          </a:p>
        </p:txBody>
      </p:sp>
    </p:spTree>
    <p:extLst>
      <p:ext uri="{BB962C8B-B14F-4D97-AF65-F5344CB8AC3E}">
        <p14:creationId xmlns:p14="http://schemas.microsoft.com/office/powerpoint/2010/main" val="17495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Machine Parameters and Operation - 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DA8C5-356B-8348-AEDA-46444278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45" y="1058793"/>
            <a:ext cx="10019241" cy="40996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98B78-CD7C-294D-AEC0-257ED669A8F9}"/>
              </a:ext>
            </a:extLst>
          </p:cNvPr>
          <p:cNvSpPr txBox="1"/>
          <p:nvPr/>
        </p:nvSpPr>
        <p:spPr>
          <a:xfrm>
            <a:off x="1033410" y="5243167"/>
            <a:ext cx="9768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For comparison, HERA I operated at 10</a:t>
            </a:r>
            <a:r>
              <a:rPr lang="en-US" baseline="30000" dirty="0">
                <a:solidFill>
                  <a:srgbClr val="002060"/>
                </a:solidFill>
              </a:rPr>
              <a:t>31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, and was upgraded by a factor of up to 4 for HERA II</a:t>
            </a:r>
          </a:p>
          <a:p>
            <a:r>
              <a:rPr lang="en-US" dirty="0">
                <a:solidFill>
                  <a:srgbClr val="002060"/>
                </a:solidFill>
              </a:rPr>
              <a:t>The total luminosity delivered was 1 fb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over a running period of 15 years, including shutdowns.</a:t>
            </a:r>
          </a:p>
          <a:p>
            <a:r>
              <a:rPr lang="en-US" dirty="0" err="1">
                <a:solidFill>
                  <a:srgbClr val="002060"/>
                </a:solidFill>
              </a:rPr>
              <a:t>LHeC</a:t>
            </a:r>
            <a:r>
              <a:rPr lang="en-US" dirty="0">
                <a:solidFill>
                  <a:srgbClr val="002060"/>
                </a:solidFill>
              </a:rPr>
              <a:t> may operate at 20 x 1000 GeV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and ”repeat” all of HERA in a short running period.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updated CDR considers a Ring-Ring ep collider as a back-up solution. May be revived for HE-LHC.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1B4BA-0616-ED46-BA11-7B9CDE56EF70}"/>
              </a:ext>
            </a:extLst>
          </p:cNvPr>
          <p:cNvSpPr txBox="1"/>
          <p:nvPr/>
        </p:nvSpPr>
        <p:spPr>
          <a:xfrm>
            <a:off x="8044239" y="781794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CERN-ACC-Note-2020-0002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(July)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0A95A-F640-A847-B034-6AB5B6A6F873}"/>
              </a:ext>
            </a:extLst>
          </p:cNvPr>
          <p:cNvSpPr/>
          <p:nvPr/>
        </p:nvSpPr>
        <p:spPr>
          <a:xfrm>
            <a:off x="5754756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59102-4DF5-E04B-9664-BBC9435A5E07}"/>
              </a:ext>
            </a:extLst>
          </p:cNvPr>
          <p:cNvSpPr/>
          <p:nvPr/>
        </p:nvSpPr>
        <p:spPr>
          <a:xfrm>
            <a:off x="9496059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84357-8535-AB44-8263-6792FC619D54}"/>
              </a:ext>
            </a:extLst>
          </p:cNvPr>
          <p:cNvSpPr txBox="1"/>
          <p:nvPr/>
        </p:nvSpPr>
        <p:spPr>
          <a:xfrm>
            <a:off x="10875386" y="464679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pileup</a:t>
            </a:r>
          </a:p>
        </p:txBody>
      </p:sp>
    </p:spTree>
    <p:extLst>
      <p:ext uri="{BB962C8B-B14F-4D97-AF65-F5344CB8AC3E}">
        <p14:creationId xmlns:p14="http://schemas.microsoft.com/office/powerpoint/2010/main" val="1615980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</TotalTime>
  <Words>2003</Words>
  <Application>Microsoft Macintosh PowerPoint</Application>
  <PresentationFormat>Widescreen</PresentationFormat>
  <Paragraphs>321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LHeC, PERLE and FCC-eh</vt:lpstr>
      <vt:lpstr>Welcome </vt:lpstr>
      <vt:lpstr>Three Messages from the 2m LINAC at Stanford</vt:lpstr>
      <vt:lpstr>    Beyond the LHC/LHeC: FCC</vt:lpstr>
      <vt:lpstr>PowerPoint Presentation</vt:lpstr>
      <vt:lpstr> Energy Recovery    today and tomorrow</vt:lpstr>
      <vt:lpstr>title</vt:lpstr>
      <vt:lpstr>Interaction Region – work in progress</vt:lpstr>
      <vt:lpstr>Machine Parameters and Operation - ep</vt:lpstr>
      <vt:lpstr>Machine Parameters - eA</vt:lpstr>
      <vt:lpstr>Physics with Energy Frontier DIS</vt:lpstr>
      <vt:lpstr>FCC-eh in the CDR [V1 Physics and V3 hh]</vt:lpstr>
      <vt:lpstr>Parton-parton Luminosities</vt:lpstr>
      <vt:lpstr>Synergy: example QCD</vt:lpstr>
      <vt:lpstr>Higgs in ep and pp [LHC and FCC]</vt:lpstr>
      <vt:lpstr>title</vt:lpstr>
      <vt:lpstr>Low x Dynamics </vt:lpstr>
      <vt:lpstr>Nuclear PDFs at LHeC/FCCeh</vt:lpstr>
      <vt:lpstr>Developments +Partners</vt:lpstr>
      <vt:lpstr>References</vt:lpstr>
      <vt:lpstr>UK</vt:lpstr>
      <vt:lpstr>backup</vt:lpstr>
      <vt:lpstr>title</vt:lpstr>
      <vt:lpstr>ERL in more Detail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LHeC, PERLE and FCC-eh</dc:title>
  <dc:creator>Klein, Max</dc:creator>
  <cp:lastModifiedBy>max.klein@desy.de</cp:lastModifiedBy>
  <cp:revision>57</cp:revision>
  <dcterms:created xsi:type="dcterms:W3CDTF">2020-07-07T20:20:39Z</dcterms:created>
  <dcterms:modified xsi:type="dcterms:W3CDTF">2020-09-11T07:25:52Z</dcterms:modified>
</cp:coreProperties>
</file>