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1571" r:id="rId4"/>
    <p:sldId id="1572" r:id="rId5"/>
    <p:sldId id="259" r:id="rId6"/>
    <p:sldId id="269" r:id="rId7"/>
    <p:sldId id="1568" r:id="rId8"/>
    <p:sldId id="1570" r:id="rId9"/>
    <p:sldId id="1573" r:id="rId1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B67A4-2322-FD45-83DB-E3442ACEB55A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7D1DF-F21D-1A42-BE63-98B0309D443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720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7D1DF-F21D-1A42-BE63-98B0309D4433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524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7D1DF-F21D-1A42-BE63-98B0309D4433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819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F1B7-1136-2A42-9C6D-D8EFB0036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7424F-003A-C24E-9FAA-F9973EC41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FD372-B7DD-F644-B17C-65105267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814A9-5AAB-D54D-8A03-1D4CA3BA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0E1DB-B2B1-8142-BADC-26156469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0255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27F2-F00A-FA4E-8F78-4E78E086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EEE5F-ECF6-8241-8FD8-6368293B9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25D6F-8E54-AA45-BE75-587F98DC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49182-8250-0549-B776-85BEA6F0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8620C-460F-C84D-B6A5-AE8A19A1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438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CA96C9-8415-B248-B046-A53010962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940E6-2989-9140-9F00-AB01AAA3C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FDDC0-F8ED-8E44-BD61-5ECF8B7E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91767-53DB-1149-B6C0-06BDBF8C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132F0-180E-B147-B5D6-FA356622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02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9C58-6DA3-004D-9339-37208CB5A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D79CD-3DBB-0340-8F24-228F8F2F5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0D377-F553-5841-834A-20242B8E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55AB1-F5C2-C643-8C02-2B21E550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FE2D3-EF56-9145-988A-13F01F98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8384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6F25-97BB-7E41-A8AA-1DD46021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B794F-2A29-4B4D-A000-BA5D95276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34F4E-8611-4941-B954-D6B9201A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96B85-4D7A-6642-995B-66125AE28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174F5-BC75-2245-80C2-3453770E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6784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64CF-2D24-DE40-A924-C82704FBE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CDD7C-DBDB-504A-B426-04F22625B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56A54-9528-1A47-B970-39FFDDA46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F29BE-54A3-A04E-9756-8C775E80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5ACEF-FAE3-224C-916C-ED342770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72F72-6712-DA44-B84A-7C2181E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175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863C-8CDD-F94C-A1BD-88D32A63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1F227-D66A-DE4F-ADEB-58ECBAFFF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75264-6B66-654F-A2EB-1B44D0CDE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37FE3-6740-4545-B5DA-E8F34F105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25F6A-7BB8-E745-B9D9-D1F5320EE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B76EF1-A2ED-9C42-898B-4CFC29B0A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E8741-5EDB-7B4A-A420-D0253E44B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148A2-BD03-BC4A-882C-865FA57A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6535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1D80-5A19-4641-9451-76DB3D8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D99DA-DE4A-6847-9782-5CC3E296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C282C-6B53-3441-944E-96FDA916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B2B30-B054-5849-B952-C0D15F54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499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46BA5-891F-044A-BB8F-D0C6C412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AD06B-DB42-9345-8EC8-54AC7060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DE8D4-A09F-6641-A995-D9E7EA6C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2185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BA64-93C3-674E-8A94-92094C8B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D52F-4B6D-2F47-B034-72DD0F47C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A1CB4-6293-ED4D-BD73-65072756D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ECE60-B569-F34F-AAA3-9943F271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FAC47-6195-1F42-AF02-DA3E365D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4D0B9-4AD8-0A4A-9582-BB138BBA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727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DDC2-0E41-CA4B-8C4A-FA1B3C5C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BF602-5BD0-A84A-ADE0-151B03C7F7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D20EA-6EF0-AF43-B927-5ABAB3BE3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3FF1D-4562-D54B-85F1-C4C90EB3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F95C0-E403-3B4C-A523-DFBA62A5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EBA7-E5E2-CB41-95F7-E0D74D98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77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B6183-6B87-C248-8145-CB4B30FE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8C0C5-1F64-7540-B525-346D745FE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D29AE-0D4B-8B44-AD1C-A454D7DAC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CFCF5-BE20-4946-B8D7-8BD4DD0A5DA3}" type="datetimeFigureOut">
              <a:rPr lang="en-DE" smtClean="0"/>
              <a:t>31.03.21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31BAA-209A-7D42-8D69-88B39496D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7D3D-8ECD-7841-820A-D3AA0FF28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5BEE4-74C8-254E-9FE1-CA92F1B95D0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5541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bnl.gov/event/972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hec.web.cern.ch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E241EA-AF67-B34E-B368-B6B40D1A352D}"/>
              </a:ext>
            </a:extLst>
          </p:cNvPr>
          <p:cNvSpPr txBox="1"/>
          <p:nvPr/>
        </p:nvSpPr>
        <p:spPr>
          <a:xfrm>
            <a:off x="3146003" y="679054"/>
            <a:ext cx="5398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rgbClr val="002060"/>
                </a:solidFill>
              </a:rPr>
              <a:t>Evolution of LHeC Coordination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161FA-41FF-6E40-B893-FE5E3F7BEDF9}"/>
              </a:ext>
            </a:extLst>
          </p:cNvPr>
          <p:cNvSpPr txBox="1"/>
          <p:nvPr/>
        </p:nvSpPr>
        <p:spPr>
          <a:xfrm>
            <a:off x="4190788" y="1974098"/>
            <a:ext cx="267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Oliver Bruening, Max Klein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77863-DD1D-6B46-B63E-69E85D1C704C}"/>
              </a:ext>
            </a:extLst>
          </p:cNvPr>
          <p:cNvSpPr txBox="1"/>
          <p:nvPr/>
        </p:nvSpPr>
        <p:spPr>
          <a:xfrm>
            <a:off x="2209871" y="5809614"/>
            <a:ext cx="812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Meeting of the Coordination Group and the Physics WG Coordinators, April 1</a:t>
            </a:r>
            <a:r>
              <a:rPr lang="en-DE" baseline="30000" dirty="0"/>
              <a:t>st</a:t>
            </a:r>
            <a:r>
              <a:rPr lang="en-DE" dirty="0"/>
              <a:t>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9026F-8B07-AD4C-918B-99BEB731399A}"/>
              </a:ext>
            </a:extLst>
          </p:cNvPr>
          <p:cNvSpPr txBox="1"/>
          <p:nvPr/>
        </p:nvSpPr>
        <p:spPr>
          <a:xfrm>
            <a:off x="4198676" y="3053699"/>
            <a:ext cx="266765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DE" dirty="0">
                <a:solidFill>
                  <a:srgbClr val="002060"/>
                </a:solidFill>
              </a:rPr>
              <a:t>News</a:t>
            </a:r>
          </a:p>
          <a:p>
            <a:pPr algn="ctr"/>
            <a:r>
              <a:rPr lang="en-DE" dirty="0">
                <a:solidFill>
                  <a:srgbClr val="002060"/>
                </a:solidFill>
              </a:rPr>
              <a:t>Past/Current Organisation</a:t>
            </a:r>
          </a:p>
          <a:p>
            <a:pPr algn="ctr"/>
            <a:r>
              <a:rPr lang="en-DE" dirty="0">
                <a:solidFill>
                  <a:srgbClr val="002060"/>
                </a:solidFill>
              </a:rPr>
              <a:t>Thoughts from October 20</a:t>
            </a:r>
          </a:p>
          <a:p>
            <a:pPr algn="ctr"/>
            <a:r>
              <a:rPr lang="en-DE" dirty="0">
                <a:solidFill>
                  <a:srgbClr val="002060"/>
                </a:solidFill>
              </a:rPr>
              <a:t>Proposal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DFA14-A106-2C46-ACFE-D277D1DA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38" y="2374678"/>
            <a:ext cx="1336543" cy="1358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BEA90-2E99-5D42-B500-0439C9656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6" y="2664950"/>
            <a:ext cx="1239325" cy="7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3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CA92F7-3C8A-9E4F-AFFE-D1ED4D0D5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55" y="714761"/>
            <a:ext cx="11029289" cy="5428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7392F-118C-A646-8F00-5DC556683816}"/>
              </a:ext>
            </a:extLst>
          </p:cNvPr>
          <p:cNvSpPr txBox="1"/>
          <p:nvPr/>
        </p:nvSpPr>
        <p:spPr>
          <a:xfrm>
            <a:off x="641131" y="6379779"/>
            <a:ext cx="11107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C00000"/>
                </a:solidFill>
              </a:rPr>
              <a:t>Ursula Bassler (Chair of CERN Council) Talk given to the German Physics Society,</a:t>
            </a:r>
            <a:r>
              <a:rPr lang="en-DE" dirty="0"/>
              <a:t> </a:t>
            </a:r>
            <a:r>
              <a:rPr lang="en-DE" sz="1400" dirty="0"/>
              <a:t>February 2021,    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Photographer: Christian Schwanenberger</a:t>
            </a:r>
          </a:p>
        </p:txBody>
      </p:sp>
    </p:spTree>
    <p:extLst>
      <p:ext uri="{BB962C8B-B14F-4D97-AF65-F5344CB8AC3E}">
        <p14:creationId xmlns:p14="http://schemas.microsoft.com/office/powerpoint/2010/main" val="218358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E25C54-19C0-1E4C-A9C1-2567A9E32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6" y="3143698"/>
            <a:ext cx="3880290" cy="902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C0F7B-AE09-734E-A068-916FD2F8396C}"/>
              </a:ext>
            </a:extLst>
          </p:cNvPr>
          <p:cNvSpPr txBox="1"/>
          <p:nvPr/>
        </p:nvSpPr>
        <p:spPr>
          <a:xfrm>
            <a:off x="686959" y="107039"/>
            <a:ext cx="385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rgbClr val="002060"/>
                </a:solidFill>
              </a:rPr>
              <a:t>Selected Recent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14F404-7F8C-3448-B585-DAD244629D9B}"/>
              </a:ext>
            </a:extLst>
          </p:cNvPr>
          <p:cNvSpPr txBox="1"/>
          <p:nvPr/>
        </p:nvSpPr>
        <p:spPr>
          <a:xfrm>
            <a:off x="924911" y="802204"/>
            <a:ext cx="26822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ERL Roadmap </a:t>
            </a:r>
            <a:r>
              <a:rPr lang="en-DE" dirty="0">
                <a:solidFill>
                  <a:srgbClr val="C00000"/>
                </a:solidFill>
              </a:rPr>
              <a:t>– 12/21</a:t>
            </a:r>
          </a:p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4AC4B-93F9-0E4C-B277-A9272222B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6" y="1540868"/>
            <a:ext cx="3943350" cy="1682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E3419-F49E-6F40-97E6-4BBDE8DC7049}"/>
              </a:ext>
            </a:extLst>
          </p:cNvPr>
          <p:cNvSpPr txBox="1"/>
          <p:nvPr/>
        </p:nvSpPr>
        <p:spPr>
          <a:xfrm>
            <a:off x="664152" y="4595615"/>
            <a:ext cx="345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Detector Presentations </a:t>
            </a:r>
            <a:r>
              <a:rPr lang="en-DE" sz="1600" dirty="0">
                <a:solidFill>
                  <a:srgbClr val="C00000"/>
                </a:solidFill>
              </a:rPr>
              <a:t>(21)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43515-96B0-0440-81E7-09475498EA06}"/>
              </a:ext>
            </a:extLst>
          </p:cNvPr>
          <p:cNvSpPr txBox="1"/>
          <p:nvPr/>
        </p:nvSpPr>
        <p:spPr>
          <a:xfrm>
            <a:off x="572739" y="5088287"/>
            <a:ext cx="3155223" cy="15388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/>
              <a:t>M Klein to Hongkong Conference</a:t>
            </a:r>
          </a:p>
          <a:p>
            <a:r>
              <a:rPr lang="en-DE" sz="1600" dirty="0"/>
              <a:t>L Musa: to ECFA (LHeC,A3, EIC)</a:t>
            </a:r>
          </a:p>
          <a:p>
            <a:r>
              <a:rPr lang="en-DE" sz="1600" dirty="0"/>
              <a:t>Meeting with M Doser on Quantum</a:t>
            </a:r>
          </a:p>
          <a:p>
            <a:r>
              <a:rPr lang="en-DE" sz="1600" dirty="0"/>
              <a:t>Abstract to Off-Shell Conference</a:t>
            </a:r>
          </a:p>
          <a:p>
            <a:endParaRPr lang="en-DE" sz="1600" dirty="0"/>
          </a:p>
          <a:p>
            <a:r>
              <a:rPr lang="en-GB" sz="1400" dirty="0">
                <a:solidFill>
                  <a:srgbClr val="0070C0"/>
                </a:solidFill>
              </a:rPr>
              <a:t>Special thanks to Peter</a:t>
            </a:r>
            <a:endParaRPr lang="en-DE" sz="1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502B9-05E6-7C49-AF1B-3C4519655255}"/>
              </a:ext>
            </a:extLst>
          </p:cNvPr>
          <p:cNvSpPr txBox="1"/>
          <p:nvPr/>
        </p:nvSpPr>
        <p:spPr>
          <a:xfrm>
            <a:off x="4698124" y="1079203"/>
            <a:ext cx="3195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“The Future of the LHC”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8C7B7-8A89-654C-BCC5-427F0F833049}"/>
              </a:ext>
            </a:extLst>
          </p:cNvPr>
          <p:cNvSpPr txBox="1"/>
          <p:nvPr/>
        </p:nvSpPr>
        <p:spPr>
          <a:xfrm>
            <a:off x="4698124" y="1633027"/>
            <a:ext cx="3529236" cy="25237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Book Project with Universe </a:t>
            </a:r>
            <a:r>
              <a:rPr lang="en-DE" sz="1400" dirty="0"/>
              <a:t>-12/21,tbc</a:t>
            </a:r>
          </a:p>
          <a:p>
            <a:r>
              <a:rPr lang="en-DE" sz="1400" dirty="0"/>
              <a:t>O.Bruening, M.Klein, P.Spagnolo, L.Rossi eds</a:t>
            </a:r>
          </a:p>
          <a:p>
            <a:endParaRPr lang="en-DE" sz="1400" dirty="0"/>
          </a:p>
          <a:p>
            <a:r>
              <a:rPr lang="en-DE" sz="1400" dirty="0"/>
              <a:t>The First Decade</a:t>
            </a:r>
          </a:p>
          <a:p>
            <a:r>
              <a:rPr lang="en-DE" sz="1400" dirty="0"/>
              <a:t>The HL-LHC Project</a:t>
            </a:r>
          </a:p>
          <a:p>
            <a:r>
              <a:rPr lang="en-DE" sz="1400" dirty="0"/>
              <a:t>Physics with 3 (4) ab-1</a:t>
            </a:r>
          </a:p>
          <a:p>
            <a:r>
              <a:rPr lang="en-DE" sz="1400" dirty="0"/>
              <a:t>Electron-Hadron Scattering</a:t>
            </a:r>
          </a:p>
          <a:p>
            <a:r>
              <a:rPr lang="en-DE" sz="1400" dirty="0"/>
              <a:t>Energy Upgrade of the LHC</a:t>
            </a:r>
          </a:p>
          <a:p>
            <a:r>
              <a:rPr lang="en-DE" sz="1400" dirty="0"/>
              <a:t>The LHC in the FCC Era</a:t>
            </a:r>
          </a:p>
          <a:p>
            <a:endParaRPr lang="en-DE" sz="1400" dirty="0"/>
          </a:p>
          <a:p>
            <a:r>
              <a:rPr lang="en-GB" sz="1400" i="1" dirty="0"/>
              <a:t>T</a:t>
            </a:r>
            <a:r>
              <a:rPr lang="en-DE" sz="1400" i="1" dirty="0"/>
              <a:t>entative chapter headlines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FF40A4-4206-A84D-B95E-ED42EB90B4A9}"/>
              </a:ext>
            </a:extLst>
          </p:cNvPr>
          <p:cNvSpPr txBox="1"/>
          <p:nvPr/>
        </p:nvSpPr>
        <p:spPr>
          <a:xfrm>
            <a:off x="8584818" y="378773"/>
            <a:ext cx="29202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Talks at DIS Workshop</a:t>
            </a:r>
          </a:p>
          <a:p>
            <a:r>
              <a:rPr lang="en-DE" sz="1400" dirty="0"/>
              <a:t>12-17.4. </a:t>
            </a:r>
          </a:p>
          <a:p>
            <a:r>
              <a:rPr lang="en-GB" sz="1400" dirty="0">
                <a:hlinkClick r:id="rId4"/>
              </a:rPr>
              <a:t>https://indico.bnl.gov/event/9726/</a:t>
            </a:r>
            <a:endParaRPr lang="en-GB" sz="1400" dirty="0"/>
          </a:p>
          <a:p>
            <a:endParaRPr lang="en-D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66A14-432A-8F42-937C-F86BE8575C33}"/>
              </a:ext>
            </a:extLst>
          </p:cNvPr>
          <p:cNvSpPr txBox="1"/>
          <p:nvPr/>
        </p:nvSpPr>
        <p:spPr>
          <a:xfrm>
            <a:off x="8584818" y="1279609"/>
            <a:ext cx="3052952" cy="2554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/>
              <a:t>Project: Christian Schwanenberger</a:t>
            </a:r>
          </a:p>
          <a:p>
            <a:r>
              <a:rPr lang="en-GB" sz="1600" dirty="0"/>
              <a:t>e</a:t>
            </a:r>
            <a:r>
              <a:rPr lang="en-DE" sz="1600" dirty="0"/>
              <a:t>p+pp: Ludovica Bella</a:t>
            </a:r>
          </a:p>
          <a:p>
            <a:r>
              <a:rPr lang="en-DE" sz="1600" dirty="0"/>
              <a:t>Partons: Claire Gwenlan</a:t>
            </a:r>
          </a:p>
          <a:p>
            <a:r>
              <a:rPr lang="en-DE" sz="1600" dirty="0"/>
              <a:t>Higgs: Uta Klein</a:t>
            </a:r>
          </a:p>
          <a:p>
            <a:r>
              <a:rPr lang="en-DE" sz="1600" dirty="0"/>
              <a:t>BSM: Oliver Fischer</a:t>
            </a:r>
          </a:p>
          <a:p>
            <a:r>
              <a:rPr lang="en-DE" sz="1600" dirty="0"/>
              <a:t>Top: Mukesh Kumar</a:t>
            </a:r>
          </a:p>
          <a:p>
            <a:r>
              <a:rPr lang="en-DE" sz="1600" dirty="0"/>
              <a:t>Electroweak: Daniel Britzger</a:t>
            </a:r>
          </a:p>
          <a:p>
            <a:r>
              <a:rPr lang="en-DE" sz="1600" dirty="0"/>
              <a:t>Ions: </a:t>
            </a:r>
            <a:r>
              <a:rPr lang="en-GB" sz="1600" dirty="0" err="1"/>
              <a:t>Heikki</a:t>
            </a:r>
            <a:r>
              <a:rPr lang="en-GB" sz="1600" dirty="0"/>
              <a:t> </a:t>
            </a:r>
            <a:r>
              <a:rPr lang="en-GB" sz="1600" dirty="0" err="1"/>
              <a:t>Mantysaari</a:t>
            </a:r>
            <a:endParaRPr lang="en-GB" sz="1600" dirty="0"/>
          </a:p>
          <a:p>
            <a:endParaRPr lang="en-GB" sz="1600" dirty="0"/>
          </a:p>
          <a:p>
            <a:r>
              <a:rPr lang="en-GB" sz="1400" dirty="0">
                <a:solidFill>
                  <a:srgbClr val="0070C0"/>
                </a:solidFill>
              </a:rPr>
              <a:t>Special thanks to Nestor</a:t>
            </a:r>
            <a:endParaRPr lang="en-DE" sz="14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A348-B03F-9544-AD81-90435EF6E3E0}"/>
              </a:ext>
            </a:extLst>
          </p:cNvPr>
          <p:cNvSpPr txBox="1"/>
          <p:nvPr/>
        </p:nvSpPr>
        <p:spPr>
          <a:xfrm>
            <a:off x="4725088" y="4657400"/>
            <a:ext cx="659052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"The Large Hadron-Electron Collider at the HL-LHC”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Yesterday mail:</a:t>
            </a:r>
          </a:p>
          <a:p>
            <a:r>
              <a:rPr lang="en-GB" sz="1400" dirty="0"/>
              <a:t>Dear Dr </a:t>
            </a:r>
            <a:r>
              <a:rPr lang="en-GB" sz="1400" dirty="0" err="1"/>
              <a:t>Britzger</a:t>
            </a:r>
            <a:r>
              <a:rPr lang="en-GB" sz="1400" dirty="0"/>
              <a:t>,</a:t>
            </a:r>
          </a:p>
          <a:p>
            <a:r>
              <a:rPr lang="en-GB" sz="1400" dirty="0"/>
              <a:t>.. We are pleased to tell you that we have now formally accepted your Major Report..</a:t>
            </a:r>
          </a:p>
          <a:p>
            <a:r>
              <a:rPr lang="en-GB" sz="1400" dirty="0"/>
              <a:t>We will contact you again soon when proofs of your article are ready for final approval.</a:t>
            </a:r>
          </a:p>
          <a:p>
            <a:r>
              <a:rPr lang="en-GB" sz="1400" dirty="0"/>
              <a:t>Article reference: JPhysG-103489.R1</a:t>
            </a:r>
          </a:p>
          <a:p>
            <a:r>
              <a:rPr lang="en-GB" sz="1400" dirty="0"/>
              <a:t>                                                                                                  </a:t>
            </a:r>
            <a:r>
              <a:rPr lang="en-GB" sz="1400" dirty="0">
                <a:solidFill>
                  <a:srgbClr val="0070C0"/>
                </a:solidFill>
              </a:rPr>
              <a:t>Special thanks to Daniel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640228-7064-404B-927E-607773C2C19A}"/>
              </a:ext>
            </a:extLst>
          </p:cNvPr>
          <p:cNvSpPr/>
          <p:nvPr/>
        </p:nvSpPr>
        <p:spPr>
          <a:xfrm>
            <a:off x="178676" y="1540868"/>
            <a:ext cx="4084405" cy="26159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A6AB67-F62E-7443-BD8C-4C0CF05B57DD}"/>
              </a:ext>
            </a:extLst>
          </p:cNvPr>
          <p:cNvSpPr/>
          <p:nvPr/>
        </p:nvSpPr>
        <p:spPr>
          <a:xfrm>
            <a:off x="4698124" y="5226908"/>
            <a:ext cx="6617486" cy="14002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C956BE-84CF-1447-9543-B2CD91892292}"/>
              </a:ext>
            </a:extLst>
          </p:cNvPr>
          <p:cNvSpPr txBox="1"/>
          <p:nvPr/>
        </p:nvSpPr>
        <p:spPr>
          <a:xfrm>
            <a:off x="4725088" y="4156795"/>
            <a:ext cx="3544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0070C0"/>
                </a:solidFill>
              </a:rPr>
              <a:t>Note BSM Workshop: Bruce and Oliver 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736B8-A959-2848-886F-C91AD9306576}"/>
              </a:ext>
            </a:extLst>
          </p:cNvPr>
          <p:cNvSpPr txBox="1"/>
          <p:nvPr/>
        </p:nvSpPr>
        <p:spPr>
          <a:xfrm>
            <a:off x="8584818" y="4022424"/>
            <a:ext cx="3359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Part of </a:t>
            </a:r>
            <a:r>
              <a:rPr lang="en-DE" sz="1600" b="1" dirty="0">
                <a:solidFill>
                  <a:srgbClr val="C00000"/>
                </a:solidFill>
              </a:rPr>
              <a:t>Snowmass</a:t>
            </a:r>
            <a:r>
              <a:rPr lang="en-DE" sz="1600" dirty="0"/>
              <a:t> process</a:t>
            </a:r>
          </a:p>
          <a:p>
            <a:r>
              <a:rPr lang="en-DE" sz="1600" dirty="0"/>
              <a:t>Accepted for </a:t>
            </a:r>
            <a:r>
              <a:rPr lang="en-DE" sz="1600" b="1" dirty="0">
                <a:solidFill>
                  <a:srgbClr val="C00000"/>
                </a:solidFill>
              </a:rPr>
              <a:t>Sustainability Workshop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8BBF1-9D6F-D244-9223-94EE91E74900}"/>
              </a:ext>
            </a:extLst>
          </p:cNvPr>
          <p:cNvSpPr txBox="1"/>
          <p:nvPr/>
        </p:nvSpPr>
        <p:spPr>
          <a:xfrm>
            <a:off x="4662892" y="205419"/>
            <a:ext cx="3606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PERLE </a:t>
            </a:r>
          </a:p>
          <a:p>
            <a:r>
              <a:rPr lang="en-DE" sz="1600" dirty="0"/>
              <a:t>CERN, Jlab, Daresbury officially coming in</a:t>
            </a:r>
          </a:p>
        </p:txBody>
      </p:sp>
    </p:spTree>
    <p:extLst>
      <p:ext uri="{BB962C8B-B14F-4D97-AF65-F5344CB8AC3E}">
        <p14:creationId xmlns:p14="http://schemas.microsoft.com/office/powerpoint/2010/main" val="4262640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945561-56A8-FD4F-BB87-2CF621971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631" y="61243"/>
            <a:ext cx="6763231" cy="6902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FDB55-71AF-3143-9EB3-624D1DD6D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741" y="812360"/>
            <a:ext cx="8542322" cy="45730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E0AA2D-9912-9F40-9E03-25136DD1E960}"/>
              </a:ext>
            </a:extLst>
          </p:cNvPr>
          <p:cNvSpPr txBox="1"/>
          <p:nvPr/>
        </p:nvSpPr>
        <p:spPr>
          <a:xfrm>
            <a:off x="1445740" y="5511114"/>
            <a:ext cx="3584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DE" sz="1400" dirty="0"/>
              <a:t>resented by Olga Tanaka to ERL panel 26.3.21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A7E765-4A15-1344-A655-BB68367F54FC}"/>
              </a:ext>
            </a:extLst>
          </p:cNvPr>
          <p:cNvSpPr txBox="1"/>
          <p:nvPr/>
        </p:nvSpPr>
        <p:spPr>
          <a:xfrm>
            <a:off x="358345" y="5849668"/>
            <a:ext cx="11082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We agreed that ERL is in the “Trough of Disillusionment”, </a:t>
            </a:r>
            <a:r>
              <a:rPr lang="en-GB" sz="1600" dirty="0"/>
              <a:t>i.e. “the most likely to leap forward with a bit of support.” Andrew Hutton</a:t>
            </a:r>
            <a:endParaRPr lang="en-DE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BC0F5-EE83-5940-B3CD-2F7598E8F6D6}"/>
              </a:ext>
            </a:extLst>
          </p:cNvPr>
          <p:cNvSpPr txBox="1"/>
          <p:nvPr/>
        </p:nvSpPr>
        <p:spPr>
          <a:xfrm>
            <a:off x="358345" y="6301456"/>
            <a:ext cx="1088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 </a:t>
            </a:r>
            <a:r>
              <a:rPr lang="en-DE" b="1" dirty="0">
                <a:solidFill>
                  <a:schemeClr val="accent6">
                    <a:lumMod val="50000"/>
                  </a:schemeClr>
                </a:solidFill>
              </a:rPr>
              <a:t>LHeC is where ERL is, we passed the “peak of inflated expectations” and approach the “slope of enlightenment”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FEBE8-1DBC-B748-B7EE-AD9644140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44963" y="2245039"/>
            <a:ext cx="3000118" cy="23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3C3898-B4D0-4546-81FA-E9187A0C96EB}"/>
              </a:ext>
            </a:extLst>
          </p:cNvPr>
          <p:cNvSpPr txBox="1"/>
          <p:nvPr/>
        </p:nvSpPr>
        <p:spPr>
          <a:xfrm>
            <a:off x="1400599" y="61243"/>
            <a:ext cx="187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Olga: the brand ERL:</a:t>
            </a:r>
          </a:p>
        </p:txBody>
      </p:sp>
    </p:spTree>
    <p:extLst>
      <p:ext uri="{BB962C8B-B14F-4D97-AF65-F5344CB8AC3E}">
        <p14:creationId xmlns:p14="http://schemas.microsoft.com/office/powerpoint/2010/main" val="375271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C0BF6-6C75-2F49-98BC-4D744986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939" y="81822"/>
            <a:ext cx="9765405" cy="66433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7F7FA1-59B1-024B-8DE0-9D44C8D67ED4}"/>
              </a:ext>
            </a:extLst>
          </p:cNvPr>
          <p:cNvSpPr txBox="1"/>
          <p:nvPr/>
        </p:nvSpPr>
        <p:spPr>
          <a:xfrm>
            <a:off x="595811" y="629259"/>
            <a:ext cx="1678665" cy="5386090"/>
          </a:xfrm>
          <a:prstGeom prst="rect">
            <a:avLst/>
          </a:prstGeom>
          <a:solidFill>
            <a:schemeClr val="accent1">
              <a:lumMod val="40000"/>
              <a:lumOff val="60000"/>
              <a:alpha val="13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Welcome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000" dirty="0"/>
              <a:t>Basics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000" dirty="0"/>
              <a:t>Coordination</a:t>
            </a:r>
          </a:p>
          <a:p>
            <a:pPr algn="ctr"/>
            <a:endParaRPr lang="en-GB" dirty="0"/>
          </a:p>
          <a:p>
            <a:pPr algn="ctr"/>
            <a:r>
              <a:rPr lang="en-GB" sz="1400" dirty="0"/>
              <a:t>Steering Group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Coordination Group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Advisory Committee</a:t>
            </a:r>
          </a:p>
          <a:p>
            <a:pPr algn="ctr"/>
            <a:endParaRPr lang="en-GB" dirty="0"/>
          </a:p>
          <a:p>
            <a:pPr algn="ctr"/>
            <a:r>
              <a:rPr lang="en-GB" sz="2000" dirty="0"/>
              <a:t>Workshops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Institutions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People</a:t>
            </a:r>
          </a:p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7F973-B4A2-7C4D-96EB-7A81C26B1FC9}"/>
              </a:ext>
            </a:extLst>
          </p:cNvPr>
          <p:cNvSpPr txBox="1"/>
          <p:nvPr/>
        </p:nvSpPr>
        <p:spPr>
          <a:xfrm>
            <a:off x="2783960" y="1880026"/>
            <a:ext cx="2048189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Accelerators</a:t>
            </a:r>
          </a:p>
          <a:p>
            <a:pPr algn="ctr"/>
            <a:endParaRPr lang="en-GB" sz="2400" dirty="0"/>
          </a:p>
          <a:p>
            <a:r>
              <a:rPr lang="en-GB" sz="2000" dirty="0"/>
              <a:t>The 50 GeV ERL</a:t>
            </a:r>
          </a:p>
          <a:p>
            <a:endParaRPr lang="en-GB" sz="2000" dirty="0"/>
          </a:p>
          <a:p>
            <a:r>
              <a:rPr lang="en-GB" sz="2000" dirty="0" err="1"/>
              <a:t>LHeC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FCC-he</a:t>
            </a:r>
          </a:p>
          <a:p>
            <a:endParaRPr lang="en-GB" sz="2000" dirty="0"/>
          </a:p>
          <a:p>
            <a:r>
              <a:rPr lang="en-GB" sz="2000" dirty="0"/>
              <a:t>PERLE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217B83-AEAE-9146-A533-5159BD206630}"/>
              </a:ext>
            </a:extLst>
          </p:cNvPr>
          <p:cNvSpPr txBox="1"/>
          <p:nvPr/>
        </p:nvSpPr>
        <p:spPr>
          <a:xfrm>
            <a:off x="5090002" y="970461"/>
            <a:ext cx="1923796" cy="2492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Physics</a:t>
            </a:r>
          </a:p>
          <a:p>
            <a:endParaRPr lang="en-GB" sz="2800" b="1" dirty="0"/>
          </a:p>
          <a:p>
            <a:r>
              <a:rPr lang="en-GB" sz="2000" dirty="0"/>
              <a:t>History of DIS</a:t>
            </a:r>
          </a:p>
          <a:p>
            <a:endParaRPr lang="en-GB" sz="2000" dirty="0"/>
          </a:p>
          <a:p>
            <a:r>
              <a:rPr lang="en-GB" sz="2000" dirty="0"/>
              <a:t>Summary</a:t>
            </a:r>
          </a:p>
          <a:p>
            <a:endParaRPr lang="en-GB" sz="2000" dirty="0"/>
          </a:p>
          <a:p>
            <a:r>
              <a:rPr lang="en-GB" sz="2000" dirty="0"/>
              <a:t>Working Groups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41DA92-7B4E-4042-9141-7788191F8842}"/>
              </a:ext>
            </a:extLst>
          </p:cNvPr>
          <p:cNvSpPr txBox="1"/>
          <p:nvPr/>
        </p:nvSpPr>
        <p:spPr>
          <a:xfrm>
            <a:off x="9849061" y="945399"/>
            <a:ext cx="2165657" cy="31085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Public</a:t>
            </a:r>
          </a:p>
          <a:p>
            <a:endParaRPr lang="en-GB" sz="2800" b="1" dirty="0"/>
          </a:p>
          <a:p>
            <a:r>
              <a:rPr lang="en-GB" sz="2000" dirty="0"/>
              <a:t>Popular Articles</a:t>
            </a:r>
          </a:p>
          <a:p>
            <a:endParaRPr lang="en-GB" sz="2000" dirty="0"/>
          </a:p>
          <a:p>
            <a:r>
              <a:rPr lang="en-GB" sz="2000" dirty="0"/>
              <a:t>Photo Gallery</a:t>
            </a:r>
          </a:p>
          <a:p>
            <a:endParaRPr lang="en-GB" sz="2000" dirty="0"/>
          </a:p>
          <a:p>
            <a:r>
              <a:rPr lang="en-GB" sz="2000" dirty="0"/>
              <a:t>Selected Figures</a:t>
            </a:r>
          </a:p>
          <a:p>
            <a:endParaRPr lang="en-GB" sz="2000" dirty="0"/>
          </a:p>
          <a:p>
            <a:r>
              <a:rPr lang="en-GB" sz="2000" dirty="0"/>
              <a:t>Official Statements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AEB482-D597-5440-930A-5732B8677ED4}"/>
              </a:ext>
            </a:extLst>
          </p:cNvPr>
          <p:cNvSpPr txBox="1"/>
          <p:nvPr/>
        </p:nvSpPr>
        <p:spPr>
          <a:xfrm>
            <a:off x="7677976" y="967584"/>
            <a:ext cx="1512786" cy="37240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Detector</a:t>
            </a:r>
          </a:p>
          <a:p>
            <a:endParaRPr lang="en-GB" sz="2800" b="1" dirty="0"/>
          </a:p>
          <a:p>
            <a:r>
              <a:rPr lang="en-GB" sz="2000" dirty="0"/>
              <a:t>Introduction</a:t>
            </a:r>
          </a:p>
          <a:p>
            <a:endParaRPr lang="en-GB" sz="2000" dirty="0"/>
          </a:p>
          <a:p>
            <a:r>
              <a:rPr lang="en-GB" sz="2000" dirty="0"/>
              <a:t>Plots </a:t>
            </a:r>
          </a:p>
          <a:p>
            <a:endParaRPr lang="en-GB" sz="2000" dirty="0"/>
          </a:p>
          <a:p>
            <a:r>
              <a:rPr lang="en-GB" sz="2000" dirty="0"/>
              <a:t>Software</a:t>
            </a:r>
          </a:p>
          <a:p>
            <a:endParaRPr lang="en-GB" sz="2000" dirty="0"/>
          </a:p>
          <a:p>
            <a:r>
              <a:rPr lang="en-GB" sz="2000" dirty="0"/>
              <a:t>Components</a:t>
            </a:r>
          </a:p>
          <a:p>
            <a:endParaRPr lang="en-GB" sz="2000" dirty="0"/>
          </a:p>
          <a:p>
            <a:r>
              <a:rPr lang="en-GB" sz="2000" dirty="0"/>
              <a:t>Installation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9B037-3577-EB41-93D4-519889E724B2}"/>
              </a:ext>
            </a:extLst>
          </p:cNvPr>
          <p:cNvSpPr txBox="1"/>
          <p:nvPr/>
        </p:nvSpPr>
        <p:spPr>
          <a:xfrm>
            <a:off x="2594667" y="132783"/>
            <a:ext cx="960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b="1" dirty="0">
                <a:solidFill>
                  <a:srgbClr val="C00000"/>
                </a:solidFill>
              </a:rPr>
              <a:t>The Large Hadron Electron Colliders at CERN – LHeC and FCC-he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B4082-B901-1942-A689-6115FAB74833}"/>
              </a:ext>
            </a:extLst>
          </p:cNvPr>
          <p:cNvSpPr txBox="1"/>
          <p:nvPr/>
        </p:nvSpPr>
        <p:spPr>
          <a:xfrm>
            <a:off x="9851546" y="4680549"/>
            <a:ext cx="2171620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002060"/>
                </a:solidFill>
              </a:rPr>
              <a:t>Documentation</a:t>
            </a:r>
          </a:p>
          <a:p>
            <a:endParaRPr lang="en-DE" dirty="0"/>
          </a:p>
          <a:p>
            <a:r>
              <a:rPr lang="en-DE" dirty="0"/>
              <a:t>Talks</a:t>
            </a:r>
          </a:p>
          <a:p>
            <a:endParaRPr lang="en-DE" dirty="0"/>
          </a:p>
          <a:p>
            <a:r>
              <a:rPr lang="en-DE" dirty="0"/>
              <a:t>Publications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98A90-9C69-6743-989F-3F94F9D3DFFB}"/>
              </a:ext>
            </a:extLst>
          </p:cNvPr>
          <p:cNvSpPr txBox="1"/>
          <p:nvPr/>
        </p:nvSpPr>
        <p:spPr>
          <a:xfrm>
            <a:off x="2594667" y="5465379"/>
            <a:ext cx="7093096" cy="1231106"/>
          </a:xfrm>
          <a:prstGeom prst="rect">
            <a:avLst/>
          </a:prstGeom>
          <a:solidFill>
            <a:srgbClr val="002060">
              <a:alpha val="14000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New webpage:</a:t>
            </a:r>
            <a:r>
              <a:rPr lang="en-DE" dirty="0"/>
              <a:t> </a:t>
            </a:r>
            <a:r>
              <a:rPr lang="en-DE" sz="1400" dirty="0"/>
              <a:t>Elias Malwa, Mukesh Kumar, </a:t>
            </a:r>
          </a:p>
          <a:p>
            <a:r>
              <a:rPr lang="en-DE" sz="1400" dirty="0"/>
              <a:t>with </a:t>
            </a:r>
            <a:r>
              <a:rPr lang="en-GB" sz="1400" dirty="0"/>
              <a:t>Eduardo Alvarez Fernandez (CERN), Nestor </a:t>
            </a:r>
            <a:r>
              <a:rPr lang="en-GB" sz="1400" dirty="0" err="1"/>
              <a:t>Armesto</a:t>
            </a:r>
            <a:r>
              <a:rPr lang="en-GB" sz="1400" dirty="0"/>
              <a:t>, Max Klein, Alessandra </a:t>
            </a:r>
            <a:r>
              <a:rPr lang="en-GB" sz="1400" dirty="0" err="1"/>
              <a:t>Valoni</a:t>
            </a:r>
            <a:r>
              <a:rPr lang="en-GB" sz="1400" dirty="0"/>
              <a:t> (babe*)</a:t>
            </a:r>
          </a:p>
          <a:p>
            <a:r>
              <a:rPr lang="en-DE" sz="1400" dirty="0"/>
              <a:t>Decided to archive the previous page, new one to start from 2019</a:t>
            </a:r>
          </a:p>
          <a:p>
            <a:r>
              <a:rPr lang="en-DE" sz="1400" dirty="0"/>
              <a:t>Previous name </a:t>
            </a:r>
            <a:r>
              <a:rPr lang="en-GB" sz="1400" dirty="0">
                <a:hlinkClick r:id="rId3"/>
              </a:rPr>
              <a:t>http://lhec.web.cern.ch</a:t>
            </a:r>
            <a:r>
              <a:rPr lang="en-GB" sz="1400" dirty="0"/>
              <a:t> will be kept for the new one</a:t>
            </a:r>
          </a:p>
          <a:p>
            <a:r>
              <a:rPr lang="en-GB" sz="1400" dirty="0"/>
              <a:t>Need the most attractive one picture for the title page. Weekly meetings </a:t>
            </a:r>
            <a:r>
              <a:rPr lang="en-GB" sz="1200" dirty="0">
                <a:sym typeface="Wingdings" pitchFamily="2" charset="2"/>
              </a:rPr>
              <a:t></a:t>
            </a:r>
            <a:r>
              <a:rPr lang="en-GB" sz="1400" dirty="0">
                <a:sym typeface="Wingdings" pitchFamily="2" charset="2"/>
              </a:rPr>
              <a:t> May</a:t>
            </a:r>
            <a:r>
              <a:rPr lang="en-GB" sz="1400" dirty="0"/>
              <a:t> </a:t>
            </a:r>
            <a:r>
              <a:rPr lang="en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865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000090"/>
                </a:solidFill>
              </a:rPr>
              <a:t>Organisation</a:t>
            </a:r>
            <a:endParaRPr lang="en-US" sz="2200" b="1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8348" y="1591634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Sergio </a:t>
            </a:r>
            <a:r>
              <a:rPr lang="en-US" dirty="0" err="1"/>
              <a:t>Bertolucci</a:t>
            </a:r>
            <a:r>
              <a:rPr lang="en-US" dirty="0"/>
              <a:t> (CERN/Bologna)</a:t>
            </a:r>
          </a:p>
          <a:p>
            <a:r>
              <a:rPr lang="en-US" dirty="0" err="1"/>
              <a:t>Nichola</a:t>
            </a:r>
            <a:r>
              <a:rPr lang="en-US" dirty="0"/>
              <a:t> Bianchi (</a:t>
            </a:r>
            <a:r>
              <a:rPr lang="en-US" dirty="0" err="1"/>
              <a:t>Frascati</a:t>
            </a:r>
            <a:r>
              <a:rPr lang="en-US" dirty="0"/>
              <a:t>)</a:t>
            </a:r>
          </a:p>
          <a:p>
            <a:r>
              <a:rPr lang="en-US" dirty="0"/>
              <a:t>Frederick </a:t>
            </a:r>
            <a:r>
              <a:rPr lang="en-US" dirty="0" err="1"/>
              <a:t>Bordry</a:t>
            </a:r>
            <a:r>
              <a:rPr lang="en-US" dirty="0"/>
              <a:t> (CERN)</a:t>
            </a:r>
          </a:p>
          <a:p>
            <a:r>
              <a:rPr lang="en-US" dirty="0"/>
              <a:t>Stan Brodsky (SLAC)</a:t>
            </a:r>
          </a:p>
          <a:p>
            <a:r>
              <a:rPr lang="en-US" dirty="0" err="1"/>
              <a:t>Hesheng</a:t>
            </a:r>
            <a:r>
              <a:rPr lang="en-US" dirty="0"/>
              <a:t> Chen (IHEP Beijing)</a:t>
            </a:r>
          </a:p>
          <a:p>
            <a:r>
              <a:rPr lang="en-US" dirty="0" err="1"/>
              <a:t>Eckhard</a:t>
            </a:r>
            <a:r>
              <a:rPr lang="en-US" dirty="0"/>
              <a:t> </a:t>
            </a:r>
            <a:r>
              <a:rPr lang="en-US" dirty="0" err="1"/>
              <a:t>Elsen</a:t>
            </a:r>
            <a:r>
              <a:rPr lang="en-US" dirty="0"/>
              <a:t> (CERN)</a:t>
            </a:r>
          </a:p>
          <a:p>
            <a:r>
              <a:rPr lang="en-US" dirty="0"/>
              <a:t>Stefano Forte (Milano)</a:t>
            </a:r>
          </a:p>
          <a:p>
            <a:r>
              <a:rPr lang="en-US" dirty="0"/>
              <a:t>Andrew Hutton (Jefferson Lab)</a:t>
            </a:r>
          </a:p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(Chicago)</a:t>
            </a:r>
          </a:p>
          <a:p>
            <a:r>
              <a:rPr lang="en-US" dirty="0"/>
              <a:t>Victor A </a:t>
            </a:r>
            <a:r>
              <a:rPr lang="en-US" dirty="0" err="1"/>
              <a:t>Matveev</a:t>
            </a:r>
            <a:r>
              <a:rPr lang="en-US" dirty="0"/>
              <a:t> (JINR </a:t>
            </a:r>
            <a:r>
              <a:rPr lang="en-US" dirty="0" err="1"/>
              <a:t>Dubna</a:t>
            </a:r>
            <a:r>
              <a:rPr lang="en-US" dirty="0"/>
              <a:t>)</a:t>
            </a:r>
          </a:p>
          <a:p>
            <a:r>
              <a:rPr lang="en-US" dirty="0"/>
              <a:t>Shin-</a:t>
            </a:r>
            <a:r>
              <a:rPr lang="en-US" dirty="0" err="1"/>
              <a:t>Ichi</a:t>
            </a:r>
            <a:r>
              <a:rPr lang="en-US" dirty="0"/>
              <a:t> </a:t>
            </a:r>
            <a:r>
              <a:rPr lang="en-US" dirty="0" err="1"/>
              <a:t>Kurokawa</a:t>
            </a:r>
            <a:r>
              <a:rPr lang="en-US" dirty="0"/>
              <a:t> (Tsukuba)</a:t>
            </a:r>
          </a:p>
          <a:p>
            <a:r>
              <a:rPr lang="en-US" dirty="0"/>
              <a:t>Leandro </a:t>
            </a:r>
            <a:r>
              <a:rPr lang="en-US" dirty="0" err="1"/>
              <a:t>Nisati</a:t>
            </a:r>
            <a:r>
              <a:rPr lang="en-US" dirty="0"/>
              <a:t> (Rome)</a:t>
            </a:r>
          </a:p>
          <a:p>
            <a:r>
              <a:rPr lang="en-US" dirty="0"/>
              <a:t>Leonid </a:t>
            </a:r>
            <a:r>
              <a:rPr lang="en-US" dirty="0" err="1"/>
              <a:t>Rivkin</a:t>
            </a:r>
            <a:r>
              <a:rPr lang="en-US" dirty="0"/>
              <a:t> (Lausanne)</a:t>
            </a:r>
          </a:p>
          <a:p>
            <a:r>
              <a:rPr lang="en-US" b="1" dirty="0" err="1"/>
              <a:t>Herwig</a:t>
            </a:r>
            <a:r>
              <a:rPr lang="en-US" b="1" dirty="0"/>
              <a:t> </a:t>
            </a:r>
            <a:r>
              <a:rPr lang="en-US" b="1" dirty="0" err="1"/>
              <a:t>Schopper</a:t>
            </a:r>
            <a:r>
              <a:rPr lang="en-US" b="1" dirty="0"/>
              <a:t> (CERN) – Chair</a:t>
            </a:r>
          </a:p>
          <a:p>
            <a:r>
              <a:rPr lang="en-US" dirty="0"/>
              <a:t>Juergen </a:t>
            </a:r>
            <a:r>
              <a:rPr lang="en-US" dirty="0" err="1"/>
              <a:t>Schukraft</a:t>
            </a:r>
            <a:r>
              <a:rPr lang="en-US" dirty="0"/>
              <a:t> (CERN)</a:t>
            </a:r>
          </a:p>
          <a:p>
            <a:r>
              <a:rPr lang="en-US" dirty="0" err="1"/>
              <a:t>Achille</a:t>
            </a:r>
            <a:r>
              <a:rPr lang="en-US" dirty="0"/>
              <a:t> </a:t>
            </a:r>
            <a:r>
              <a:rPr lang="en-US" dirty="0" err="1"/>
              <a:t>Stocchi</a:t>
            </a:r>
            <a:r>
              <a:rPr lang="en-US" dirty="0"/>
              <a:t> (LAL </a:t>
            </a:r>
            <a:r>
              <a:rPr lang="en-US" dirty="0" err="1"/>
              <a:t>Orsay</a:t>
            </a:r>
            <a:r>
              <a:rPr lang="en-US" dirty="0"/>
              <a:t>)</a:t>
            </a:r>
          </a:p>
          <a:p>
            <a:r>
              <a:rPr lang="en-US" dirty="0"/>
              <a:t>John </a:t>
            </a:r>
            <a:r>
              <a:rPr lang="en-US" dirty="0" err="1"/>
              <a:t>Womersley</a:t>
            </a:r>
            <a:r>
              <a:rPr lang="en-US" dirty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6419" y="615312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International Advisory Committee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Mandate by CERN (2014+17) to define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“..Direction for </a:t>
            </a:r>
            <a:r>
              <a:rPr lang="en-US" sz="1600" dirty="0" err="1">
                <a:solidFill>
                  <a:srgbClr val="FF0000"/>
                </a:solidFill>
              </a:rPr>
              <a:t>ep</a:t>
            </a:r>
            <a:r>
              <a:rPr lang="en-US" sz="1600" dirty="0">
                <a:solidFill>
                  <a:srgbClr val="FF0000"/>
                </a:solidFill>
              </a:rPr>
              <a:t>/A both at LHC+FCC”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5411" y="1818159"/>
            <a:ext cx="2538061" cy="341632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Gianluigi</a:t>
            </a:r>
            <a:r>
              <a:rPr lang="en-US" dirty="0"/>
              <a:t> </a:t>
            </a:r>
            <a:r>
              <a:rPr lang="en-US" dirty="0" err="1"/>
              <a:t>Arduini</a:t>
            </a:r>
            <a:endParaRPr lang="en-US" dirty="0"/>
          </a:p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/>
              <a:t>Brüning</a:t>
            </a:r>
            <a:r>
              <a:rPr lang="en-US" dirty="0"/>
              <a:t> – Co-Chair</a:t>
            </a:r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Jensen</a:t>
            </a:r>
          </a:p>
          <a:p>
            <a:r>
              <a:rPr lang="en-US" dirty="0" err="1"/>
              <a:t>Walid</a:t>
            </a:r>
            <a:r>
              <a:rPr lang="en-US" dirty="0"/>
              <a:t> </a:t>
            </a:r>
            <a:r>
              <a:rPr lang="en-US" dirty="0" err="1"/>
              <a:t>Kaabi</a:t>
            </a:r>
            <a:endParaRPr lang="en-US" dirty="0"/>
          </a:p>
          <a:p>
            <a:r>
              <a:rPr lang="en-US" dirty="0"/>
              <a:t>Max Klein – Co-Chair</a:t>
            </a:r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4048" y="814810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0734" y="5226575"/>
            <a:ext cx="26512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5(12) are members of the</a:t>
            </a:r>
          </a:p>
          <a:p>
            <a:r>
              <a:rPr lang="en-US" b="1" dirty="0"/>
              <a:t>FCC coordination team</a:t>
            </a:r>
          </a:p>
          <a:p>
            <a:endParaRPr lang="en-US" dirty="0"/>
          </a:p>
          <a:p>
            <a:r>
              <a:rPr lang="en-US" sz="1600" dirty="0"/>
              <a:t>OB+MK: co-coordinate </a:t>
            </a:r>
            <a:r>
              <a:rPr lang="en-US" sz="1600" dirty="0" err="1"/>
              <a:t>FCCeh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8107230" y="657138"/>
            <a:ext cx="2241247" cy="6186310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</a:p>
          <a:p>
            <a:r>
              <a:rPr lang="en-US" dirty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</a:p>
          <a:p>
            <a:r>
              <a:rPr lang="en-US" dirty="0"/>
              <a:t>Claire </a:t>
            </a:r>
            <a:r>
              <a:rPr lang="en-US" dirty="0" err="1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</a:p>
          <a:p>
            <a:r>
              <a:rPr lang="en-US" dirty="0" err="1"/>
              <a:t>Uta</a:t>
            </a:r>
            <a:r>
              <a:rPr lang="en-US" dirty="0"/>
              <a:t> Klein, </a:t>
            </a:r>
          </a:p>
          <a:p>
            <a:r>
              <a:rPr lang="en-US" dirty="0"/>
              <a:t>Masahiro </a:t>
            </a:r>
            <a:r>
              <a:rPr lang="en-US" dirty="0" err="1"/>
              <a:t>Kuze</a:t>
            </a:r>
            <a:endParaRPr lang="en-US" dirty="0"/>
          </a:p>
          <a:p>
            <a:r>
              <a:rPr lang="en-US" b="1" dirty="0"/>
              <a:t>BSM</a:t>
            </a:r>
          </a:p>
          <a:p>
            <a:r>
              <a:rPr lang="en-US" dirty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</a:p>
          <a:p>
            <a:r>
              <a:rPr lang="en-US" dirty="0"/>
              <a:t>Monica </a:t>
            </a:r>
            <a:r>
              <a:rPr lang="en-US" dirty="0" err="1"/>
              <a:t>D’Onofrio</a:t>
            </a:r>
            <a:endParaRPr lang="en-US" dirty="0"/>
          </a:p>
          <a:p>
            <a:r>
              <a:rPr lang="en-US" dirty="0"/>
              <a:t>Oliver Fischer</a:t>
            </a:r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</a:p>
          <a:p>
            <a:r>
              <a:rPr lang="en-US" dirty="0"/>
              <a:t>Olaf </a:t>
            </a:r>
            <a:r>
              <a:rPr lang="en-US" dirty="0" err="1"/>
              <a:t>Behnke</a:t>
            </a:r>
            <a:r>
              <a:rPr lang="en-US" dirty="0"/>
              <a:t>,</a:t>
            </a:r>
          </a:p>
          <a:p>
            <a:r>
              <a:rPr lang="en-US" dirty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/>
              <a:t>eA</a:t>
            </a:r>
            <a:r>
              <a:rPr lang="en-US" b="1" dirty="0"/>
              <a:t> Physics </a:t>
            </a:r>
            <a:r>
              <a:rPr lang="en-US" dirty="0"/>
              <a:t>             </a:t>
            </a:r>
          </a:p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/>
              <a:t>Paul Newman, </a:t>
            </a:r>
          </a:p>
          <a:p>
            <a:r>
              <a:rPr lang="en-US" dirty="0"/>
              <a:t>Anna </a:t>
            </a:r>
            <a:r>
              <a:rPr lang="en-US" dirty="0" err="1"/>
              <a:t>Stasto</a:t>
            </a:r>
            <a:endParaRPr lang="en-US" dirty="0"/>
          </a:p>
          <a:p>
            <a:r>
              <a:rPr lang="en-US" b="1" dirty="0"/>
              <a:t>Detector</a:t>
            </a:r>
          </a:p>
          <a:p>
            <a:r>
              <a:rPr lang="en-US" dirty="0"/>
              <a:t>Alessandro </a:t>
            </a:r>
            <a:r>
              <a:rPr lang="en-US" dirty="0" err="1"/>
              <a:t>Polini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74668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Working Groups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9740" y="6066561"/>
            <a:ext cx="252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/>
              <a:t>We miss Guido </a:t>
            </a:r>
            <a:r>
              <a:rPr lang="en-US" b="1" dirty="0" err="1"/>
              <a:t>Altarelli</a:t>
            </a:r>
            <a:r>
              <a:rPr lang="en-US" b="1" dirty="0"/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84C4E-038E-754C-84FD-10BE5F56DB61}"/>
              </a:ext>
            </a:extLst>
          </p:cNvPr>
          <p:cNvSpPr/>
          <p:nvPr/>
        </p:nvSpPr>
        <p:spPr>
          <a:xfrm>
            <a:off x="1515979" y="596978"/>
            <a:ext cx="3450292" cy="898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6DB2C-A474-A24C-A46E-0756A955B686}"/>
              </a:ext>
            </a:extLst>
          </p:cNvPr>
          <p:cNvSpPr txBox="1"/>
          <p:nvPr/>
        </p:nvSpPr>
        <p:spPr>
          <a:xfrm>
            <a:off x="10722235" y="5651062"/>
            <a:ext cx="128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P</a:t>
            </a:r>
            <a:r>
              <a:rPr lang="en-DE" sz="1600" dirty="0">
                <a:solidFill>
                  <a:srgbClr val="002060"/>
                </a:solidFill>
              </a:rPr>
              <a:t>resented</a:t>
            </a:r>
          </a:p>
          <a:p>
            <a:r>
              <a:rPr lang="en-GB" sz="1600" dirty="0">
                <a:solidFill>
                  <a:srgbClr val="002060"/>
                </a:solidFill>
              </a:rPr>
              <a:t>t</a:t>
            </a:r>
            <a:r>
              <a:rPr lang="en-DE" sz="1600" dirty="0">
                <a:solidFill>
                  <a:srgbClr val="002060"/>
                </a:solidFill>
              </a:rPr>
              <a:t>o Snowmass</a:t>
            </a:r>
          </a:p>
          <a:p>
            <a:r>
              <a:rPr lang="en-DE" sz="1600" dirty="0">
                <a:solidFill>
                  <a:srgbClr val="002060"/>
                </a:solidFill>
              </a:rPr>
              <a:t>8/2020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E2B32-82E3-9E4C-BF16-96ECB5CEBC31}"/>
              </a:ext>
            </a:extLst>
          </p:cNvPr>
          <p:cNvSpPr txBox="1"/>
          <p:nvPr/>
        </p:nvSpPr>
        <p:spPr>
          <a:xfrm>
            <a:off x="10543652" y="657138"/>
            <a:ext cx="1594347" cy="313932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DE" dirty="0">
                <a:solidFill>
                  <a:srgbClr val="FF0000"/>
                </a:solidFill>
              </a:rPr>
              <a:t>hanks to all</a:t>
            </a:r>
          </a:p>
          <a:p>
            <a:r>
              <a:rPr lang="en-GB" dirty="0">
                <a:solidFill>
                  <a:srgbClr val="002060"/>
                </a:solidFill>
              </a:rPr>
              <a:t>for your work</a:t>
            </a:r>
          </a:p>
          <a:p>
            <a:r>
              <a:rPr lang="en-GB" dirty="0">
                <a:solidFill>
                  <a:srgbClr val="002060"/>
                </a:solidFill>
              </a:rPr>
              <a:t>and support</a:t>
            </a:r>
          </a:p>
          <a:p>
            <a:r>
              <a:rPr lang="en-GB" dirty="0">
                <a:solidFill>
                  <a:srgbClr val="002060"/>
                </a:solidFill>
              </a:rPr>
              <a:t>f</a:t>
            </a:r>
            <a:r>
              <a:rPr lang="en-DE" dirty="0">
                <a:solidFill>
                  <a:srgbClr val="002060"/>
                </a:solidFill>
              </a:rPr>
              <a:t>or reaching</a:t>
            </a:r>
          </a:p>
          <a:p>
            <a:r>
              <a:rPr lang="en-GB" dirty="0">
                <a:solidFill>
                  <a:srgbClr val="002060"/>
                </a:solidFill>
              </a:rPr>
              <a:t>t</a:t>
            </a:r>
            <a:r>
              <a:rPr lang="en-DE" dirty="0">
                <a:solidFill>
                  <a:srgbClr val="002060"/>
                </a:solidFill>
              </a:rPr>
              <a:t>o here and</a:t>
            </a:r>
          </a:p>
          <a:p>
            <a:r>
              <a:rPr lang="en-GB" dirty="0">
                <a:solidFill>
                  <a:srgbClr val="002060"/>
                </a:solidFill>
              </a:rPr>
              <a:t>to a</a:t>
            </a:r>
            <a:r>
              <a:rPr lang="en-DE" dirty="0">
                <a:solidFill>
                  <a:srgbClr val="002060"/>
                </a:solidFill>
              </a:rPr>
              <a:t> very </a:t>
            </a:r>
          </a:p>
          <a:p>
            <a:r>
              <a:rPr lang="en-GB" dirty="0">
                <a:solidFill>
                  <a:srgbClr val="002060"/>
                </a:solidFill>
              </a:rPr>
              <a:t>r</a:t>
            </a:r>
            <a:r>
              <a:rPr lang="en-DE" dirty="0">
                <a:solidFill>
                  <a:srgbClr val="002060"/>
                </a:solidFill>
              </a:rPr>
              <a:t>emarkable </a:t>
            </a:r>
          </a:p>
          <a:p>
            <a:r>
              <a:rPr lang="en-GB" dirty="0">
                <a:solidFill>
                  <a:srgbClr val="002060"/>
                </a:solidFill>
              </a:rPr>
              <a:t>s</a:t>
            </a:r>
            <a:r>
              <a:rPr lang="en-DE" dirty="0">
                <a:solidFill>
                  <a:srgbClr val="002060"/>
                </a:solidFill>
              </a:rPr>
              <a:t>tatus and</a:t>
            </a:r>
          </a:p>
          <a:p>
            <a:r>
              <a:rPr lang="en-GB" dirty="0">
                <a:solidFill>
                  <a:srgbClr val="002060"/>
                </a:solidFill>
              </a:rPr>
              <a:t>p</a:t>
            </a:r>
            <a:r>
              <a:rPr lang="en-DE" dirty="0">
                <a:solidFill>
                  <a:srgbClr val="002060"/>
                </a:solidFill>
              </a:rPr>
              <a:t>rospect for</a:t>
            </a:r>
          </a:p>
          <a:p>
            <a:r>
              <a:rPr lang="en-GB" dirty="0">
                <a:solidFill>
                  <a:srgbClr val="002060"/>
                </a:solidFill>
              </a:rPr>
              <a:t>e</a:t>
            </a:r>
            <a:r>
              <a:rPr lang="en-DE" dirty="0">
                <a:solidFill>
                  <a:srgbClr val="002060"/>
                </a:solidFill>
              </a:rPr>
              <a:t>nergy frontier</a:t>
            </a:r>
          </a:p>
          <a:p>
            <a:r>
              <a:rPr lang="en-DE" dirty="0">
                <a:solidFill>
                  <a:srgbClr val="002060"/>
                </a:solidFill>
              </a:rPr>
              <a:t>DIS</a:t>
            </a:r>
          </a:p>
        </p:txBody>
      </p:sp>
    </p:spTree>
    <p:extLst>
      <p:ext uri="{BB962C8B-B14F-4D97-AF65-F5344CB8AC3E}">
        <p14:creationId xmlns:p14="http://schemas.microsoft.com/office/powerpoint/2010/main" val="164053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rgbClr val="C00000"/>
                </a:solidFill>
              </a:rPr>
              <a:t>Statement of the IAC to DG</a:t>
            </a:r>
            <a:r>
              <a:rPr lang="en-DE" sz="3200" dirty="0"/>
              <a:t>, </a:t>
            </a:r>
            <a:r>
              <a:rPr lang="en-DE" sz="2000" dirty="0"/>
              <a:t>published in 2007.14491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E5768-9BDC-DB45-B633-929FE05F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0" y="1199661"/>
            <a:ext cx="6527800" cy="40132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B0099-E58A-D74D-AC0D-14890B179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9" y="4927112"/>
            <a:ext cx="11176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883F1-506D-8A4E-ACF7-FC49CA9FA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997" y="1199661"/>
            <a:ext cx="5300833" cy="411089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95CBF6-F100-3044-9BD0-B5973A2671E1}"/>
              </a:ext>
            </a:extLst>
          </p:cNvPr>
          <p:cNvSpPr/>
          <p:nvPr/>
        </p:nvSpPr>
        <p:spPr>
          <a:xfrm>
            <a:off x="6728997" y="1535723"/>
            <a:ext cx="5300833" cy="2567354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D70FB-5341-054E-A34E-3018B5530B19}"/>
              </a:ext>
            </a:extLst>
          </p:cNvPr>
          <p:cNvSpPr txBox="1"/>
          <p:nvPr/>
        </p:nvSpPr>
        <p:spPr>
          <a:xfrm>
            <a:off x="6892225" y="6062870"/>
            <a:ext cx="497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From i), ii) and iii) follows a programme, see below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355F7F-A40D-D549-ACAC-B17FE71A18DB}"/>
              </a:ext>
            </a:extLst>
          </p:cNvPr>
          <p:cNvSpPr txBox="1"/>
          <p:nvPr/>
        </p:nvSpPr>
        <p:spPr>
          <a:xfrm>
            <a:off x="321276" y="6339016"/>
            <a:ext cx="338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S</a:t>
            </a:r>
            <a:r>
              <a:rPr lang="en-DE" sz="1400" dirty="0">
                <a:solidFill>
                  <a:srgbClr val="002060"/>
                </a:solidFill>
              </a:rPr>
              <a:t>lide from Coordination Meeting in October</a:t>
            </a:r>
          </a:p>
        </p:txBody>
      </p:sp>
    </p:spTree>
    <p:extLst>
      <p:ext uri="{BB962C8B-B14F-4D97-AF65-F5344CB8AC3E}">
        <p14:creationId xmlns:p14="http://schemas.microsoft.com/office/powerpoint/2010/main" val="401963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D583-B76E-8F4E-B18C-6893A4BB8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9291" y="158267"/>
            <a:ext cx="5091470" cy="656741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Next 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LHeC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/FCC-eh?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D71CE-7ED5-F149-AED7-4D5C1F4EBBE2}"/>
              </a:ext>
            </a:extLst>
          </p:cNvPr>
          <p:cNvSpPr txBox="1"/>
          <p:nvPr/>
        </p:nvSpPr>
        <p:spPr>
          <a:xfrm>
            <a:off x="531016" y="158267"/>
            <a:ext cx="2115579" cy="150810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 - Physics</a:t>
            </a:r>
          </a:p>
          <a:p>
            <a:endParaRPr lang="en-US" dirty="0"/>
          </a:p>
          <a:p>
            <a:r>
              <a:rPr lang="en-US" sz="1400" dirty="0"/>
              <a:t>Continue topical studies</a:t>
            </a:r>
          </a:p>
          <a:p>
            <a:r>
              <a:rPr lang="en-US" sz="1400" dirty="0"/>
              <a:t>Focus on eh-</a:t>
            </a:r>
            <a:r>
              <a:rPr lang="en-US" sz="1400" dirty="0" err="1"/>
              <a:t>hh</a:t>
            </a:r>
            <a:r>
              <a:rPr lang="en-US" sz="1400" dirty="0"/>
              <a:t> LHC gain </a:t>
            </a:r>
          </a:p>
          <a:p>
            <a:r>
              <a:rPr lang="en-US" sz="1400" dirty="0"/>
              <a:t>Join Snowmass as is useful</a:t>
            </a:r>
          </a:p>
          <a:p>
            <a:r>
              <a:rPr lang="en-US" sz="1400" dirty="0"/>
              <a:t>Join ECFA +FCC-eh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E1C34-7128-134E-9D82-58EA98408D10}"/>
              </a:ext>
            </a:extLst>
          </p:cNvPr>
          <p:cNvSpPr txBox="1"/>
          <p:nvPr/>
        </p:nvSpPr>
        <p:spPr>
          <a:xfrm>
            <a:off x="476267" y="1851543"/>
            <a:ext cx="2357312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 - Detector</a:t>
            </a:r>
          </a:p>
          <a:p>
            <a:endParaRPr lang="en-US" dirty="0"/>
          </a:p>
          <a:p>
            <a:r>
              <a:rPr lang="en-US" sz="1400" dirty="0"/>
              <a:t>Form a detector collaboration</a:t>
            </a:r>
          </a:p>
          <a:p>
            <a:r>
              <a:rPr lang="en-US" sz="1400" dirty="0"/>
              <a:t>Go to LHCC end of 2021</a:t>
            </a:r>
          </a:p>
          <a:p>
            <a:r>
              <a:rPr lang="en-US" sz="1400" dirty="0"/>
              <a:t>Optional jointly with ALICE3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40FB3-AED4-8A46-9F5F-9CABAE162DC8}"/>
              </a:ext>
            </a:extLst>
          </p:cNvPr>
          <p:cNvSpPr txBox="1"/>
          <p:nvPr/>
        </p:nvSpPr>
        <p:spPr>
          <a:xfrm>
            <a:off x="476267" y="3473714"/>
            <a:ext cx="1573059" cy="172354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 - Accelerator</a:t>
            </a:r>
          </a:p>
          <a:p>
            <a:endParaRPr lang="en-US" dirty="0"/>
          </a:p>
          <a:p>
            <a:r>
              <a:rPr lang="en-US" sz="1400" dirty="0"/>
              <a:t>R+D: Prototype Q1</a:t>
            </a:r>
          </a:p>
          <a:p>
            <a:r>
              <a:rPr lang="en-US" sz="1400" dirty="0"/>
              <a:t>R+D: Beam Pipe</a:t>
            </a:r>
          </a:p>
          <a:p>
            <a:r>
              <a:rPr lang="en-US" sz="1400" dirty="0"/>
              <a:t>Bypass IP </a:t>
            </a:r>
          </a:p>
          <a:p>
            <a:r>
              <a:rPr lang="en-US" sz="1400" dirty="0"/>
              <a:t>Simulations: IR </a:t>
            </a:r>
            <a:r>
              <a:rPr lang="en-US" sz="1400" dirty="0" err="1"/>
              <a:t>etc</a:t>
            </a:r>
            <a:endParaRPr lang="en-US" sz="1400" dirty="0"/>
          </a:p>
          <a:p>
            <a:r>
              <a:rPr lang="en-US" sz="1400" dirty="0"/>
              <a:t>Design Injector ..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EAE46-7983-8743-A6BD-5BDE32B390B8}"/>
              </a:ext>
            </a:extLst>
          </p:cNvPr>
          <p:cNvSpPr txBox="1"/>
          <p:nvPr/>
        </p:nvSpPr>
        <p:spPr>
          <a:xfrm>
            <a:off x="3712837" y="991825"/>
            <a:ext cx="2947025" cy="193899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- PERLE</a:t>
            </a:r>
          </a:p>
          <a:p>
            <a:endParaRPr lang="en-US" dirty="0"/>
          </a:p>
          <a:p>
            <a:r>
              <a:rPr lang="en-US" sz="1400" dirty="0"/>
              <a:t>Formal Foundation of Collaboration</a:t>
            </a:r>
          </a:p>
          <a:p>
            <a:r>
              <a:rPr lang="en-US" sz="1400" dirty="0"/>
              <a:t>Milestones as are being developed</a:t>
            </a:r>
          </a:p>
          <a:p>
            <a:r>
              <a:rPr lang="en-US" sz="1400" dirty="0"/>
              <a:t>Key PERLE experiments to be selected</a:t>
            </a:r>
          </a:p>
          <a:p>
            <a:r>
              <a:rPr lang="en-US" sz="1400" dirty="0"/>
              <a:t>TDR end of 2022</a:t>
            </a:r>
          </a:p>
          <a:p>
            <a:r>
              <a:rPr lang="en-US" sz="1400" dirty="0"/>
              <a:t>First beam in 2025</a:t>
            </a:r>
          </a:p>
          <a:p>
            <a:r>
              <a:rPr lang="en-US" sz="1400" dirty="0"/>
              <a:t>Participate in ESPP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20AB-AF12-9B41-8A10-FB453AD55C35}"/>
              </a:ext>
            </a:extLst>
          </p:cNvPr>
          <p:cNvSpPr txBox="1"/>
          <p:nvPr/>
        </p:nvSpPr>
        <p:spPr>
          <a:xfrm>
            <a:off x="3712837" y="3037192"/>
            <a:ext cx="3982309" cy="344709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Organisation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sz="1400" dirty="0"/>
              <a:t>Carefully develop from status 2019 to new structure</a:t>
            </a:r>
          </a:p>
          <a:p>
            <a:endParaRPr lang="en-US" sz="1400" dirty="0"/>
          </a:p>
          <a:p>
            <a:r>
              <a:rPr lang="en-US" sz="1400" dirty="0"/>
              <a:t>Keep coherent </a:t>
            </a:r>
            <a:r>
              <a:rPr lang="en-US" sz="1400" dirty="0" err="1"/>
              <a:t>LHeC</a:t>
            </a:r>
            <a:r>
              <a:rPr lang="en-US" sz="1400" dirty="0"/>
              <a:t>/PERLE/FCC-eh coordination</a:t>
            </a:r>
          </a:p>
          <a:p>
            <a:r>
              <a:rPr lang="en-US" sz="1400" dirty="0"/>
              <a:t>with two central coordinators and a steering group</a:t>
            </a:r>
          </a:p>
          <a:p>
            <a:r>
              <a:rPr lang="en-US" sz="1400" dirty="0"/>
              <a:t>[perhaps the leaders of A-I]. </a:t>
            </a:r>
          </a:p>
          <a:p>
            <a:endParaRPr lang="en-US" sz="1400" dirty="0"/>
          </a:p>
          <a:p>
            <a:r>
              <a:rPr lang="en-US" sz="1400" dirty="0"/>
              <a:t>Co/Coordinators for A-I  to be found</a:t>
            </a:r>
          </a:p>
          <a:p>
            <a:endParaRPr lang="en-US" sz="1400" dirty="0"/>
          </a:p>
          <a:p>
            <a:r>
              <a:rPr lang="en-US" sz="1400" dirty="0"/>
              <a:t>Build substructure, surely </a:t>
            </a:r>
          </a:p>
          <a:p>
            <a:r>
              <a:rPr lang="en-US" sz="1400" dirty="0"/>
              <a:t>in coordinating physics and detector</a:t>
            </a:r>
          </a:p>
          <a:p>
            <a:endParaRPr lang="en-US" sz="1400" dirty="0"/>
          </a:p>
          <a:p>
            <a:r>
              <a:rPr lang="en-US" sz="1400" dirty="0"/>
              <a:t>Invite new IAC, subject to CERN’s </a:t>
            </a:r>
            <a:r>
              <a:rPr lang="en-US" sz="1400" dirty="0" err="1"/>
              <a:t>d’accord</a:t>
            </a:r>
            <a:endParaRPr lang="en-US" sz="1400" dirty="0"/>
          </a:p>
          <a:p>
            <a:r>
              <a:rPr lang="en-US" sz="1400" dirty="0"/>
              <a:t>Fall 2021 – New Big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E344D-47F0-3144-9843-D155E5EDA738}"/>
              </a:ext>
            </a:extLst>
          </p:cNvPr>
          <p:cNvSpPr txBox="1"/>
          <p:nvPr/>
        </p:nvSpPr>
        <p:spPr>
          <a:xfrm>
            <a:off x="9791351" y="6257836"/>
            <a:ext cx="22687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Thoughts for 26. October 2020</a:t>
            </a:r>
          </a:p>
          <a:p>
            <a:r>
              <a:rPr lang="en-US" sz="1100" dirty="0"/>
              <a:t> </a:t>
            </a:r>
            <a:r>
              <a:rPr lang="en-US" sz="1100" dirty="0" err="1"/>
              <a:t>LHeC</a:t>
            </a:r>
            <a:r>
              <a:rPr lang="en-US" sz="1100" dirty="0"/>
              <a:t> Coordination Meeting. OB/MK</a:t>
            </a:r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819C3-BEEA-F84C-AF73-68D1E3470FCD}"/>
              </a:ext>
            </a:extLst>
          </p:cNvPr>
          <p:cNvSpPr txBox="1"/>
          <p:nvPr/>
        </p:nvSpPr>
        <p:spPr>
          <a:xfrm>
            <a:off x="8655500" y="158267"/>
            <a:ext cx="2227597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 - CERN</a:t>
            </a:r>
          </a:p>
          <a:p>
            <a:endParaRPr lang="en-US" dirty="0"/>
          </a:p>
          <a:p>
            <a:r>
              <a:rPr lang="en-US" sz="1400" dirty="0"/>
              <a:t>Approach CERN to support </a:t>
            </a:r>
          </a:p>
          <a:p>
            <a:r>
              <a:rPr lang="en-US" sz="1400" dirty="0"/>
              <a:t>the ‘eh’ R+D developments</a:t>
            </a:r>
          </a:p>
          <a:p>
            <a:r>
              <a:rPr lang="en-US" sz="1400" dirty="0"/>
              <a:t>Note: 120MCHF  for FCC -25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1BD07-40FA-7D43-A8BC-BBC9A95D3EE7}"/>
              </a:ext>
            </a:extLst>
          </p:cNvPr>
          <p:cNvSpPr txBox="1"/>
          <p:nvPr/>
        </p:nvSpPr>
        <p:spPr>
          <a:xfrm>
            <a:off x="8655500" y="1666372"/>
            <a:ext cx="2735172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 - Other laboratories</a:t>
            </a:r>
          </a:p>
          <a:p>
            <a:endParaRPr lang="en-US" dirty="0"/>
          </a:p>
          <a:p>
            <a:r>
              <a:rPr lang="en-US" sz="1400" dirty="0"/>
              <a:t>Attract [collaborators </a:t>
            </a:r>
          </a:p>
          <a:p>
            <a:r>
              <a:rPr lang="en-US" sz="1400" dirty="0"/>
              <a:t>from] other labs (link to B)</a:t>
            </a:r>
          </a:p>
          <a:p>
            <a:r>
              <a:rPr lang="en-US" sz="1400" dirty="0"/>
              <a:t>Form national </a:t>
            </a:r>
            <a:r>
              <a:rPr lang="en-US" sz="1400" dirty="0" err="1"/>
              <a:t>LHeC</a:t>
            </a:r>
            <a:r>
              <a:rPr lang="en-US" sz="1400" dirty="0"/>
              <a:t>/FCC-eh groups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07A7B-CE13-C14C-AF47-0847C9B1DF52}"/>
              </a:ext>
            </a:extLst>
          </p:cNvPr>
          <p:cNvSpPr txBox="1"/>
          <p:nvPr/>
        </p:nvSpPr>
        <p:spPr>
          <a:xfrm>
            <a:off x="450936" y="5304985"/>
            <a:ext cx="1774075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 - FCC-eh</a:t>
            </a:r>
          </a:p>
          <a:p>
            <a:endParaRPr lang="en-US" dirty="0"/>
          </a:p>
          <a:p>
            <a:r>
              <a:rPr lang="en-US" sz="1400" dirty="0"/>
              <a:t>Develop ‘eh’ as</a:t>
            </a:r>
          </a:p>
          <a:p>
            <a:r>
              <a:rPr lang="en-US" sz="1400" dirty="0"/>
              <a:t>part of FCC-</a:t>
            </a:r>
            <a:r>
              <a:rPr lang="en-US" sz="1400" dirty="0" err="1"/>
              <a:t>hh</a:t>
            </a:r>
            <a:endParaRPr lang="en-US" sz="1400" dirty="0"/>
          </a:p>
          <a:p>
            <a:r>
              <a:rPr lang="en-US" sz="1400" dirty="0"/>
              <a:t>Write the FCC-eh CDR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DEFAB-E76B-5B45-B2CE-5F6DA8F63BD8}"/>
              </a:ext>
            </a:extLst>
          </p:cNvPr>
          <p:cNvSpPr txBox="1"/>
          <p:nvPr/>
        </p:nvSpPr>
        <p:spPr>
          <a:xfrm>
            <a:off x="8384015" y="3280468"/>
            <a:ext cx="2271263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 - Young Scientists</a:t>
            </a:r>
          </a:p>
          <a:p>
            <a:endParaRPr lang="en-US" dirty="0"/>
          </a:p>
          <a:p>
            <a:r>
              <a:rPr lang="en-US" sz="1400" dirty="0"/>
              <a:t>Create an ep Group</a:t>
            </a:r>
          </a:p>
          <a:p>
            <a:r>
              <a:rPr lang="en-US" sz="1400" dirty="0"/>
              <a:t>Define short time scale tasks</a:t>
            </a:r>
          </a:p>
          <a:p>
            <a:r>
              <a:rPr lang="en-US" sz="1400" dirty="0"/>
              <a:t>as in the detector R+D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3B61D-43A4-604C-8E7F-E75AF006F5F3}"/>
              </a:ext>
            </a:extLst>
          </p:cNvPr>
          <p:cNvSpPr txBox="1"/>
          <p:nvPr/>
        </p:nvSpPr>
        <p:spPr>
          <a:xfrm>
            <a:off x="8079893" y="4894564"/>
            <a:ext cx="1711238" cy="150810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 - Outreach</a:t>
            </a:r>
          </a:p>
          <a:p>
            <a:endParaRPr lang="en-US" dirty="0"/>
          </a:p>
          <a:p>
            <a:r>
              <a:rPr lang="en-US" sz="1400" dirty="0"/>
              <a:t>Update the web</a:t>
            </a:r>
          </a:p>
          <a:p>
            <a:r>
              <a:rPr lang="en-US" sz="1400" dirty="0"/>
              <a:t>Conferences</a:t>
            </a:r>
          </a:p>
          <a:p>
            <a:r>
              <a:rPr lang="en-US" sz="1400" dirty="0"/>
              <a:t>Social Media</a:t>
            </a:r>
          </a:p>
          <a:p>
            <a:r>
              <a:rPr lang="en-US" sz="1400" dirty="0"/>
              <a:t>PR Document for FAs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C4B144-F36E-0841-931C-8922E9CE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74" y="1209383"/>
            <a:ext cx="14986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BC34A9-25C8-3442-A7EA-BDD95D8E0931}"/>
              </a:ext>
            </a:extLst>
          </p:cNvPr>
          <p:cNvSpPr txBox="1"/>
          <p:nvPr/>
        </p:nvSpPr>
        <p:spPr>
          <a:xfrm>
            <a:off x="5283861" y="196899"/>
            <a:ext cx="5941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rgbClr val="002060"/>
                </a:solidFill>
              </a:rPr>
              <a:t>A Proposal for Future Organisation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072E5-4277-1A42-BD0A-75B8ACFEFC5C}"/>
              </a:ext>
            </a:extLst>
          </p:cNvPr>
          <p:cNvSpPr txBox="1"/>
          <p:nvPr/>
        </p:nvSpPr>
        <p:spPr>
          <a:xfrm>
            <a:off x="4727866" y="1289953"/>
            <a:ext cx="3468322" cy="427809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L</a:t>
            </a:r>
            <a:r>
              <a:rPr lang="en-GB" sz="2400" dirty="0">
                <a:solidFill>
                  <a:srgbClr val="C00000"/>
                </a:solidFill>
              </a:rPr>
              <a:t>H</a:t>
            </a:r>
            <a:r>
              <a:rPr lang="en-DE" sz="2400" dirty="0">
                <a:solidFill>
                  <a:srgbClr val="C00000"/>
                </a:solidFill>
              </a:rPr>
              <a:t>eC Board </a:t>
            </a:r>
            <a:endParaRPr lang="en-DE" dirty="0">
              <a:solidFill>
                <a:srgbClr val="C00000"/>
              </a:solidFill>
            </a:endParaRPr>
          </a:p>
          <a:p>
            <a:endParaRPr lang="en-DE" dirty="0"/>
          </a:p>
          <a:p>
            <a:r>
              <a:rPr lang="en-DE" sz="1400" dirty="0"/>
              <a:t>Coordinators of WGs/Topics  + few others</a:t>
            </a:r>
          </a:p>
          <a:p>
            <a:endParaRPr lang="en-DE" dirty="0"/>
          </a:p>
          <a:p>
            <a:r>
              <a:rPr lang="en-DE" dirty="0"/>
              <a:t>-Physics             [4]      </a:t>
            </a:r>
            <a:r>
              <a:rPr lang="en-DE" dirty="0">
                <a:sym typeface="Wingdings" pitchFamily="2" charset="2"/>
              </a:rPr>
              <a:t></a:t>
            </a:r>
            <a:r>
              <a:rPr lang="en-DE" sz="1400" dirty="0"/>
              <a:t> (no ”PC”?)</a:t>
            </a:r>
          </a:p>
          <a:p>
            <a:r>
              <a:rPr lang="en-DE" dirty="0"/>
              <a:t>-Accelerator     [2]</a:t>
            </a:r>
          </a:p>
          <a:p>
            <a:r>
              <a:rPr lang="en-DE" dirty="0"/>
              <a:t>-Detector          [2]</a:t>
            </a:r>
          </a:p>
          <a:p>
            <a:r>
              <a:rPr lang="en-DE" dirty="0"/>
              <a:t>-FCC-eh             [2]</a:t>
            </a:r>
          </a:p>
          <a:p>
            <a:r>
              <a:rPr lang="en-DE" dirty="0"/>
              <a:t>-PERLE               [1]</a:t>
            </a:r>
          </a:p>
          <a:p>
            <a:r>
              <a:rPr lang="en-DE" dirty="0"/>
              <a:t>-CERN                [1]</a:t>
            </a:r>
          </a:p>
          <a:p>
            <a:r>
              <a:rPr lang="en-DE" dirty="0"/>
              <a:t>-Other Labs      [1]</a:t>
            </a:r>
          </a:p>
          <a:p>
            <a:r>
              <a:rPr lang="en-DE" dirty="0"/>
              <a:t>-Young Scientists [1]</a:t>
            </a:r>
          </a:p>
          <a:p>
            <a:r>
              <a:rPr lang="en-DE" dirty="0"/>
              <a:t>-Outreach        [1]        </a:t>
            </a:r>
          </a:p>
          <a:p>
            <a:endParaRPr lang="en-DE" dirty="0"/>
          </a:p>
          <a:p>
            <a:r>
              <a:rPr lang="en-DE" dirty="0">
                <a:sym typeface="Wingdings" pitchFamily="2" charset="2"/>
              </a:rPr>
              <a:t>+ ??           </a:t>
            </a:r>
            <a:r>
              <a:rPr lang="en-DE" sz="1400" dirty="0">
                <a:sym typeface="Wingdings" pitchFamily="2" charset="2"/>
              </a:rPr>
              <a:t> ~</a:t>
            </a:r>
            <a:r>
              <a:rPr lang="en-DE" dirty="0">
                <a:sym typeface="Wingdings" pitchFamily="2" charset="2"/>
              </a:rPr>
              <a:t>15 Members</a:t>
            </a:r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77723-F804-E548-B41E-ABA42950A916}"/>
              </a:ext>
            </a:extLst>
          </p:cNvPr>
          <p:cNvSpPr txBox="1"/>
          <p:nvPr/>
        </p:nvSpPr>
        <p:spPr>
          <a:xfrm>
            <a:off x="35281" y="709692"/>
            <a:ext cx="4588372" cy="187743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Coordinators </a:t>
            </a:r>
            <a:r>
              <a:rPr lang="en-DE" dirty="0">
                <a:solidFill>
                  <a:srgbClr val="C00000"/>
                </a:solidFill>
              </a:rPr>
              <a:t>[day to day action]</a:t>
            </a:r>
          </a:p>
          <a:p>
            <a:r>
              <a:rPr lang="en-DE" sz="1600" dirty="0"/>
              <a:t>  </a:t>
            </a:r>
          </a:p>
          <a:p>
            <a:r>
              <a:rPr lang="en-DE" sz="1600" dirty="0"/>
              <a:t>  Oliver Bruening and Acc/CERN Co-coordinator</a:t>
            </a:r>
          </a:p>
          <a:p>
            <a:r>
              <a:rPr lang="en-DE" sz="1600" dirty="0"/>
              <a:t>  Max Klein and Co-coordinator</a:t>
            </a:r>
          </a:p>
          <a:p>
            <a:r>
              <a:rPr lang="en-DE" sz="1600" dirty="0"/>
              <a:t>  Nestor Armesto +?</a:t>
            </a:r>
          </a:p>
          <a:p>
            <a:r>
              <a:rPr lang="en-DE" sz="1400" dirty="0"/>
              <a:t>[</a:t>
            </a:r>
            <a:r>
              <a:rPr lang="en-DE" sz="1400" b="1" dirty="0">
                <a:solidFill>
                  <a:srgbClr val="002060"/>
                </a:solidFill>
              </a:rPr>
              <a:t>prepare transition, share work and responsibility</a:t>
            </a:r>
            <a:r>
              <a:rPr lang="en-DE" sz="1400" dirty="0"/>
              <a:t>, </a:t>
            </a:r>
          </a:p>
          <a:p>
            <a:r>
              <a:rPr lang="en-DE" sz="1400" dirty="0"/>
              <a:t> keep this group small, don’t use EB,Steering,Management..]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BFEF5-E6A1-0F4C-AEA7-2E1BDC65B91C}"/>
              </a:ext>
            </a:extLst>
          </p:cNvPr>
          <p:cNvSpPr txBox="1"/>
          <p:nvPr/>
        </p:nvSpPr>
        <p:spPr>
          <a:xfrm>
            <a:off x="8405908" y="1587701"/>
            <a:ext cx="3588868" cy="344709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Working Groups </a:t>
            </a:r>
            <a:r>
              <a:rPr lang="en-DE" dirty="0">
                <a:solidFill>
                  <a:srgbClr val="C00000"/>
                </a:solidFill>
              </a:rPr>
              <a:t>[LHeC/FCCeh]</a:t>
            </a:r>
          </a:p>
          <a:p>
            <a:endParaRPr lang="en-DE" dirty="0"/>
          </a:p>
          <a:p>
            <a:r>
              <a:rPr lang="en-DE" sz="1600" dirty="0"/>
              <a:t>- QCD/Partons </a:t>
            </a:r>
            <a:r>
              <a:rPr lang="en-DE" sz="1400" dirty="0"/>
              <a:t>(including small x and ions)</a:t>
            </a:r>
          </a:p>
          <a:p>
            <a:endParaRPr lang="en-DE" sz="1600" dirty="0"/>
          </a:p>
          <a:p>
            <a:r>
              <a:rPr lang="en-DE" sz="1600" dirty="0"/>
              <a:t>- Higgs, Top and Electroweak</a:t>
            </a:r>
          </a:p>
          <a:p>
            <a:endParaRPr lang="en-DE" sz="1600" dirty="0"/>
          </a:p>
          <a:p>
            <a:r>
              <a:rPr lang="en-DE" sz="1600" dirty="0"/>
              <a:t>- Beyond the Standard Model</a:t>
            </a:r>
          </a:p>
          <a:p>
            <a:endParaRPr lang="en-DE" sz="1600" dirty="0"/>
          </a:p>
          <a:p>
            <a:r>
              <a:rPr lang="en-DE" sz="1600" dirty="0"/>
              <a:t>- Low Energy Physics with PERLE</a:t>
            </a:r>
          </a:p>
          <a:p>
            <a:pPr marL="285750" indent="-285750">
              <a:buFontTx/>
              <a:buChar char="-"/>
            </a:pPr>
            <a:endParaRPr lang="en-DE" sz="1600" dirty="0"/>
          </a:p>
          <a:p>
            <a:r>
              <a:rPr lang="en-DE" sz="1600" dirty="0"/>
              <a:t>- Accelerator</a:t>
            </a:r>
          </a:p>
          <a:p>
            <a:endParaRPr lang="en-DE" sz="1600" dirty="0"/>
          </a:p>
          <a:p>
            <a:r>
              <a:rPr lang="en-DE" sz="1600" dirty="0"/>
              <a:t>- Detector – </a:t>
            </a:r>
            <a:r>
              <a:rPr lang="en-DE" sz="1600" b="1" dirty="0"/>
              <a:t>needs to expand!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31B7F-36E6-854C-9A0B-04CC11BCBC8E}"/>
              </a:ext>
            </a:extLst>
          </p:cNvPr>
          <p:cNvSpPr txBox="1"/>
          <p:nvPr/>
        </p:nvSpPr>
        <p:spPr>
          <a:xfrm>
            <a:off x="481108" y="3311250"/>
            <a:ext cx="3468322" cy="196977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IAC</a:t>
            </a:r>
          </a:p>
          <a:p>
            <a:endParaRPr lang="en-DE" dirty="0"/>
          </a:p>
          <a:p>
            <a:r>
              <a:rPr lang="en-DE" sz="1600" dirty="0"/>
              <a:t>The IAC has been very important. We</a:t>
            </a:r>
          </a:p>
          <a:p>
            <a:r>
              <a:rPr lang="en-DE" sz="1600" dirty="0"/>
              <a:t>had one in 2008+ (A Caldwell +) </a:t>
            </a:r>
          </a:p>
          <a:p>
            <a:r>
              <a:rPr lang="en-DE" sz="1600" dirty="0"/>
              <a:t>and one in 2014+ (H Schopper+).</a:t>
            </a:r>
          </a:p>
          <a:p>
            <a:r>
              <a:rPr lang="en-DE" sz="1600" dirty="0"/>
              <a:t>We shall argue for this to continue in an </a:t>
            </a:r>
          </a:p>
          <a:p>
            <a:r>
              <a:rPr lang="en-DE" sz="1600" dirty="0"/>
              <a:t>updated composition.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32FB2-6659-3843-95A7-702F5AB6518D}"/>
              </a:ext>
            </a:extLst>
          </p:cNvPr>
          <p:cNvSpPr txBox="1"/>
          <p:nvPr/>
        </p:nvSpPr>
        <p:spPr>
          <a:xfrm>
            <a:off x="8377210" y="5302217"/>
            <a:ext cx="3591176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C00000"/>
                </a:solidFill>
              </a:rPr>
              <a:t>Next steps when we agree on a structure</a:t>
            </a:r>
            <a:endParaRPr lang="en-DE" sz="1600" dirty="0"/>
          </a:p>
          <a:p>
            <a:r>
              <a:rPr lang="en-DE" sz="1600" dirty="0"/>
              <a:t>- </a:t>
            </a:r>
            <a:r>
              <a:rPr lang="en-GB" sz="1600" dirty="0"/>
              <a:t>e</a:t>
            </a:r>
            <a:r>
              <a:rPr lang="en-DE" sz="1600" dirty="0"/>
              <a:t>stablish names  (continuation+new) </a:t>
            </a:r>
          </a:p>
          <a:p>
            <a:r>
              <a:rPr lang="en-GB" sz="1600" dirty="0"/>
              <a:t>- d</a:t>
            </a:r>
            <a:r>
              <a:rPr lang="en-DE" sz="1600" dirty="0"/>
              <a:t>iscuss with the CERN Directorate</a:t>
            </a:r>
          </a:p>
          <a:p>
            <a:r>
              <a:rPr lang="en-GB" sz="1600" dirty="0"/>
              <a:t>e</a:t>
            </a:r>
            <a:r>
              <a:rPr lang="en-DE" sz="1600" dirty="0"/>
              <a:t>specially the composition of the IAC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4AB0E-984F-EA4C-B6D1-F70B2F6C2590}"/>
              </a:ext>
            </a:extLst>
          </p:cNvPr>
          <p:cNvSpPr txBox="1"/>
          <p:nvPr/>
        </p:nvSpPr>
        <p:spPr>
          <a:xfrm>
            <a:off x="375138" y="6342185"/>
            <a:ext cx="150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>
                    <a:lumMod val="65000"/>
                  </a:schemeClr>
                </a:solidFill>
              </a:rPr>
              <a:t>1.4.2021 draft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1F2850-AD59-9448-87FB-8D29DC294E56}"/>
              </a:ext>
            </a:extLst>
          </p:cNvPr>
          <p:cNvSpPr txBox="1"/>
          <p:nvPr/>
        </p:nvSpPr>
        <p:spPr>
          <a:xfrm>
            <a:off x="2116772" y="5880520"/>
            <a:ext cx="590546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FCC-eh: </a:t>
            </a:r>
            <a:r>
              <a:rPr lang="en-DE" sz="1400" dirty="0"/>
              <a:t>integral part of this</a:t>
            </a:r>
          </a:p>
          <a:p>
            <a:r>
              <a:rPr lang="en-DE" dirty="0"/>
              <a:t>PERLE: </a:t>
            </a:r>
            <a:r>
              <a:rPr lang="en-DE" sz="1400" dirty="0"/>
              <a:t>has its own collaboration but should be represented + physics WG (?)</a:t>
            </a:r>
          </a:p>
        </p:txBody>
      </p:sp>
    </p:spTree>
    <p:extLst>
      <p:ext uri="{BB962C8B-B14F-4D97-AF65-F5344CB8AC3E}">
        <p14:creationId xmlns:p14="http://schemas.microsoft.com/office/powerpoint/2010/main" val="4086741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1320</Words>
  <Application>Microsoft Macintosh PowerPoint</Application>
  <PresentationFormat>Widescreen</PresentationFormat>
  <Paragraphs>326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Organisation</vt:lpstr>
      <vt:lpstr>Statement of the IAC to DG, published in 2007.14491</vt:lpstr>
      <vt:lpstr> Next on LHeC/FCC-eh?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Klein, Max</dc:creator>
  <cp:lastModifiedBy>Klein, Max</cp:lastModifiedBy>
  <cp:revision>23</cp:revision>
  <dcterms:created xsi:type="dcterms:W3CDTF">2021-03-31T10:26:44Z</dcterms:created>
  <dcterms:modified xsi:type="dcterms:W3CDTF">2021-04-01T12:18:19Z</dcterms:modified>
</cp:coreProperties>
</file>