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77" r:id="rId3"/>
    <p:sldId id="268" r:id="rId4"/>
    <p:sldId id="276" r:id="rId5"/>
    <p:sldId id="264" r:id="rId6"/>
    <p:sldId id="282" r:id="rId7"/>
    <p:sldId id="279" r:id="rId8"/>
    <p:sldId id="271" r:id="rId9"/>
    <p:sldId id="280" r:id="rId10"/>
    <p:sldId id="257" r:id="rId11"/>
    <p:sldId id="273" r:id="rId12"/>
    <p:sldId id="274" r:id="rId13"/>
    <p:sldId id="272" r:id="rId14"/>
    <p:sldId id="267" r:id="rId15"/>
    <p:sldId id="278" r:id="rId16"/>
    <p:sldId id="275" r:id="rId17"/>
    <p:sldId id="281" r:id="rId18"/>
    <p:sldId id="262" r:id="rId19"/>
    <p:sldId id="283" r:id="rId20"/>
    <p:sldId id="269" r:id="rId21"/>
    <p:sldId id="270" r:id="rId22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3FC0"/>
    <a:srgbClr val="CA1C2F"/>
    <a:srgbClr val="6F7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762D8-3A3C-4941-92FF-784A2F6AE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0BFF8-4522-5E43-A876-5A95E242C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A18D6-7905-514C-9BFE-26C91753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BA3E-F4BB-B547-B559-F7E894441356}" type="datetimeFigureOut">
              <a:rPr lang="en-DE" smtClean="0"/>
              <a:t>29.07.21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117A3-CAF8-C345-A4A7-D0C14DB1F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13D3F-8BAB-C047-ADA6-A826518F9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1FA3-4C4B-4E43-B6E4-F008008F46D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6701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96B97-1A07-594E-822C-DA573E003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D2D743-213F-AB44-8EC9-1C2200374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2E48F-23DC-7A44-AB2D-B79C4A0BD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BA3E-F4BB-B547-B559-F7E894441356}" type="datetimeFigureOut">
              <a:rPr lang="en-DE" smtClean="0"/>
              <a:t>29.07.21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803A6-11D8-0D49-A398-204D1FCBB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6C136-7917-D64F-AF91-1B7A66BC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1FA3-4C4B-4E43-B6E4-F008008F46D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92123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7B9FE5-6207-D44C-9DFF-094DA6519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1F04E-D8B3-C642-8C2A-C1B763BCC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CEAB-7B29-634B-A8E6-E3A7A7325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BA3E-F4BB-B547-B559-F7E894441356}" type="datetimeFigureOut">
              <a:rPr lang="en-DE" smtClean="0"/>
              <a:t>29.07.21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78300-91FD-3149-90A3-7C85BE1D4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0DCD6-1003-B041-B8E2-6E9B97BB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1FA3-4C4B-4E43-B6E4-F008008F46D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0290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B079C-04BB-9E4E-AEBF-BFA6D9824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6B9CF-268D-3147-AF97-77CFDE4C9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39E6A-74F9-424A-867E-BFF318637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BA3E-F4BB-B547-B559-F7E894441356}" type="datetimeFigureOut">
              <a:rPr lang="en-DE" smtClean="0"/>
              <a:t>29.07.21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CADE4-2EB7-6642-A0BA-4C188C4C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4DAC4-45A8-FE41-A0CE-6CDB82CA5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1FA3-4C4B-4E43-B6E4-F008008F46D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52647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817D-6C82-894F-A318-34F197692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0794A-B89F-DC48-B680-0879FC180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85F19-83F9-AA41-9CBA-D4524718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BA3E-F4BB-B547-B559-F7E894441356}" type="datetimeFigureOut">
              <a:rPr lang="en-DE" smtClean="0"/>
              <a:t>29.07.21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A67D1-379C-314D-91CD-6D4D26A8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A145D-0AE5-9747-875B-7836933D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1FA3-4C4B-4E43-B6E4-F008008F46D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2013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B4FE-5F62-8F4E-93A8-80F102538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09140-492F-D341-814C-3210F62DE7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D0378-FA81-0E48-9482-AD80C8EC3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E95CA-7303-574F-A080-FED501E79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BA3E-F4BB-B547-B559-F7E894441356}" type="datetimeFigureOut">
              <a:rPr lang="en-DE" smtClean="0"/>
              <a:t>29.07.21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1DD5B-C0FF-FA49-A9B1-2CDD998E1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0B6CD-45A2-F04C-A221-0DFD9C80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1FA3-4C4B-4E43-B6E4-F008008F46D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5921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1183B-CDCF-2C4E-9F2A-501823CDB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A10F6-63FB-124B-B401-D2F6D9DCA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5D0D26-DDE0-1F40-A878-26DD5CF4E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D3FEB0-A585-EF43-B8AD-E7245FBE3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F8DF1-B712-5A45-AB8A-A224C8AC46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1AC65A-2004-5849-9AE0-10B70A4D4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BA3E-F4BB-B547-B559-F7E894441356}" type="datetimeFigureOut">
              <a:rPr lang="en-DE" smtClean="0"/>
              <a:t>29.07.21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9320D-5659-C845-8EA8-58F1BA750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5FE3A0-01F0-384C-8924-52ADC48E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1FA3-4C4B-4E43-B6E4-F008008F46D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94491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B7658-FC55-8E47-93E5-8813CCF0E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DEC8F7-A185-4B4F-BD72-C7868EE63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BA3E-F4BB-B547-B559-F7E894441356}" type="datetimeFigureOut">
              <a:rPr lang="en-DE" smtClean="0"/>
              <a:t>29.07.21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C3529-7D64-B24B-9B6E-192D05EDC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3277EB-6F06-A242-A440-D27F8C81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1FA3-4C4B-4E43-B6E4-F008008F46D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70429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68B89-A6F1-E44D-81BB-448B5B310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BA3E-F4BB-B547-B559-F7E894441356}" type="datetimeFigureOut">
              <a:rPr lang="en-DE" smtClean="0"/>
              <a:t>29.07.21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83076A-F114-134C-9A3D-4077390E3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E2B5E-0596-6C4A-B27D-0AED68A2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1FA3-4C4B-4E43-B6E4-F008008F46D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089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6C29F-CF4F-4947-8957-B3D410F58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71BAE-9DC0-E84D-AFD2-B98794533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227E7D-0366-374A-8D39-3B09C7DA2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C0457-E963-C245-95CE-9910D59D3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BA3E-F4BB-B547-B559-F7E894441356}" type="datetimeFigureOut">
              <a:rPr lang="en-DE" smtClean="0"/>
              <a:t>29.07.21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B7FCB-13AC-8948-A41F-BD659CBE3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C7684-E2BB-CB47-A425-F84931310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1FA3-4C4B-4E43-B6E4-F008008F46D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5413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8E44C-4954-5A4A-A63C-CD051D8B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9F24E3-4442-5C4D-B66A-3B2630E5A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CFC259-555D-214F-BEF7-933736A40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3E8E3-C108-2647-BABD-F65C165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BA3E-F4BB-B547-B559-F7E894441356}" type="datetimeFigureOut">
              <a:rPr lang="en-DE" smtClean="0"/>
              <a:t>29.07.21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A6F09-254A-F748-8BF1-9F2AE1E18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E211C-3A21-8048-8C6E-F8D7364B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01FA3-4C4B-4E43-B6E4-F008008F46D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5393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87856-5BA8-9346-BF70-F998A09F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684CA-189B-1147-A774-5E6B3F462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86B8C-B04C-7B49-910B-27B41C8F9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DBA3E-F4BB-B547-B559-F7E894441356}" type="datetimeFigureOut">
              <a:rPr lang="en-DE" smtClean="0"/>
              <a:t>29.07.21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5D3AC-6816-4C47-BE9D-15F7B9FA5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DCD1C-D01F-5C47-9ABC-91CA201F5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01FA3-4C4B-4E43-B6E4-F008008F46D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1063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tif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hyperlink" Target="https://arxiv.org/abs/1705.08783" TargetMode="External"/><Relationship Id="rId4" Type="http://schemas.openxmlformats.org/officeDocument/2006/relationships/hyperlink" Target="https://inspirebeta.net/literature/1601165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tif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dico.cern.ch/event/1040671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Relationship Id="rId9" Type="http://schemas.openxmlformats.org/officeDocument/2006/relationships/image" Target="../media/image5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5.11015" TargetMode="External"/><Relationship Id="rId2" Type="http://schemas.openxmlformats.org/officeDocument/2006/relationships/hyperlink" Target="https://doi.org/10.1016/j.physletb.2020.135394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0FC09-41DD-C64E-8FA2-C1A7E5592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1394" y="339400"/>
            <a:ext cx="9144000" cy="643375"/>
          </a:xfrm>
        </p:spPr>
        <p:txBody>
          <a:bodyPr>
            <a:normAutofit/>
          </a:bodyPr>
          <a:lstStyle/>
          <a:p>
            <a:r>
              <a:rPr lang="en-DE" sz="4000" b="1" dirty="0">
                <a:solidFill>
                  <a:srgbClr val="002060"/>
                </a:solidFill>
              </a:rPr>
              <a:t>Development of Energy Recovery Linacs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A3299-43F0-5840-B21D-3B01DF106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84" y="2795340"/>
            <a:ext cx="3966821" cy="1999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CE6594-513E-3B42-BC92-8CB5BECFE503}"/>
              </a:ext>
            </a:extLst>
          </p:cNvPr>
          <p:cNvSpPr txBox="1"/>
          <p:nvPr/>
        </p:nvSpPr>
        <p:spPr>
          <a:xfrm>
            <a:off x="4291267" y="1261632"/>
            <a:ext cx="340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Towards a European ERL Roadmap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D2DAD-2C07-0140-B00C-A49AF5371C2B}"/>
              </a:ext>
            </a:extLst>
          </p:cNvPr>
          <p:cNvSpPr txBox="1"/>
          <p:nvPr/>
        </p:nvSpPr>
        <p:spPr>
          <a:xfrm>
            <a:off x="5390222" y="1909880"/>
            <a:ext cx="1211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/>
              <a:t>Max Klein  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538A34-9D20-9B41-9D68-0EE9EC957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716" y="4143755"/>
            <a:ext cx="6847781" cy="1453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A1CD76-F6F0-FC42-AFBF-A5967C6A234C}"/>
              </a:ext>
            </a:extLst>
          </p:cNvPr>
          <p:cNvSpPr txBox="1"/>
          <p:nvPr/>
        </p:nvSpPr>
        <p:spPr>
          <a:xfrm>
            <a:off x="4941716" y="6271189"/>
            <a:ext cx="4550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EPS Conference, Hamburg – on-line, 30.7.2021</a:t>
            </a:r>
            <a:endParaRPr lang="en-DE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9011E9-79C9-9441-8EDC-22B5DABA8019}"/>
              </a:ext>
            </a:extLst>
          </p:cNvPr>
          <p:cNvSpPr txBox="1"/>
          <p:nvPr/>
        </p:nvSpPr>
        <p:spPr>
          <a:xfrm>
            <a:off x="4941716" y="3573732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  <a:r>
              <a:rPr lang="en-DE" dirty="0"/>
              <a:t>or the ERL Roadmap Panel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9C5A88-2D7A-B643-8D4A-D14D5C55CD2C}"/>
              </a:ext>
            </a:extLst>
          </p:cNvPr>
          <p:cNvSpPr/>
          <p:nvPr/>
        </p:nvSpPr>
        <p:spPr>
          <a:xfrm>
            <a:off x="505054" y="4873093"/>
            <a:ext cx="40464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dirty="0"/>
              <a:t>Following a 56 year old idea with the</a:t>
            </a:r>
          </a:p>
          <a:p>
            <a:r>
              <a:rPr lang="en-DE" dirty="0"/>
              <a:t>technology of today and tomorrow: </a:t>
            </a:r>
          </a:p>
          <a:p>
            <a:endParaRPr lang="en-DE" dirty="0"/>
          </a:p>
          <a:p>
            <a:r>
              <a:rPr lang="en-DE" dirty="0"/>
              <a:t>M Tigner </a:t>
            </a:r>
            <a:r>
              <a:rPr lang="en-DE" sz="1400" dirty="0"/>
              <a:t>A Possible Apparatus for Electron </a:t>
            </a:r>
          </a:p>
          <a:p>
            <a:r>
              <a:rPr lang="en-DE" sz="1400" dirty="0"/>
              <a:t>Clashing-Beam Experiments,  </a:t>
            </a:r>
            <a:r>
              <a:rPr lang="en-DE" sz="1600" dirty="0"/>
              <a:t>N.Cim 10(1965)1228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7C98A1-792A-3848-B5DF-36DF6C99C4C3}"/>
              </a:ext>
            </a:extLst>
          </p:cNvPr>
          <p:cNvSpPr/>
          <p:nvPr/>
        </p:nvSpPr>
        <p:spPr>
          <a:xfrm>
            <a:off x="467477" y="2649549"/>
            <a:ext cx="4121638" cy="379423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DCF6F3-554C-3B42-BD43-848CD423E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639" y="2427658"/>
            <a:ext cx="1554844" cy="35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24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FD2F9-DCFB-8A49-905E-4D3F59591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917" y="79249"/>
            <a:ext cx="9144000" cy="601334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chemeClr val="accent2">
                    <a:lumMod val="50000"/>
                  </a:schemeClr>
                </a:solidFill>
              </a:rPr>
              <a:t>SRF Cavities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DCD91-030C-C24F-A8CE-E48A1CB14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67" y="862933"/>
            <a:ext cx="9534900" cy="156226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D55D45-692A-ED41-902F-72C3A4C8D603}"/>
              </a:ext>
            </a:extLst>
          </p:cNvPr>
          <p:cNvSpPr txBox="1"/>
          <p:nvPr/>
        </p:nvSpPr>
        <p:spPr>
          <a:xfrm>
            <a:off x="9673680" y="2138439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Bob Rimmer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D4A8A-C374-4745-A6D6-E503EA5C3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71" y="2978200"/>
            <a:ext cx="6172653" cy="3587754"/>
          </a:xfrm>
          <a:prstGeom prst="rect">
            <a:avLst/>
          </a:prstGeom>
          <a:ln>
            <a:solidFill>
              <a:srgbClr val="6F7F5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D4DB9C-1844-1644-96FD-ABB5B4AAD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816" y="2978200"/>
            <a:ext cx="4888913" cy="3587754"/>
          </a:xfrm>
          <a:prstGeom prst="rect">
            <a:avLst/>
          </a:prstGeom>
          <a:ln>
            <a:solidFill>
              <a:srgbClr val="6F7F56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F93242-B22C-F649-9D06-A2E584F71938}"/>
              </a:ext>
            </a:extLst>
          </p:cNvPr>
          <p:cNvSpPr txBox="1"/>
          <p:nvPr/>
        </p:nvSpPr>
        <p:spPr>
          <a:xfrm>
            <a:off x="6948816" y="2609531"/>
            <a:ext cx="4756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rgbClr val="C00000"/>
                </a:solidFill>
              </a:rPr>
              <a:t>PERLE/LHeC (20 x 6 mA) and FCC-ee 802MHz Nb Cavity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B75E70-EFDE-D44F-B183-898FD787DFCF}"/>
              </a:ext>
            </a:extLst>
          </p:cNvPr>
          <p:cNvSpPr txBox="1"/>
          <p:nvPr/>
        </p:nvSpPr>
        <p:spPr>
          <a:xfrm>
            <a:off x="472965" y="3275111"/>
            <a:ext cx="3844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solidFill>
                  <a:srgbClr val="C00000"/>
                </a:solidFill>
              </a:rPr>
              <a:t>Frank Marhauser et a. l at Jlab (FM talk at PERLE workshop)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0AE699-8EB6-BD4E-833F-A8666B475903}"/>
              </a:ext>
            </a:extLst>
          </p:cNvPr>
          <p:cNvSpPr txBox="1"/>
          <p:nvPr/>
        </p:nvSpPr>
        <p:spPr>
          <a:xfrm>
            <a:off x="10784235" y="1433857"/>
            <a:ext cx="1053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r>
              <a:rPr lang="en-GB" sz="1400" dirty="0">
                <a:solidFill>
                  <a:srgbClr val="C00000"/>
                </a:solidFill>
                <a:sym typeface="Wingdings" pitchFamily="2" charset="2"/>
              </a:rPr>
              <a:t> </a:t>
            </a:r>
            <a:r>
              <a:rPr lang="en-GB" sz="1400" dirty="0">
                <a:solidFill>
                  <a:srgbClr val="C00000"/>
                </a:solidFill>
              </a:rPr>
              <a:t>f</a:t>
            </a:r>
            <a:r>
              <a:rPr lang="en-DE" sz="1400" dirty="0">
                <a:solidFill>
                  <a:srgbClr val="C00000"/>
                </a:solidFill>
              </a:rPr>
              <a:t> &lt; 1 GHz</a:t>
            </a:r>
          </a:p>
        </p:txBody>
      </p:sp>
    </p:spTree>
    <p:extLst>
      <p:ext uri="{BB962C8B-B14F-4D97-AF65-F5344CB8AC3E}">
        <p14:creationId xmlns:p14="http://schemas.microsoft.com/office/powerpoint/2010/main" val="3298302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FD2F9-DCFB-8A49-905E-4D3F59591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579" y="292046"/>
            <a:ext cx="5759598" cy="601334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70C0"/>
                </a:solidFill>
              </a:rPr>
              <a:t>High Current Electron 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4E467B-16BA-694E-AB96-76F40CE9F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01" y="1262561"/>
            <a:ext cx="7412504" cy="274287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8C985C-7C2F-9A4D-A839-EE19DE7FF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79" y="4416340"/>
            <a:ext cx="5913566" cy="175808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4F2AA7-400B-8B43-928D-DCB96A512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676" y="292047"/>
            <a:ext cx="2766157" cy="27477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B0AC50-70E3-2344-A2EB-FD9FF8685B5B}"/>
              </a:ext>
            </a:extLst>
          </p:cNvPr>
          <p:cNvSpPr txBox="1"/>
          <p:nvPr/>
        </p:nvSpPr>
        <p:spPr>
          <a:xfrm>
            <a:off x="8093676" y="3039763"/>
            <a:ext cx="335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DC photocathode gun: 70mA (Cornell)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AB83F2-A863-9B43-87FE-1286E535772B}"/>
              </a:ext>
            </a:extLst>
          </p:cNvPr>
          <p:cNvSpPr txBox="1"/>
          <p:nvPr/>
        </p:nvSpPr>
        <p:spPr>
          <a:xfrm>
            <a:off x="588347" y="6262243"/>
            <a:ext cx="5913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SRF elliptical cavity gun at bERLinPro (HZB) – upgradeable to 100 mA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7363F3-D073-844E-A44A-7257FE1A4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6033" y="3567068"/>
            <a:ext cx="2766156" cy="274287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7802EE-56E8-BE44-B275-7C25A45789FC}"/>
              </a:ext>
            </a:extLst>
          </p:cNvPr>
          <p:cNvSpPr txBox="1"/>
          <p:nvPr/>
        </p:nvSpPr>
        <p:spPr>
          <a:xfrm>
            <a:off x="8106033" y="6335012"/>
            <a:ext cx="2808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ALICE  (upgrade 20mA) </a:t>
            </a:r>
            <a:r>
              <a:rPr lang="en-DE" sz="1200" dirty="0">
                <a:sym typeface="Wingdings" pitchFamily="2" charset="2"/>
              </a:rPr>
              <a:t></a:t>
            </a:r>
            <a:r>
              <a:rPr lang="en-DE" sz="1600" dirty="0">
                <a:sym typeface="Wingdings" pitchFamily="2" charset="2"/>
              </a:rPr>
              <a:t> Orsay</a:t>
            </a:r>
            <a:endParaRPr lang="en-D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8AFB99-B22A-9046-9D2B-4285A4F72CB5}"/>
              </a:ext>
            </a:extLst>
          </p:cNvPr>
          <p:cNvSpPr txBox="1"/>
          <p:nvPr/>
        </p:nvSpPr>
        <p:spPr>
          <a:xfrm>
            <a:off x="4791222" y="3666879"/>
            <a:ext cx="2822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Boris Militsyn (ERL symposium) </a:t>
            </a:r>
          </a:p>
        </p:txBody>
      </p:sp>
    </p:spTree>
    <p:extLst>
      <p:ext uri="{BB962C8B-B14F-4D97-AF65-F5344CB8AC3E}">
        <p14:creationId xmlns:p14="http://schemas.microsoft.com/office/powerpoint/2010/main" val="659400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10FBEE5-0D85-724A-9258-ADEAE7219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41206" y="-1029245"/>
            <a:ext cx="2093091" cy="4492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FD2F9-DCFB-8A49-905E-4D3F59591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65" y="129846"/>
            <a:ext cx="4790936" cy="763533"/>
          </a:xfrm>
        </p:spPr>
        <p:txBody>
          <a:bodyPr>
            <a:normAutofit fontScale="90000"/>
          </a:bodyPr>
          <a:lstStyle/>
          <a:p>
            <a:r>
              <a:rPr lang="en-DE" sz="3600" b="1" dirty="0">
                <a:solidFill>
                  <a:srgbClr val="443FC0"/>
                </a:solidFill>
              </a:rPr>
              <a:t>Associated Technology</a:t>
            </a:r>
            <a:br>
              <a:rPr lang="en-DE" sz="3600" dirty="0"/>
            </a:br>
            <a:r>
              <a:rPr lang="en-DE" sz="2000" dirty="0"/>
              <a:t>three examples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3903FF-23EE-394A-A7A3-BA4C07F24CD0}"/>
              </a:ext>
            </a:extLst>
          </p:cNvPr>
          <p:cNvSpPr txBox="1"/>
          <p:nvPr/>
        </p:nvSpPr>
        <p:spPr>
          <a:xfrm>
            <a:off x="596348" y="1015645"/>
            <a:ext cx="3911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b="1" dirty="0">
                <a:solidFill>
                  <a:schemeClr val="accent4">
                    <a:lumMod val="50000"/>
                  </a:schemeClr>
                </a:solidFill>
              </a:rPr>
              <a:t>1. Diagnostics and Beam Operation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7A7726-67AF-9B45-866D-CA3479E0B584}"/>
              </a:ext>
            </a:extLst>
          </p:cNvPr>
          <p:cNvSpPr txBox="1"/>
          <p:nvPr/>
        </p:nvSpPr>
        <p:spPr>
          <a:xfrm>
            <a:off x="596348" y="1620078"/>
            <a:ext cx="42942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</a:t>
            </a:r>
            <a:r>
              <a:rPr lang="en-DE" dirty="0"/>
              <a:t>arge beam power </a:t>
            </a:r>
          </a:p>
          <a:p>
            <a:r>
              <a:rPr lang="en-DE" dirty="0"/>
              <a:t>   </a:t>
            </a:r>
            <a:r>
              <a:rPr lang="en-DE" sz="1600" dirty="0"/>
              <a:t>beam loss, halo diagnostics, radiation detection</a:t>
            </a:r>
          </a:p>
          <a:p>
            <a:r>
              <a:rPr lang="en-DE" dirty="0"/>
              <a:t>Small emittance preservation</a:t>
            </a:r>
          </a:p>
          <a:p>
            <a:r>
              <a:rPr lang="en-DE" dirty="0"/>
              <a:t>   </a:t>
            </a:r>
            <a:r>
              <a:rPr lang="en-DE" sz="1600" dirty="0"/>
              <a:t>view screens, CSR, microbunch instability..</a:t>
            </a:r>
          </a:p>
          <a:p>
            <a:r>
              <a:rPr lang="en-DE" dirty="0"/>
              <a:t>Energy match </a:t>
            </a:r>
          </a:p>
          <a:p>
            <a:r>
              <a:rPr lang="en-DE" dirty="0"/>
              <a:t>   </a:t>
            </a:r>
            <a:r>
              <a:rPr lang="en-DE" sz="1600" dirty="0"/>
              <a:t>arrival time monitors, alignment 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AC66AA-BDC9-8C4F-B86B-7C72181C56E5}"/>
              </a:ext>
            </a:extLst>
          </p:cNvPr>
          <p:cNvSpPr txBox="1"/>
          <p:nvPr/>
        </p:nvSpPr>
        <p:spPr>
          <a:xfrm>
            <a:off x="596348" y="3626375"/>
            <a:ext cx="3968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b="1" dirty="0">
                <a:solidFill>
                  <a:schemeClr val="accent4">
                    <a:lumMod val="50000"/>
                  </a:schemeClr>
                </a:solidFill>
              </a:rPr>
              <a:t>2. Simulation Software and Training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528D04-6260-234D-A5DC-9928ED33C016}"/>
              </a:ext>
            </a:extLst>
          </p:cNvPr>
          <p:cNvSpPr txBox="1"/>
          <p:nvPr/>
        </p:nvSpPr>
        <p:spPr>
          <a:xfrm>
            <a:off x="682135" y="4101102"/>
            <a:ext cx="403289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- W</a:t>
            </a:r>
            <a:r>
              <a:rPr lang="en-DE" sz="1600" dirty="0"/>
              <a:t>akefields and beam break up in multi-turns</a:t>
            </a:r>
          </a:p>
          <a:p>
            <a:r>
              <a:rPr lang="en-DE" sz="1600" dirty="0"/>
              <a:t>- Longitudinal match</a:t>
            </a:r>
          </a:p>
          <a:p>
            <a:r>
              <a:rPr lang="en-DE" sz="1600" dirty="0"/>
              <a:t>- Front-end simulations, beam profile</a:t>
            </a:r>
          </a:p>
          <a:p>
            <a:r>
              <a:rPr lang="en-DE" sz="1600" dirty="0"/>
              <a:t>- CSR, microbunching </a:t>
            </a:r>
          </a:p>
          <a:p>
            <a:r>
              <a:rPr lang="en-DE" sz="1600" dirty="0"/>
              <a:t>- Lattice design (momentum compaction…)</a:t>
            </a:r>
          </a:p>
          <a:p>
            <a:r>
              <a:rPr lang="en-DE" sz="1600" dirty="0"/>
              <a:t>- Higher order components</a:t>
            </a:r>
          </a:p>
          <a:p>
            <a:r>
              <a:rPr lang="en-DE" sz="1600" dirty="0"/>
              <a:t>- 3D simulation for the electron coolder</a:t>
            </a:r>
          </a:p>
          <a:p>
            <a:endParaRPr lang="en-DE" sz="1600" dirty="0"/>
          </a:p>
          <a:p>
            <a:r>
              <a:rPr lang="en-DE" sz="1600" dirty="0"/>
              <a:t>challenging software developments</a:t>
            </a:r>
          </a:p>
          <a:p>
            <a:r>
              <a:rPr lang="en-GB" sz="1600" dirty="0"/>
              <a:t>a</a:t>
            </a:r>
            <a:r>
              <a:rPr lang="en-DE" sz="1600" dirty="0"/>
              <a:t>ttractive accelerator physics - education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56D7EE-809A-CE4C-91D2-2746679B5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170" y="5796341"/>
            <a:ext cx="6922595" cy="759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2C5C2F-FD81-5F40-BFDD-CFC1D47D1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082" y="3061515"/>
            <a:ext cx="3518385" cy="24243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07E718-BB58-A04B-8338-BD83BBCDB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723" y="2037521"/>
            <a:ext cx="3273563" cy="3460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56B4EE-F40D-6541-B998-7115788EA580}"/>
              </a:ext>
            </a:extLst>
          </p:cNvPr>
          <p:cNvSpPr txBox="1"/>
          <p:nvPr/>
        </p:nvSpPr>
        <p:spPr>
          <a:xfrm>
            <a:off x="5241508" y="2297186"/>
            <a:ext cx="2707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b="1" dirty="0">
                <a:solidFill>
                  <a:schemeClr val="accent4">
                    <a:lumMod val="50000"/>
                  </a:schemeClr>
                </a:solidFill>
              </a:rPr>
              <a:t>3. Fast Reactive Tuners</a:t>
            </a:r>
          </a:p>
          <a:p>
            <a:r>
              <a:rPr lang="en-GB" sz="1200" dirty="0"/>
              <a:t>contra</a:t>
            </a:r>
            <a:r>
              <a:rPr lang="en-DE" sz="1200" dirty="0"/>
              <a:t> microphonic resonance detuning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512390-8CE2-D641-8BC6-E0F0274A19D8}"/>
              </a:ext>
            </a:extLst>
          </p:cNvPr>
          <p:cNvSpPr txBox="1"/>
          <p:nvPr/>
        </p:nvSpPr>
        <p:spPr>
          <a:xfrm>
            <a:off x="9895319" y="302151"/>
            <a:ext cx="15986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LHeC Workshop (9/18)</a:t>
            </a:r>
          </a:p>
          <a:p>
            <a:r>
              <a:rPr lang="en-DE" sz="1200" dirty="0"/>
              <a:t>IPAC, May 2021</a:t>
            </a:r>
          </a:p>
          <a:p>
            <a:r>
              <a:rPr lang="en-DE" sz="1200" dirty="0"/>
              <a:t>SRF Symposium (7/21)</a:t>
            </a:r>
          </a:p>
          <a:p>
            <a:r>
              <a:rPr lang="en-DE" sz="1400" dirty="0"/>
              <a:t>Nick Shipman et al.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FCF7AD-686D-1B4C-8B7F-D259F76294DC}"/>
              </a:ext>
            </a:extLst>
          </p:cNvPr>
          <p:cNvSpPr txBox="1"/>
          <p:nvPr/>
        </p:nvSpPr>
        <p:spPr>
          <a:xfrm>
            <a:off x="6806420" y="3679545"/>
            <a:ext cx="1249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b="1" dirty="0">
                <a:solidFill>
                  <a:srgbClr val="443FC0"/>
                </a:solidFill>
              </a:rPr>
              <a:t>PERLE</a:t>
            </a:r>
            <a:r>
              <a:rPr lang="en-DE" sz="1200" dirty="0">
                <a:solidFill>
                  <a:srgbClr val="443FC0"/>
                </a:solidFill>
              </a:rPr>
              <a:t> case study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6E4D21-517B-2648-96A5-6BBA2928A606}"/>
              </a:ext>
            </a:extLst>
          </p:cNvPr>
          <p:cNvSpPr txBox="1"/>
          <p:nvPr/>
        </p:nvSpPr>
        <p:spPr>
          <a:xfrm>
            <a:off x="9997009" y="3152001"/>
            <a:ext cx="1189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b="1" dirty="0">
                <a:solidFill>
                  <a:srgbClr val="443FC0"/>
                </a:solidFill>
              </a:rPr>
              <a:t>LHeC</a:t>
            </a:r>
            <a:r>
              <a:rPr lang="en-DE" sz="1200" dirty="0">
                <a:solidFill>
                  <a:srgbClr val="443FC0"/>
                </a:solidFill>
              </a:rPr>
              <a:t> case study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A7FA73-A222-464D-A8BA-80C7C387F542}"/>
              </a:ext>
            </a:extLst>
          </p:cNvPr>
          <p:cNvSpPr/>
          <p:nvPr/>
        </p:nvSpPr>
        <p:spPr>
          <a:xfrm>
            <a:off x="4981170" y="5715000"/>
            <a:ext cx="366082" cy="258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378C4D-00DC-AD4B-A2CB-2F915814C657}"/>
              </a:ext>
            </a:extLst>
          </p:cNvPr>
          <p:cNvCxnSpPr>
            <a:cxnSpLocks/>
          </p:cNvCxnSpPr>
          <p:nvPr/>
        </p:nvCxnSpPr>
        <p:spPr>
          <a:xfrm flipV="1">
            <a:off x="4981170" y="6146278"/>
            <a:ext cx="7000166" cy="198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5FC545F-A8E9-E346-877B-34BED2927BE3}"/>
              </a:ext>
            </a:extLst>
          </p:cNvPr>
          <p:cNvSpPr txBox="1"/>
          <p:nvPr/>
        </p:nvSpPr>
        <p:spPr>
          <a:xfrm>
            <a:off x="9897178" y="1336786"/>
            <a:ext cx="1701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4">
                    <a:lumMod val="50000"/>
                  </a:schemeClr>
                </a:solidFill>
              </a:rPr>
              <a:t>C</a:t>
            </a:r>
            <a:r>
              <a:rPr lang="en-DE" sz="1400" b="1" dirty="0">
                <a:solidFill>
                  <a:schemeClr val="accent4">
                    <a:lumMod val="50000"/>
                  </a:schemeClr>
                </a:solidFill>
              </a:rPr>
              <a:t>onsidering FTRs for</a:t>
            </a:r>
          </a:p>
          <a:p>
            <a:r>
              <a:rPr lang="en-DE" sz="1400" b="1" dirty="0">
                <a:solidFill>
                  <a:schemeClr val="accent4">
                    <a:lumMod val="50000"/>
                  </a:schemeClr>
                </a:solidFill>
              </a:rPr>
              <a:t>bERLinPRO + PERLE</a:t>
            </a:r>
          </a:p>
        </p:txBody>
      </p:sp>
    </p:spTree>
    <p:extLst>
      <p:ext uri="{BB962C8B-B14F-4D97-AF65-F5344CB8AC3E}">
        <p14:creationId xmlns:p14="http://schemas.microsoft.com/office/powerpoint/2010/main" val="4131996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FD2F9-DCFB-8A49-905E-4D3F59591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105" y="198766"/>
            <a:ext cx="4343046" cy="601334"/>
          </a:xfrm>
        </p:spPr>
        <p:txBody>
          <a:bodyPr>
            <a:normAutofit/>
          </a:bodyPr>
          <a:lstStyle/>
          <a:p>
            <a:r>
              <a:rPr lang="en-DE" sz="3600" dirty="0"/>
              <a:t>bERLinPRO</a:t>
            </a:r>
          </a:p>
        </p:txBody>
      </p:sp>
      <p:pic>
        <p:nvPicPr>
          <p:cNvPr id="3" name="Picture 2" descr="A picture containing indoor, ceiling, lots, line&#10;&#10;Description automatically generated">
            <a:extLst>
              <a:ext uri="{FF2B5EF4-FFF2-40B4-BE49-F238E27FC236}">
                <a16:creationId xmlns:a16="http://schemas.microsoft.com/office/drawing/2014/main" id="{6FF1EF9C-2027-EF43-ABD4-EF3B1CCDD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20" y="1025611"/>
            <a:ext cx="4827373" cy="3620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BB4F9B-718D-AC42-86E3-CE3611427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377" y="420130"/>
            <a:ext cx="5623518" cy="2804984"/>
          </a:xfrm>
          <a:prstGeom prst="rect">
            <a:avLst/>
          </a:prstGeom>
        </p:spPr>
      </p:pic>
      <p:pic>
        <p:nvPicPr>
          <p:cNvPr id="5" name="Picture 4" descr="A picture containing ceiling, indoor, several&#10;&#10;Description automatically generated">
            <a:extLst>
              <a:ext uri="{FF2B5EF4-FFF2-40B4-BE49-F238E27FC236}">
                <a16:creationId xmlns:a16="http://schemas.microsoft.com/office/drawing/2014/main" id="{07951968-66AD-4D43-85E3-B4993F438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194" y="3534033"/>
            <a:ext cx="2718485" cy="203886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F10F63-6CE8-6449-8A02-8A0229D91FF2}"/>
              </a:ext>
            </a:extLst>
          </p:cNvPr>
          <p:cNvCxnSpPr/>
          <p:nvPr/>
        </p:nvCxnSpPr>
        <p:spPr>
          <a:xfrm flipV="1">
            <a:off x="9929154" y="1977081"/>
            <a:ext cx="0" cy="1556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CE95C1E-8D20-A548-B038-525651125B66}"/>
              </a:ext>
            </a:extLst>
          </p:cNvPr>
          <p:cNvSpPr txBox="1"/>
          <p:nvPr/>
        </p:nvSpPr>
        <p:spPr>
          <a:xfrm>
            <a:off x="461320" y="5002924"/>
            <a:ext cx="4997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DE" dirty="0"/>
              <a:t>ingle-turn, 10mA, 1.3 GHz - </a:t>
            </a:r>
            <a:r>
              <a:rPr lang="en-DE" sz="1400" dirty="0"/>
              <a:t>at Helmholtz Zentrum Berlin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68C9F0-70BD-5C4F-9C26-427381C5E36B}"/>
              </a:ext>
            </a:extLst>
          </p:cNvPr>
          <p:cNvSpPr txBox="1"/>
          <p:nvPr/>
        </p:nvSpPr>
        <p:spPr>
          <a:xfrm>
            <a:off x="9012194" y="5770179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Missing LINAC cryomodule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1C49D8-8B4A-8842-A916-C9AE59A09F81}"/>
              </a:ext>
            </a:extLst>
          </p:cNvPr>
          <p:cNvSpPr txBox="1"/>
          <p:nvPr/>
        </p:nvSpPr>
        <p:spPr>
          <a:xfrm>
            <a:off x="496058" y="5585513"/>
            <a:ext cx="76465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Possibility to upgrade SRF gun to 100 mA (currently power coupler limited)</a:t>
            </a:r>
          </a:p>
          <a:p>
            <a:r>
              <a:rPr lang="en-DE" dirty="0"/>
              <a:t>Adding cavity-cryomodule, possibly equipped with FRT,  to complete the facility.</a:t>
            </a:r>
          </a:p>
          <a:p>
            <a:r>
              <a:rPr lang="en-DE" dirty="0"/>
              <a:t>R&amp;D on stability, emittance preservation, beam loss, bunch length..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170AB7-DEC1-AD48-9C3B-9ED28DA09CB2}"/>
              </a:ext>
            </a:extLst>
          </p:cNvPr>
          <p:cNvSpPr txBox="1"/>
          <p:nvPr/>
        </p:nvSpPr>
        <p:spPr>
          <a:xfrm>
            <a:off x="6045377" y="3534033"/>
            <a:ext cx="25744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</a:t>
            </a:r>
            <a:r>
              <a:rPr lang="en-DE" dirty="0"/>
              <a:t>acetrack closed</a:t>
            </a:r>
          </a:p>
          <a:p>
            <a:r>
              <a:rPr lang="en-DE" dirty="0"/>
              <a:t>Dump, 100mA cryogenics</a:t>
            </a:r>
          </a:p>
          <a:p>
            <a:r>
              <a:rPr lang="en-DE" dirty="0"/>
              <a:t>RF transmitter all there.</a:t>
            </a:r>
          </a:p>
          <a:p>
            <a:endParaRPr lang="en-DE" dirty="0"/>
          </a:p>
          <a:p>
            <a:r>
              <a:rPr lang="en-GB" dirty="0"/>
              <a:t>W</a:t>
            </a:r>
            <a:r>
              <a:rPr lang="en-DE" dirty="0"/>
              <a:t>ell suited for ERL R&amp;D</a:t>
            </a:r>
          </a:p>
          <a:p>
            <a:r>
              <a:rPr lang="en-GB" dirty="0"/>
              <a:t>w</a:t>
            </a:r>
            <a:r>
              <a:rPr lang="en-DE" dirty="0"/>
              <a:t>ith 2 x 100 mA load:  </a:t>
            </a:r>
          </a:p>
        </p:txBody>
      </p:sp>
    </p:spTree>
    <p:extLst>
      <p:ext uri="{BB962C8B-B14F-4D97-AF65-F5344CB8AC3E}">
        <p14:creationId xmlns:p14="http://schemas.microsoft.com/office/powerpoint/2010/main" val="3187280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1B81F-6A75-E84E-B8DF-F6CDA00B8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44" y="101287"/>
            <a:ext cx="6008206" cy="701104"/>
          </a:xfrm>
        </p:spPr>
        <p:txBody>
          <a:bodyPr>
            <a:normAutofit/>
          </a:bodyPr>
          <a:lstStyle/>
          <a:p>
            <a:r>
              <a:rPr lang="en-DE" sz="3600" dirty="0">
                <a:solidFill>
                  <a:srgbClr val="C00000"/>
                </a:solidFill>
              </a:rPr>
              <a:t>PERLE</a:t>
            </a:r>
            <a:r>
              <a:rPr lang="en-DE" dirty="0"/>
              <a:t> </a:t>
            </a:r>
            <a:r>
              <a:rPr lang="en-DE" sz="3200" dirty="0"/>
              <a:t>*</a:t>
            </a:r>
            <a:r>
              <a:rPr lang="en-DE" dirty="0"/>
              <a:t> </a:t>
            </a:r>
            <a:r>
              <a:rPr lang="en-DE" sz="2200" dirty="0"/>
              <a:t>(ERL R&amp;D </a:t>
            </a:r>
            <a:r>
              <a:rPr lang="en-DE" sz="1400" dirty="0">
                <a:sym typeface="Wingdings" pitchFamily="2" charset="2"/>
              </a:rPr>
              <a:t></a:t>
            </a:r>
            <a:r>
              <a:rPr lang="en-DE" sz="2200" dirty="0">
                <a:sym typeface="Wingdings" pitchFamily="2" charset="2"/>
              </a:rPr>
              <a:t> Physics [NP, PP])</a:t>
            </a:r>
            <a:endParaRPr lang="en-DE" sz="2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CEA08A-D1B8-DD48-B59F-B01EE3464221}"/>
              </a:ext>
            </a:extLst>
          </p:cNvPr>
          <p:cNvSpPr txBox="1"/>
          <p:nvPr/>
        </p:nvSpPr>
        <p:spPr>
          <a:xfrm>
            <a:off x="221444" y="5446643"/>
            <a:ext cx="6324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CERN, Cornell, Daresbury, Jefferson Lab, Liverpool, Novosibirsk,</a:t>
            </a:r>
          </a:p>
          <a:p>
            <a:r>
              <a:rPr lang="en-DE" dirty="0"/>
              <a:t>IJCLab Orsay (Host) Collaboration, growing: Grenoble, GANIL + </a:t>
            </a:r>
          </a:p>
        </p:txBody>
      </p:sp>
      <p:grpSp>
        <p:nvGrpSpPr>
          <p:cNvPr id="4" name="Grouper 88">
            <a:extLst>
              <a:ext uri="{FF2B5EF4-FFF2-40B4-BE49-F238E27FC236}">
                <a16:creationId xmlns:a16="http://schemas.microsoft.com/office/drawing/2014/main" id="{E623147B-2C9C-E84D-8B82-620E96949718}"/>
              </a:ext>
            </a:extLst>
          </p:cNvPr>
          <p:cNvGrpSpPr/>
          <p:nvPr/>
        </p:nvGrpSpPr>
        <p:grpSpPr>
          <a:xfrm>
            <a:off x="221444" y="1133061"/>
            <a:ext cx="6093270" cy="4060739"/>
            <a:chOff x="0" y="0"/>
            <a:chExt cx="8216900" cy="5435600"/>
          </a:xfrm>
        </p:grpSpPr>
        <p:grpSp>
          <p:nvGrpSpPr>
            <p:cNvPr id="5" name="Grouper 83">
              <a:extLst>
                <a:ext uri="{FF2B5EF4-FFF2-40B4-BE49-F238E27FC236}">
                  <a16:creationId xmlns:a16="http://schemas.microsoft.com/office/drawing/2014/main" id="{EFD8956F-C8F3-D544-9950-EF9BDAF209AD}"/>
                </a:ext>
              </a:extLst>
            </p:cNvPr>
            <p:cNvGrpSpPr/>
            <p:nvPr/>
          </p:nvGrpSpPr>
          <p:grpSpPr>
            <a:xfrm>
              <a:off x="0" y="0"/>
              <a:ext cx="8216900" cy="5435600"/>
              <a:chOff x="0" y="0"/>
              <a:chExt cx="8216900" cy="5435600"/>
            </a:xfrm>
          </p:grpSpPr>
          <p:pic>
            <p:nvPicPr>
              <p:cNvPr id="8" name="Picture 1" descr="Picture 1">
                <a:extLst>
                  <a:ext uri="{FF2B5EF4-FFF2-40B4-BE49-F238E27FC236}">
                    <a16:creationId xmlns:a16="http://schemas.microsoft.com/office/drawing/2014/main" id="{99212E59-30CE-1E4B-A710-E74BE9BD5E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8216900" cy="5435600"/>
              </a:xfrm>
              <a:prstGeom prst="rect">
                <a:avLst/>
              </a:prstGeom>
              <a:ln w="9525" cap="flat">
                <a:solidFill>
                  <a:srgbClr val="C87700"/>
                </a:solidFill>
                <a:prstDash val="solid"/>
                <a:miter lim="800000"/>
              </a:ln>
              <a:effectLst/>
            </p:spPr>
          </p:pic>
          <p:sp>
            <p:nvSpPr>
              <p:cNvPr id="9" name="TextBox 21">
                <a:extLst>
                  <a:ext uri="{FF2B5EF4-FFF2-40B4-BE49-F238E27FC236}">
                    <a16:creationId xmlns:a16="http://schemas.microsoft.com/office/drawing/2014/main" id="{3F8A4C2C-78DA-0546-B03A-DB8F320BEB54}"/>
                  </a:ext>
                </a:extLst>
              </p:cNvPr>
              <p:cNvSpPr txBox="1"/>
              <p:nvPr/>
            </p:nvSpPr>
            <p:spPr>
              <a:xfrm>
                <a:off x="664002" y="4558056"/>
                <a:ext cx="1179295" cy="2950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/>
              <a:p>
                <a: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rPr sz="1060"/>
                  <a:t>D</a:t>
                </a:r>
                <a:r>
                  <a:rPr sz="106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C = </a:t>
                </a:r>
                <a:r>
                  <a:rPr sz="1060"/>
                  <a:t>l</a:t>
                </a:r>
                <a:r>
                  <a:rPr sz="1060" baseline="-25000">
                    <a:latin typeface="Arial"/>
                    <a:ea typeface="Arial"/>
                    <a:cs typeface="Arial"/>
                    <a:sym typeface="Arial"/>
                  </a:rPr>
                  <a:t>RF</a:t>
                </a:r>
                <a:r>
                  <a:rPr sz="106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/2</a:t>
                </a:r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A9770664-199F-1F48-BC81-9E25F566D506}"/>
                  </a:ext>
                </a:extLst>
              </p:cNvPr>
              <p:cNvSpPr txBox="1"/>
              <p:nvPr/>
            </p:nvSpPr>
            <p:spPr>
              <a:xfrm>
                <a:off x="1675436" y="2640567"/>
                <a:ext cx="700327" cy="2958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lang="en-US" sz="1060" dirty="0"/>
                  <a:t>7</a:t>
                </a:r>
                <a:r>
                  <a:rPr sz="1060" dirty="0">
                    <a:solidFill>
                      <a:srgbClr val="C00000"/>
                    </a:solidFill>
                  </a:rPr>
                  <a:t> </a:t>
                </a:r>
                <a:r>
                  <a:rPr sz="1060" dirty="0"/>
                  <a:t>MeV</a:t>
                </a:r>
              </a:p>
            </p:txBody>
          </p:sp>
          <p:sp>
            <p:nvSpPr>
              <p:cNvPr id="11" name="TextBox 13">
                <a:extLst>
                  <a:ext uri="{FF2B5EF4-FFF2-40B4-BE49-F238E27FC236}">
                    <a16:creationId xmlns:a16="http://schemas.microsoft.com/office/drawing/2014/main" id="{4BC3CDF9-CA8E-9644-95E4-48B7862326EB}"/>
                  </a:ext>
                </a:extLst>
              </p:cNvPr>
              <p:cNvSpPr txBox="1"/>
              <p:nvPr/>
            </p:nvSpPr>
            <p:spPr>
              <a:xfrm rot="20272894">
                <a:off x="5008213" y="3608217"/>
                <a:ext cx="1275583" cy="2950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/>
              <a:p>
                <a: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rPr sz="1060" dirty="0"/>
                  <a:t>D</a:t>
                </a:r>
                <a:r>
                  <a:rPr sz="1060" dirty="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E = </a:t>
                </a:r>
                <a:r>
                  <a:rPr lang="en-US" sz="1060" dirty="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80</a:t>
                </a:r>
                <a:r>
                  <a:rPr sz="1060" dirty="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 MeV</a:t>
                </a:r>
              </a:p>
            </p:txBody>
          </p:sp>
          <p:sp>
            <p:nvSpPr>
              <p:cNvPr id="12" name="TextBox 15">
                <a:extLst>
                  <a:ext uri="{FF2B5EF4-FFF2-40B4-BE49-F238E27FC236}">
                    <a16:creationId xmlns:a16="http://schemas.microsoft.com/office/drawing/2014/main" id="{82E473D2-5838-EF46-924B-D2335BC0A08F}"/>
                  </a:ext>
                </a:extLst>
              </p:cNvPr>
              <p:cNvSpPr txBox="1"/>
              <p:nvPr/>
            </p:nvSpPr>
            <p:spPr>
              <a:xfrm>
                <a:off x="3988165" y="3851702"/>
                <a:ext cx="679336" cy="2958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lang="en-US" sz="1060" dirty="0"/>
                  <a:t>7</a:t>
                </a:r>
                <a:r>
                  <a:rPr sz="1060" dirty="0"/>
                  <a:t> MeV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0129DD-60D6-9245-97C2-5F2EA3589FA2}"/>
                  </a:ext>
                </a:extLst>
              </p:cNvPr>
              <p:cNvSpPr txBox="1"/>
              <p:nvPr/>
            </p:nvSpPr>
            <p:spPr>
              <a:xfrm>
                <a:off x="7169208" y="1022373"/>
                <a:ext cx="992288" cy="2958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sz="1060"/>
                  <a:t>1 : 3 : 5</a:t>
                </a:r>
              </a:p>
            </p:txBody>
          </p:sp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18CA3EBF-5996-9E42-9581-DC847F5AB50A}"/>
                  </a:ext>
                </a:extLst>
              </p:cNvPr>
              <p:cNvSpPr txBox="1"/>
              <p:nvPr/>
            </p:nvSpPr>
            <p:spPr>
              <a:xfrm>
                <a:off x="536151" y="3777350"/>
                <a:ext cx="898783" cy="2958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sz="1060"/>
                  <a:t>2 : 4 : 6</a:t>
                </a:r>
              </a:p>
            </p:txBody>
          </p:sp>
          <p:sp>
            <p:nvSpPr>
              <p:cNvPr id="15" name="Straight Arrow Connector 16">
                <a:extLst>
                  <a:ext uri="{FF2B5EF4-FFF2-40B4-BE49-F238E27FC236}">
                    <a16:creationId xmlns:a16="http://schemas.microsoft.com/office/drawing/2014/main" id="{0641D035-4A2C-5049-8EC4-D28B7AFB8B96}"/>
                  </a:ext>
                </a:extLst>
              </p:cNvPr>
              <p:cNvSpPr/>
              <p:nvPr/>
            </p:nvSpPr>
            <p:spPr>
              <a:xfrm flipH="1">
                <a:off x="3753451" y="3671690"/>
                <a:ext cx="658344" cy="389375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0396" tIns="40396" rIns="40396" bIns="40396" numCol="1" anchor="t">
                <a:noAutofit/>
              </a:bodyPr>
              <a:lstStyle/>
              <a:p>
                <a:endParaRPr sz="1767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B2FBC0-7C13-C34C-9B25-7CB5A5CD33CD}"/>
                  </a:ext>
                </a:extLst>
              </p:cNvPr>
              <p:cNvSpPr txBox="1"/>
              <p:nvPr/>
            </p:nvSpPr>
            <p:spPr>
              <a:xfrm rot="20492133">
                <a:off x="3404070" y="4175930"/>
                <a:ext cx="616363" cy="2958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sz="1060"/>
                  <a:t>dump</a:t>
                </a:r>
              </a:p>
            </p:txBody>
          </p:sp>
          <p:grpSp>
            <p:nvGrpSpPr>
              <p:cNvPr id="17" name="Cube 50">
                <a:extLst>
                  <a:ext uri="{FF2B5EF4-FFF2-40B4-BE49-F238E27FC236}">
                    <a16:creationId xmlns:a16="http://schemas.microsoft.com/office/drawing/2014/main" id="{3F745D78-4F63-014F-8AD9-7236F4BB290E}"/>
                  </a:ext>
                </a:extLst>
              </p:cNvPr>
              <p:cNvGrpSpPr/>
              <p:nvPr/>
            </p:nvGrpSpPr>
            <p:grpSpPr>
              <a:xfrm>
                <a:off x="887429" y="2952858"/>
                <a:ext cx="749618" cy="224534"/>
                <a:chOff x="0" y="0"/>
                <a:chExt cx="749617" cy="224533"/>
              </a:xfrm>
            </p:grpSpPr>
            <p:sp>
              <p:nvSpPr>
                <p:cNvPr id="26" name="Figure">
                  <a:extLst>
                    <a:ext uri="{FF2B5EF4-FFF2-40B4-BE49-F238E27FC236}">
                      <a16:creationId xmlns:a16="http://schemas.microsoft.com/office/drawing/2014/main" id="{68C536FF-375B-0A47-9783-2D312198C573}"/>
                    </a:ext>
                  </a:extLst>
                </p:cNvPr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86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  <p:sp>
              <p:nvSpPr>
                <p:cNvPr id="27" name="Figure">
                  <a:extLst>
                    <a:ext uri="{FF2B5EF4-FFF2-40B4-BE49-F238E27FC236}">
                      <a16:creationId xmlns:a16="http://schemas.microsoft.com/office/drawing/2014/main" id="{B365829A-81A1-8444-909B-C32C404E7D48}"/>
                    </a:ext>
                  </a:extLst>
                </p:cNvPr>
                <p:cNvSpPr/>
                <p:nvPr/>
              </p:nvSpPr>
              <p:spPr>
                <a:xfrm rot="21040540">
                  <a:off x="714817" y="1441"/>
                  <a:ext cx="26416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  <p:sp>
              <p:nvSpPr>
                <p:cNvPr id="28" name="Figure">
                  <a:extLst>
                    <a:ext uri="{FF2B5EF4-FFF2-40B4-BE49-F238E27FC236}">
                      <a16:creationId xmlns:a16="http://schemas.microsoft.com/office/drawing/2014/main" id="{521B8F18-B62F-EB43-BCD5-1140BA0BAF11}"/>
                    </a:ext>
                  </a:extLst>
                </p:cNvPr>
                <p:cNvSpPr/>
                <p:nvPr/>
              </p:nvSpPr>
              <p:spPr>
                <a:xfrm rot="21040540">
                  <a:off x="-2765" y="59960"/>
                  <a:ext cx="742307" cy="26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0831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  <p:sp>
              <p:nvSpPr>
                <p:cNvPr id="29" name="Figure">
                  <a:extLst>
                    <a:ext uri="{FF2B5EF4-FFF2-40B4-BE49-F238E27FC236}">
                      <a16:creationId xmlns:a16="http://schemas.microsoft.com/office/drawing/2014/main" id="{FEDDA640-6EB0-E548-B919-11FED1F54FC8}"/>
                    </a:ext>
                  </a:extLst>
                </p:cNvPr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20831" y="5400"/>
                      </a:lnTo>
                      <a:lnTo>
                        <a:pt x="21600" y="0"/>
                      </a:lnTo>
                      <a:moveTo>
                        <a:pt x="20831" y="5400"/>
                      </a:moveTo>
                      <a:lnTo>
                        <a:pt x="20831" y="21600"/>
                      </a:lnTo>
                    </a:path>
                  </a:pathLst>
                </a:custGeom>
                <a:noFill/>
                <a:ln w="12699" cap="flat">
                  <a:solidFill>
                    <a:srgbClr val="00B050"/>
                  </a:solidFill>
                  <a:prstDash val="solid"/>
                  <a:round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</p:grpSp>
          <p:sp>
            <p:nvSpPr>
              <p:cNvPr id="18" name="Straight Arrow Connector 8">
                <a:extLst>
                  <a:ext uri="{FF2B5EF4-FFF2-40B4-BE49-F238E27FC236}">
                    <a16:creationId xmlns:a16="http://schemas.microsoft.com/office/drawing/2014/main" id="{1C07F94F-96F6-DE47-9C08-64BDC0C8190B}"/>
                  </a:ext>
                </a:extLst>
              </p:cNvPr>
              <p:cNvSpPr/>
              <p:nvPr/>
            </p:nvSpPr>
            <p:spPr>
              <a:xfrm flipV="1">
                <a:off x="1629574" y="2998600"/>
                <a:ext cx="639263" cy="11740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0396" tIns="40396" rIns="40396" bIns="40396" numCol="1" anchor="t">
                <a:noAutofit/>
              </a:bodyPr>
              <a:lstStyle/>
              <a:p>
                <a:endParaRPr sz="1767"/>
              </a:p>
            </p:txBody>
          </p:sp>
          <p:sp>
            <p:nvSpPr>
              <p:cNvPr id="19" name="TextBox 15">
                <a:extLst>
                  <a:ext uri="{FF2B5EF4-FFF2-40B4-BE49-F238E27FC236}">
                    <a16:creationId xmlns:a16="http://schemas.microsoft.com/office/drawing/2014/main" id="{2BD88276-3A68-4E4D-BDF8-3FF720F51C60}"/>
                  </a:ext>
                </a:extLst>
              </p:cNvPr>
              <p:cNvSpPr txBox="1"/>
              <p:nvPr/>
            </p:nvSpPr>
            <p:spPr>
              <a:xfrm rot="21160245">
                <a:off x="813983" y="2660267"/>
                <a:ext cx="734674" cy="2958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0396" tIns="40396" rIns="40396" bIns="40396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sz="1060"/>
                  <a:t>injector</a:t>
                </a:r>
              </a:p>
            </p:txBody>
          </p:sp>
          <p:grpSp>
            <p:nvGrpSpPr>
              <p:cNvPr id="20" name="Cube 60">
                <a:extLst>
                  <a:ext uri="{FF2B5EF4-FFF2-40B4-BE49-F238E27FC236}">
                    <a16:creationId xmlns:a16="http://schemas.microsoft.com/office/drawing/2014/main" id="{989C51BB-33B2-7A44-A6E5-9623450B6A61}"/>
                  </a:ext>
                </a:extLst>
              </p:cNvPr>
              <p:cNvGrpSpPr/>
              <p:nvPr/>
            </p:nvGrpSpPr>
            <p:grpSpPr>
              <a:xfrm>
                <a:off x="3485612" y="4004178"/>
                <a:ext cx="320046" cy="240957"/>
                <a:chOff x="0" y="0"/>
                <a:chExt cx="320044" cy="240956"/>
              </a:xfrm>
            </p:grpSpPr>
            <p:sp>
              <p:nvSpPr>
                <p:cNvPr id="22" name="Figure">
                  <a:extLst>
                    <a:ext uri="{FF2B5EF4-FFF2-40B4-BE49-F238E27FC236}">
                      <a16:creationId xmlns:a16="http://schemas.microsoft.com/office/drawing/2014/main" id="{207BD0F4-4939-0949-8B97-11F4430176C4}"/>
                    </a:ext>
                  </a:extLst>
                </p:cNvPr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4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  <p:sp>
              <p:nvSpPr>
                <p:cNvPr id="23" name="Figure">
                  <a:extLst>
                    <a:ext uri="{FF2B5EF4-FFF2-40B4-BE49-F238E27FC236}">
                      <a16:creationId xmlns:a16="http://schemas.microsoft.com/office/drawing/2014/main" id="{7E896F3D-9850-D847-9A8E-C5A923F1F936}"/>
                    </a:ext>
                  </a:extLst>
                </p:cNvPr>
                <p:cNvSpPr/>
                <p:nvPr/>
              </p:nvSpPr>
              <p:spPr>
                <a:xfrm rot="20483132" flipH="1">
                  <a:off x="24258" y="80288"/>
                  <a:ext cx="39623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  <p:sp>
              <p:nvSpPr>
                <p:cNvPr id="24" name="Figure">
                  <a:extLst>
                    <a:ext uri="{FF2B5EF4-FFF2-40B4-BE49-F238E27FC236}">
                      <a16:creationId xmlns:a16="http://schemas.microsoft.com/office/drawing/2014/main" id="{7D5C292A-FD66-4445-9EA1-BE09DB9B4962}"/>
                    </a:ext>
                  </a:extLst>
                </p:cNvPr>
                <p:cNvSpPr/>
                <p:nvPr/>
              </p:nvSpPr>
              <p:spPr>
                <a:xfrm rot="20483132" flipH="1">
                  <a:off x="-1114" y="44342"/>
                  <a:ext cx="284330" cy="39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18590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  <p:sp>
              <p:nvSpPr>
                <p:cNvPr id="25" name="Figure">
                  <a:extLst>
                    <a:ext uri="{FF2B5EF4-FFF2-40B4-BE49-F238E27FC236}">
                      <a16:creationId xmlns:a16="http://schemas.microsoft.com/office/drawing/2014/main" id="{E50CD297-C0CC-684B-8D5C-DAA6809BDBC0}"/>
                    </a:ext>
                  </a:extLst>
                </p:cNvPr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18590" y="5400"/>
                      </a:lnTo>
                      <a:lnTo>
                        <a:pt x="21600" y="0"/>
                      </a:lnTo>
                      <a:moveTo>
                        <a:pt x="18590" y="5400"/>
                      </a:moveTo>
                      <a:lnTo>
                        <a:pt x="18590" y="21600"/>
                      </a:lnTo>
                    </a:path>
                  </a:pathLst>
                </a:custGeom>
                <a:noFill/>
                <a:ln w="12699" cap="flat">
                  <a:solidFill>
                    <a:srgbClr val="DE8400"/>
                  </a:solidFill>
                  <a:prstDash val="solid"/>
                  <a:round/>
                </a:ln>
                <a:effectLst/>
              </p:spPr>
              <p:txBody>
                <a:bodyPr wrap="square" lIns="40396" tIns="40396" rIns="40396" bIns="40396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 sz="1767"/>
                </a:p>
              </p:txBody>
            </p:sp>
          </p:grpSp>
          <p:sp>
            <p:nvSpPr>
              <p:cNvPr id="21" name="Oval 26">
                <a:extLst>
                  <a:ext uri="{FF2B5EF4-FFF2-40B4-BE49-F238E27FC236}">
                    <a16:creationId xmlns:a16="http://schemas.microsoft.com/office/drawing/2014/main" id="{669931CC-D5A4-FF46-B9EA-66EC40F3AF41}"/>
                  </a:ext>
                </a:extLst>
              </p:cNvPr>
              <p:cNvSpPr/>
              <p:nvPr/>
            </p:nvSpPr>
            <p:spPr>
              <a:xfrm>
                <a:off x="868185" y="3063168"/>
                <a:ext cx="125945" cy="11935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396" tIns="40396" rIns="40396" bIns="40396" numCol="1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sz="1767"/>
              </a:p>
            </p:txBody>
          </p:sp>
        </p:grpSp>
        <p:pic>
          <p:nvPicPr>
            <p:cNvPr id="6" name="Image 86" descr="Image 86">
              <a:extLst>
                <a:ext uri="{FF2B5EF4-FFF2-40B4-BE49-F238E27FC236}">
                  <a16:creationId xmlns:a16="http://schemas.microsoft.com/office/drawing/2014/main" id="{FA7DD3AC-63EE-6A4A-A8BE-DAEE8B0D8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6990" y="2570148"/>
              <a:ext cx="1982581" cy="1252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Image 87" descr="Image 87">
              <a:extLst>
                <a:ext uri="{FF2B5EF4-FFF2-40B4-BE49-F238E27FC236}">
                  <a16:creationId xmlns:a16="http://schemas.microsoft.com/office/drawing/2014/main" id="{9A25530B-F11A-2547-B6B7-12002FA2E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8837" y="1851505"/>
              <a:ext cx="1982581" cy="1252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5FBAF20-82AC-454D-97A1-D7161926BD5F}"/>
              </a:ext>
            </a:extLst>
          </p:cNvPr>
          <p:cNvSpPr txBox="1"/>
          <p:nvPr/>
        </p:nvSpPr>
        <p:spPr>
          <a:xfrm>
            <a:off x="4845938" y="4740113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highlight>
                  <a:srgbClr val="FFFF00"/>
                </a:highlight>
              </a:rPr>
              <a:t>24 x 5.5 x 0.8 m</a:t>
            </a:r>
            <a:r>
              <a:rPr lang="en-DE" sz="1400" baseline="30000" dirty="0">
                <a:highlight>
                  <a:srgbClr val="FFFF00"/>
                </a:highlight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65E626-3194-A44C-8A05-93C926357AC6}"/>
              </a:ext>
            </a:extLst>
          </p:cNvPr>
          <p:cNvSpPr txBox="1"/>
          <p:nvPr/>
        </p:nvSpPr>
        <p:spPr>
          <a:xfrm>
            <a:off x="300660" y="6263380"/>
            <a:ext cx="5347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hlinkClick r:id="rId4"/>
              </a:rPr>
              <a:t>* PERLE. Powerful energy recovery linac for experiments. Conceptual design report</a:t>
            </a:r>
            <a:endParaRPr lang="en-GB" sz="1200" dirty="0"/>
          </a:p>
          <a:p>
            <a:r>
              <a:rPr lang="en-GB" sz="1200" dirty="0"/>
              <a:t>Published in: </a:t>
            </a:r>
            <a:r>
              <a:rPr lang="en-GB" sz="1200" i="1" dirty="0" err="1"/>
              <a:t>J.Phys.G</a:t>
            </a:r>
            <a:r>
              <a:rPr lang="en-GB" sz="1200" dirty="0"/>
              <a:t> 45 (2018) 6, 065003     e-Print: </a:t>
            </a:r>
            <a:r>
              <a:rPr lang="en-GB" sz="1200" dirty="0">
                <a:hlinkClick r:id="rId5"/>
              </a:rPr>
              <a:t>1705.08783</a:t>
            </a:r>
            <a:r>
              <a:rPr lang="en-GB" sz="1200" dirty="0"/>
              <a:t> [</a:t>
            </a:r>
            <a:r>
              <a:rPr lang="en-GB" sz="1200" dirty="0" err="1"/>
              <a:t>physics.acc-ph</a:t>
            </a:r>
            <a:r>
              <a:rPr lang="en-GB" sz="1200" dirty="0"/>
              <a:t>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CC37C2-A6F3-E042-A49B-BE64FB141D92}"/>
              </a:ext>
            </a:extLst>
          </p:cNvPr>
          <p:cNvSpPr txBox="1"/>
          <p:nvPr/>
        </p:nvSpPr>
        <p:spPr>
          <a:xfrm>
            <a:off x="221444" y="697980"/>
            <a:ext cx="5868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ALICE DC Photocathode, JLEIC Booster and SPL Cryomodule – in kind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A1AC53-C739-A84F-BD4A-21DFB35A4149}"/>
              </a:ext>
            </a:extLst>
          </p:cNvPr>
          <p:cNvSpPr txBox="1"/>
          <p:nvPr/>
        </p:nvSpPr>
        <p:spPr>
          <a:xfrm>
            <a:off x="300660" y="1332980"/>
            <a:ext cx="4368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/>
                </a:solidFill>
              </a:rPr>
              <a:t>Collaboration Agreement signed: CB 16.7.21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CF7D66-5DE5-AA46-B54A-54DF03382FB8}"/>
              </a:ext>
            </a:extLst>
          </p:cNvPr>
          <p:cNvSpPr txBox="1"/>
          <p:nvPr/>
        </p:nvSpPr>
        <p:spPr>
          <a:xfrm>
            <a:off x="7049810" y="2722364"/>
            <a:ext cx="4372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C00000"/>
                </a:solidFill>
              </a:rPr>
              <a:t>Linac</a:t>
            </a:r>
            <a:r>
              <a:rPr lang="en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Cavity (Nb, 802 MHz) designed, built, tested </a:t>
            </a:r>
          </a:p>
          <a:p>
            <a:r>
              <a:rPr lang="en-D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Full [SPL] cryomodule by 2024 for FCCee, PERLE and LHeC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D247C77-53F3-FE4B-B103-0673D4F69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9884" y="305488"/>
            <a:ext cx="3469324" cy="205498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6D6FB30-FE7B-E840-BB7A-8ED025C74BEB}"/>
              </a:ext>
            </a:extLst>
          </p:cNvPr>
          <p:cNvSpPr txBox="1"/>
          <p:nvPr/>
        </p:nvSpPr>
        <p:spPr>
          <a:xfrm>
            <a:off x="7049810" y="2403208"/>
            <a:ext cx="431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C00000"/>
                </a:solidFill>
              </a:rPr>
              <a:t>Injector </a:t>
            </a:r>
            <a:r>
              <a:rPr lang="en-DE" sz="1400" dirty="0"/>
              <a:t>design (ALICE gun, 3Dipole merger - tentative)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ECBFFD-8D62-0543-BF2B-D207332381FC}"/>
              </a:ext>
            </a:extLst>
          </p:cNvPr>
          <p:cNvSpPr txBox="1"/>
          <p:nvPr/>
        </p:nvSpPr>
        <p:spPr>
          <a:xfrm>
            <a:off x="7158409" y="5967737"/>
            <a:ext cx="4263539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M</a:t>
            </a:r>
            <a:r>
              <a:rPr lang="en-DE" sz="1600" dirty="0"/>
              <a:t>ore information: EPS: Poster by Ben Hounsell</a:t>
            </a:r>
          </a:p>
          <a:p>
            <a:r>
              <a:rPr lang="en-DE" sz="1600" dirty="0"/>
              <a:t>LHeC (and PERLE, FCC-eh) paper: 2007.14491</a:t>
            </a:r>
          </a:p>
          <a:p>
            <a:r>
              <a:rPr lang="en-DE" sz="1600" dirty="0"/>
              <a:t>Alex Bogacz: DIS21 proc.;  Long Write-Up on ERLs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F136A54-0330-6442-9099-D8F0E5F30C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4306" y="3385825"/>
            <a:ext cx="3231736" cy="216277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C75B836-2427-994D-A4C3-D5AF51F5D1B5}"/>
              </a:ext>
            </a:extLst>
          </p:cNvPr>
          <p:cNvSpPr txBox="1"/>
          <p:nvPr/>
        </p:nvSpPr>
        <p:spPr>
          <a:xfrm>
            <a:off x="8192064" y="5548602"/>
            <a:ext cx="214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C00000"/>
                </a:solidFill>
              </a:rPr>
              <a:t>PERLE characteristics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5A07664-3841-D840-9E9F-43D51BF5C4F0}"/>
              </a:ext>
            </a:extLst>
          </p:cNvPr>
          <p:cNvSpPr txBox="1"/>
          <p:nvPr/>
        </p:nvSpPr>
        <p:spPr>
          <a:xfrm>
            <a:off x="4825797" y="3899045"/>
            <a:ext cx="1447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/>
                </a:solidFill>
              </a:rPr>
              <a:t>TDR by 2022</a:t>
            </a:r>
          </a:p>
          <a:p>
            <a:r>
              <a:rPr lang="en-DE" dirty="0">
                <a:solidFill>
                  <a:schemeClr val="bg1"/>
                </a:solidFill>
              </a:rPr>
              <a:t>Beam 2025/6</a:t>
            </a:r>
          </a:p>
        </p:txBody>
      </p:sp>
    </p:spTree>
    <p:extLst>
      <p:ext uri="{BB962C8B-B14F-4D97-AF65-F5344CB8AC3E}">
        <p14:creationId xmlns:p14="http://schemas.microsoft.com/office/powerpoint/2010/main" val="3995857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94B91A-57FD-3C4B-9F7A-F39757790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395" y="3541454"/>
            <a:ext cx="4220196" cy="2660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F20CA5-16CD-FF4F-BDF6-1A35879EF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15" y="4871905"/>
            <a:ext cx="5865174" cy="1489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2CFA30-FA09-DC45-99AB-DF673FC11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946" y="125498"/>
            <a:ext cx="5473700" cy="929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5FEE17-5FE3-EF4E-8E56-671488D7C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14" y="1319892"/>
            <a:ext cx="6624766" cy="1681412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7FAF07-6655-304A-BE2E-64C21AE81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014" y="1208604"/>
            <a:ext cx="2361323" cy="2767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7CFD15-7F50-5A4C-8AC5-D467CF10D2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2776" y="1311249"/>
            <a:ext cx="4593434" cy="17593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9895CB-16D4-7145-820B-E81161BFAEC7}"/>
              </a:ext>
            </a:extLst>
          </p:cNvPr>
          <p:cNvSpPr txBox="1"/>
          <p:nvPr/>
        </p:nvSpPr>
        <p:spPr>
          <a:xfrm>
            <a:off x="525115" y="6405410"/>
            <a:ext cx="5980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accent1">
                    <a:lumMod val="75000"/>
                  </a:schemeClr>
                </a:solidFill>
              </a:rPr>
              <a:t>0.4</a:t>
            </a:r>
            <a:r>
              <a:rPr lang="en-DE" sz="1600" dirty="0"/>
              <a:t> (</a:t>
            </a:r>
            <a:r>
              <a:rPr lang="en-DE" sz="1600" dirty="0">
                <a:solidFill>
                  <a:srgbClr val="FF0000"/>
                </a:solidFill>
              </a:rPr>
              <a:t>1.5</a:t>
            </a:r>
            <a:r>
              <a:rPr lang="en-DE" sz="1600" dirty="0"/>
              <a:t>) MeV DC gun, 100 mA I</a:t>
            </a:r>
            <a:r>
              <a:rPr lang="en-DE" sz="1600" baseline="-25000" dirty="0"/>
              <a:t>e</a:t>
            </a:r>
            <a:r>
              <a:rPr lang="en-DE" sz="1600" dirty="0"/>
              <a:t>, 149 MeV : 15 MW. </a:t>
            </a:r>
            <a:r>
              <a:rPr lang="en-DE" sz="16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DE" sz="1600" dirty="0"/>
              <a:t> (</a:t>
            </a:r>
            <a:r>
              <a:rPr lang="en-DE" sz="1600" dirty="0">
                <a:solidFill>
                  <a:srgbClr val="FF0000"/>
                </a:solidFill>
              </a:rPr>
              <a:t>3</a:t>
            </a:r>
            <a:r>
              <a:rPr lang="en-DE" sz="1600" dirty="0"/>
              <a:t>) path facility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E3F3B7-63B3-CB4E-B7C9-026E007CBD57}"/>
              </a:ext>
            </a:extLst>
          </p:cNvPr>
          <p:cNvSpPr/>
          <p:nvPr/>
        </p:nvSpPr>
        <p:spPr>
          <a:xfrm>
            <a:off x="6972776" y="1319892"/>
            <a:ext cx="2017986" cy="225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A092EE-1823-184F-99A9-32A3CCADD0C6}"/>
              </a:ext>
            </a:extLst>
          </p:cNvPr>
          <p:cNvSpPr/>
          <p:nvPr/>
        </p:nvSpPr>
        <p:spPr>
          <a:xfrm>
            <a:off x="225413" y="1138580"/>
            <a:ext cx="11640765" cy="210469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6F779B-2FB8-4047-B12C-B8272E4F7254}"/>
              </a:ext>
            </a:extLst>
          </p:cNvPr>
          <p:cNvSpPr txBox="1"/>
          <p:nvPr/>
        </p:nvSpPr>
        <p:spPr>
          <a:xfrm>
            <a:off x="7493229" y="6296065"/>
            <a:ext cx="3279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L vs cms energy </a:t>
            </a:r>
            <a:r>
              <a:rPr lang="en-DE" sz="1200" dirty="0"/>
              <a:t>⎷</a:t>
            </a:r>
            <a:r>
              <a:rPr lang="en-DE" sz="1600" dirty="0"/>
              <a:t>s = 2 </a:t>
            </a:r>
            <a:r>
              <a:rPr lang="en-DE" sz="1200" dirty="0"/>
              <a:t>⎷</a:t>
            </a:r>
            <a:r>
              <a:rPr lang="en-DE" sz="1600" dirty="0"/>
              <a:t>E</a:t>
            </a:r>
            <a:r>
              <a:rPr lang="en-DE" sz="1600" baseline="-25000" dirty="0"/>
              <a:t>e</a:t>
            </a:r>
            <a:r>
              <a:rPr lang="en-DE" sz="1600" dirty="0"/>
              <a:t> E</a:t>
            </a:r>
            <a:r>
              <a:rPr lang="en-DE" sz="1600" baseline="-25000" dirty="0"/>
              <a:t>p </a:t>
            </a:r>
            <a:r>
              <a:rPr lang="en-DE" sz="1600" dirty="0"/>
              <a:t>;  JLEIC: 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FC8DD7-843D-0A46-8534-F7B0DA5D7E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190" y="3773796"/>
            <a:ext cx="5827499" cy="124570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EA44A78-2BAC-484D-9C14-81FBCD37B3B9}"/>
              </a:ext>
            </a:extLst>
          </p:cNvPr>
          <p:cNvSpPr/>
          <p:nvPr/>
        </p:nvSpPr>
        <p:spPr>
          <a:xfrm>
            <a:off x="525115" y="3541454"/>
            <a:ext cx="5914574" cy="147804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12FE58-4880-0E4B-AD4A-0E143BC95038}"/>
              </a:ext>
            </a:extLst>
          </p:cNvPr>
          <p:cNvSpPr/>
          <p:nvPr/>
        </p:nvSpPr>
        <p:spPr>
          <a:xfrm>
            <a:off x="525115" y="5044968"/>
            <a:ext cx="5914574" cy="12326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5762E7-2ADD-DC48-BE25-38ABA996AE15}"/>
              </a:ext>
            </a:extLst>
          </p:cNvPr>
          <p:cNvSpPr txBox="1"/>
          <p:nvPr/>
        </p:nvSpPr>
        <p:spPr>
          <a:xfrm>
            <a:off x="580660" y="3763286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accent1">
                    <a:lumMod val="75000"/>
                  </a:schemeClr>
                </a:solidFill>
              </a:rPr>
              <a:t>CeC1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CADB37-8705-8B4A-832D-BAD35AB65C9F}"/>
              </a:ext>
            </a:extLst>
          </p:cNvPr>
          <p:cNvSpPr txBox="1"/>
          <p:nvPr/>
        </p:nvSpPr>
        <p:spPr>
          <a:xfrm>
            <a:off x="564727" y="5082336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FF0000"/>
                </a:solidFill>
              </a:rPr>
              <a:t>CeC2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A4A8E4-A170-FB42-985D-7B197AF60A4B}"/>
              </a:ext>
            </a:extLst>
          </p:cNvPr>
          <p:cNvSpPr txBox="1"/>
          <p:nvPr/>
        </p:nvSpPr>
        <p:spPr>
          <a:xfrm rot="16200000">
            <a:off x="10517193" y="4551236"/>
            <a:ext cx="1943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SHC = strong hadron cooling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5306CF6-2DF2-8A4E-9FCF-020301AA5CB3}"/>
              </a:ext>
            </a:extLst>
          </p:cNvPr>
          <p:cNvCxnSpPr>
            <a:cxnSpLocks/>
          </p:cNvCxnSpPr>
          <p:nvPr/>
        </p:nvCxnSpPr>
        <p:spPr>
          <a:xfrm>
            <a:off x="4824248" y="3654864"/>
            <a:ext cx="0" cy="47775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EC3F004-908B-E64C-9062-636FB51C254A}"/>
              </a:ext>
            </a:extLst>
          </p:cNvPr>
          <p:cNvSpPr txBox="1"/>
          <p:nvPr/>
        </p:nvSpPr>
        <p:spPr>
          <a:xfrm>
            <a:off x="4918843" y="3773796"/>
            <a:ext cx="1105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DE" sz="1200" dirty="0">
                <a:solidFill>
                  <a:schemeClr val="bg1">
                    <a:lumMod val="50000"/>
                  </a:schemeClr>
                </a:solidFill>
              </a:rPr>
              <a:t>nlarged by 50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D783EB-E8ED-E04A-857F-18A06F5541F5}"/>
              </a:ext>
            </a:extLst>
          </p:cNvPr>
          <p:cNvSpPr txBox="1"/>
          <p:nvPr/>
        </p:nvSpPr>
        <p:spPr>
          <a:xfrm>
            <a:off x="9248987" y="588564"/>
            <a:ext cx="2617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EPS</a:t>
            </a:r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 talk on EIC  by F Willeke 27.7.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F55587-7FEC-EB45-B7E1-7C8018A3E1C0}"/>
              </a:ext>
            </a:extLst>
          </p:cNvPr>
          <p:cNvSpPr txBox="1"/>
          <p:nvPr/>
        </p:nvSpPr>
        <p:spPr>
          <a:xfrm>
            <a:off x="3140781" y="5082336"/>
            <a:ext cx="1756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</a:t>
            </a:r>
            <a:r>
              <a:rPr lang="en-DE" sz="1200" dirty="0"/>
              <a:t>lasma cascade amplifier</a:t>
            </a:r>
          </a:p>
          <a:p>
            <a:r>
              <a:rPr lang="en-GB" sz="1200" dirty="0"/>
              <a:t>C</a:t>
            </a:r>
            <a:r>
              <a:rPr lang="en-DE" sz="1200" dirty="0"/>
              <a:t>ommon e/h beam line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8467EC-CCDA-6549-895A-CF2674F7E75A}"/>
              </a:ext>
            </a:extLst>
          </p:cNvPr>
          <p:cNvSpPr txBox="1"/>
          <p:nvPr/>
        </p:nvSpPr>
        <p:spPr>
          <a:xfrm>
            <a:off x="1620691" y="4502545"/>
            <a:ext cx="3676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</a:t>
            </a:r>
            <a:r>
              <a:rPr lang="en-DE" sz="1200" dirty="0"/>
              <a:t>ulti-chicane amplifier - </a:t>
            </a:r>
            <a:r>
              <a:rPr lang="en-GB" sz="1200" dirty="0"/>
              <a:t>s</a:t>
            </a:r>
            <a:r>
              <a:rPr lang="en-DE" sz="1200" dirty="0"/>
              <a:t>eparate beam 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6F1FB3-FD16-E643-97C3-E314BA22027D}"/>
              </a:ext>
            </a:extLst>
          </p:cNvPr>
          <p:cNvSpPr txBox="1"/>
          <p:nvPr/>
        </p:nvSpPr>
        <p:spPr>
          <a:xfrm rot="16200000">
            <a:off x="-834706" y="4695675"/>
            <a:ext cx="2215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Decision expected with CD2</a:t>
            </a:r>
          </a:p>
        </p:txBody>
      </p:sp>
    </p:spTree>
    <p:extLst>
      <p:ext uri="{BB962C8B-B14F-4D97-AF65-F5344CB8AC3E}">
        <p14:creationId xmlns:p14="http://schemas.microsoft.com/office/powerpoint/2010/main" val="3970152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FD2F9-DCFB-8A49-905E-4D3F59591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933" y="298073"/>
            <a:ext cx="4483805" cy="601334"/>
          </a:xfrm>
        </p:spPr>
        <p:txBody>
          <a:bodyPr>
            <a:normAutofit/>
          </a:bodyPr>
          <a:lstStyle/>
          <a:p>
            <a:r>
              <a:rPr lang="en-DE" sz="3600" dirty="0"/>
              <a:t>CEBAF 5 pass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80217EC-0F8A-FB44-8BE4-B4D5929F9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28" y="1284704"/>
            <a:ext cx="4927217" cy="406761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9E9320-7806-7442-97CD-C536D5332FB5}"/>
              </a:ext>
            </a:extLst>
          </p:cNvPr>
          <p:cNvSpPr txBox="1"/>
          <p:nvPr/>
        </p:nvSpPr>
        <p:spPr>
          <a:xfrm>
            <a:off x="430228" y="5521578"/>
            <a:ext cx="4987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12 GeV (11 passes) beam to Hall D, 11 GeV to A,B,C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17E918-49D0-E945-BB2D-3A6645BA650E}"/>
              </a:ext>
            </a:extLst>
          </p:cNvPr>
          <p:cNvSpPr txBox="1"/>
          <p:nvPr/>
        </p:nvSpPr>
        <p:spPr>
          <a:xfrm>
            <a:off x="5748131" y="848677"/>
            <a:ext cx="59196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Jlab project to study Coherent Synchrotron Radiation</a:t>
            </a:r>
          </a:p>
          <a:p>
            <a:r>
              <a:rPr lang="en-DE" dirty="0"/>
              <a:t>(8 GeV beam energy) in an ERL CEBAF 5 pass configuration</a:t>
            </a:r>
          </a:p>
          <a:p>
            <a:endParaRPr lang="en-DE" dirty="0"/>
          </a:p>
          <a:p>
            <a:r>
              <a:rPr lang="en-DE" dirty="0"/>
              <a:t>Two additions: </a:t>
            </a:r>
          </a:p>
          <a:p>
            <a:r>
              <a:rPr lang="en-DE" dirty="0"/>
              <a:t>- pathlength chicane to gain half wavelength, four 3m dipoles</a:t>
            </a:r>
          </a:p>
          <a:p>
            <a:r>
              <a:rPr lang="en-DE" dirty="0"/>
              <a:t>  </a:t>
            </a:r>
            <a:r>
              <a:rPr lang="en-DE" sz="1600" dirty="0"/>
              <a:t>(init</a:t>
            </a:r>
            <a:r>
              <a:rPr lang="en-GB" sz="1600" dirty="0" err="1"/>
              <a:t>i</a:t>
            </a:r>
            <a:r>
              <a:rPr lang="en-DE" sz="1600" dirty="0"/>
              <a:t>al bunch suppression, control momentum compaction M56..) </a:t>
            </a:r>
          </a:p>
          <a:p>
            <a:r>
              <a:rPr lang="en-GB" dirty="0"/>
              <a:t>- </a:t>
            </a:r>
            <a:r>
              <a:rPr lang="en-DE" dirty="0"/>
              <a:t>low power dump line at the south linac end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CA3C58-25EA-7C48-92B4-A57D86C48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668" y="2939738"/>
            <a:ext cx="5981124" cy="2031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51F901-0A29-724A-8BBB-1A94B616DBA5}"/>
              </a:ext>
            </a:extLst>
          </p:cNvPr>
          <p:cNvSpPr txBox="1"/>
          <p:nvPr/>
        </p:nvSpPr>
        <p:spPr>
          <a:xfrm>
            <a:off x="8707948" y="4971063"/>
            <a:ext cx="2677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</a:t>
            </a:r>
            <a:r>
              <a:rPr lang="en-DE" sz="1400" dirty="0"/>
              <a:t>ulti-pass linac optics – A. Bogacz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285B5-6BC0-3D46-8BB8-21A8EF63FF11}"/>
              </a:ext>
            </a:extLst>
          </p:cNvPr>
          <p:cNvSpPr txBox="1"/>
          <p:nvPr/>
        </p:nvSpPr>
        <p:spPr>
          <a:xfrm>
            <a:off x="5913783" y="5516999"/>
            <a:ext cx="4827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Experiment Run schedule for 2024</a:t>
            </a:r>
          </a:p>
          <a:p>
            <a:endParaRPr lang="en-DE" dirty="0"/>
          </a:p>
          <a:p>
            <a:r>
              <a:rPr lang="en-DE" dirty="0"/>
              <a:t>I</a:t>
            </a:r>
            <a:r>
              <a:rPr lang="en-GB" dirty="0"/>
              <a:t>m</a:t>
            </a:r>
            <a:r>
              <a:rPr lang="en-DE" dirty="0"/>
              <a:t>portant test of ERLs for high energy application</a:t>
            </a:r>
          </a:p>
        </p:txBody>
      </p:sp>
    </p:spTree>
    <p:extLst>
      <p:ext uri="{BB962C8B-B14F-4D97-AF65-F5344CB8AC3E}">
        <p14:creationId xmlns:p14="http://schemas.microsoft.com/office/powerpoint/2010/main" val="75520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FD2F9-DCFB-8A49-905E-4D3F59591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612" y="112997"/>
            <a:ext cx="8450040" cy="601334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Low Energy Physics with ERLs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B1B68C-4CBE-8A48-9F3C-0501166CD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94" y="1001165"/>
            <a:ext cx="5568533" cy="35421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87EEA6-1EB5-B348-8797-7099E1E298C7}"/>
              </a:ext>
            </a:extLst>
          </p:cNvPr>
          <p:cNvSpPr/>
          <p:nvPr/>
        </p:nvSpPr>
        <p:spPr>
          <a:xfrm>
            <a:off x="3434910" y="4134946"/>
            <a:ext cx="1050325" cy="753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63725D-E716-1B4C-AA2D-19A28FB3283C}"/>
              </a:ext>
            </a:extLst>
          </p:cNvPr>
          <p:cNvSpPr txBox="1"/>
          <p:nvPr/>
        </p:nvSpPr>
        <p:spPr>
          <a:xfrm>
            <a:off x="3624102" y="2199323"/>
            <a:ext cx="861133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DE" sz="1400" dirty="0"/>
              <a:t>0.15mA</a:t>
            </a:r>
          </a:p>
          <a:p>
            <a:r>
              <a:rPr lang="en-DE" sz="1400" dirty="0"/>
              <a:t>polarised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B6C25-C330-F64F-BB3D-0070DF29EA58}"/>
              </a:ext>
            </a:extLst>
          </p:cNvPr>
          <p:cNvSpPr txBox="1"/>
          <p:nvPr/>
        </p:nvSpPr>
        <p:spPr>
          <a:xfrm>
            <a:off x="176017" y="2421177"/>
            <a:ext cx="1114408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DE" sz="1400" dirty="0"/>
              <a:t>1mA (HOM!)</a:t>
            </a:r>
          </a:p>
          <a:p>
            <a:r>
              <a:rPr lang="en-DE" sz="1400" dirty="0"/>
              <a:t>105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B9E5D-BED0-3345-B402-F1BF4FEA31B3}"/>
              </a:ext>
            </a:extLst>
          </p:cNvPr>
          <p:cNvSpPr txBox="1"/>
          <p:nvPr/>
        </p:nvSpPr>
        <p:spPr>
          <a:xfrm>
            <a:off x="337931" y="4549676"/>
            <a:ext cx="59436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- 1.3 GHz, two ELBE type cryomodules, up to 3 passes</a:t>
            </a:r>
          </a:p>
          <a:p>
            <a:r>
              <a:rPr lang="en-DE" dirty="0"/>
              <a:t>- New building, beam by 2024</a:t>
            </a:r>
          </a:p>
          <a:p>
            <a:r>
              <a:rPr lang="en-DE" dirty="0"/>
              <a:t>- Polarimetry to 0.5% precision</a:t>
            </a:r>
          </a:p>
          <a:p>
            <a:r>
              <a:rPr lang="en-DE" dirty="0"/>
              <a:t>- Current upgrade (unpolarised to 10 mA)</a:t>
            </a:r>
          </a:p>
          <a:p>
            <a:endParaRPr lang="en-DE" dirty="0"/>
          </a:p>
          <a:p>
            <a:r>
              <a:rPr lang="en-DE" dirty="0"/>
              <a:t>P2 – external target sin2O, w/o energy recovery (“EB”)</a:t>
            </a:r>
          </a:p>
          <a:p>
            <a:r>
              <a:rPr lang="en-DE" dirty="0"/>
              <a:t>MAGIX – gas jet internal target, dark photons, p radius (“ER”)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D8FB0-72C5-004B-A819-C1AF377AE5BE}"/>
              </a:ext>
            </a:extLst>
          </p:cNvPr>
          <p:cNvSpPr txBox="1"/>
          <p:nvPr/>
        </p:nvSpPr>
        <p:spPr>
          <a:xfrm>
            <a:off x="3434910" y="1135074"/>
            <a:ext cx="2377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>
                <a:solidFill>
                  <a:srgbClr val="002060"/>
                </a:solidFill>
              </a:rPr>
              <a:t>MESA at Mainz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81A9DC-FECE-E845-921A-F6502BAD8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32" y="1326693"/>
            <a:ext cx="3288405" cy="15194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93B83A-273B-2C4D-A640-56AF0BD884C7}"/>
              </a:ext>
            </a:extLst>
          </p:cNvPr>
          <p:cNvSpPr txBox="1"/>
          <p:nvPr/>
        </p:nvSpPr>
        <p:spPr>
          <a:xfrm>
            <a:off x="6789095" y="829806"/>
            <a:ext cx="55865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002060"/>
                </a:solidFill>
              </a:rPr>
              <a:t>Proton Radius Puzzle  </a:t>
            </a:r>
            <a:r>
              <a:rPr lang="en-DE" sz="1400" dirty="0"/>
              <a:t>[role for high intensity ERL, </a:t>
            </a:r>
            <a:r>
              <a:rPr lang="en-DE" sz="1200" dirty="0"/>
              <a:t>Jan Bernauer</a:t>
            </a:r>
          </a:p>
          <a:p>
            <a:r>
              <a:rPr lang="en-DE" sz="1200" dirty="0"/>
              <a:t>                                                                                                                ERL Symposium 6/21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E64ED6-7F79-6646-88FB-28AC2C709963}"/>
              </a:ext>
            </a:extLst>
          </p:cNvPr>
          <p:cNvSpPr txBox="1"/>
          <p:nvPr/>
        </p:nvSpPr>
        <p:spPr>
          <a:xfrm>
            <a:off x="7166113" y="2944397"/>
            <a:ext cx="4415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AMBER (CERN), MUSE (PSI), PRAD (Jlab), ULQ2 (Tohoku), Mainz .. ??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D4FE12-9502-ED43-A485-0E8B69A1B3CE}"/>
              </a:ext>
            </a:extLst>
          </p:cNvPr>
          <p:cNvSpPr txBox="1"/>
          <p:nvPr/>
        </p:nvSpPr>
        <p:spPr>
          <a:xfrm>
            <a:off x="6887817" y="3734680"/>
            <a:ext cx="4604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002060"/>
                </a:solidFill>
              </a:rPr>
              <a:t>Nuclear Photonics </a:t>
            </a:r>
            <a:r>
              <a:rPr lang="en-DE" sz="1400" dirty="0"/>
              <a:t>[inverse y’s: L(PERLE) = O(10</a:t>
            </a:r>
            <a:r>
              <a:rPr lang="en-DE" sz="1400" baseline="30000" dirty="0"/>
              <a:t>3</a:t>
            </a:r>
            <a:r>
              <a:rPr lang="en-DE" sz="1400" dirty="0"/>
              <a:t>) L(ELI)]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588ADD-0398-DA4C-93E7-A71F6A70E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38" y="6590904"/>
            <a:ext cx="3250372" cy="1951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9D3D51-1EFF-D542-A587-BE706F2D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6664" y="4146744"/>
            <a:ext cx="4178196" cy="5664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DDA13E-1F98-5F46-BDDF-383A2CB776F3}"/>
              </a:ext>
            </a:extLst>
          </p:cNvPr>
          <p:cNvSpPr txBox="1"/>
          <p:nvPr/>
        </p:nvSpPr>
        <p:spPr>
          <a:xfrm>
            <a:off x="8327589" y="4713218"/>
            <a:ext cx="1730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</a:t>
            </a:r>
            <a:r>
              <a:rPr lang="en-DE" sz="1200" dirty="0"/>
              <a:t>une 17, 2021, to appear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2EB424-E2D2-624A-8A31-13D6D8C1FB41}"/>
              </a:ext>
            </a:extLst>
          </p:cNvPr>
          <p:cNvSpPr txBox="1"/>
          <p:nvPr/>
        </p:nvSpPr>
        <p:spPr>
          <a:xfrm>
            <a:off x="6887817" y="5209251"/>
            <a:ext cx="3126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002060"/>
                </a:solidFill>
              </a:rPr>
              <a:t>Electrons Probing Exotic Nuclei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0DA83B-12E5-8F48-B0EF-61A66290A7C4}"/>
              </a:ext>
            </a:extLst>
          </p:cNvPr>
          <p:cNvSpPr txBox="1"/>
          <p:nvPr/>
        </p:nvSpPr>
        <p:spPr>
          <a:xfrm>
            <a:off x="7221271" y="5659117"/>
            <a:ext cx="4630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New field, pioneering: SCRIT@RIKEN, </a:t>
            </a:r>
            <a:r>
              <a:rPr lang="en-GB" sz="1200" dirty="0"/>
              <a:t>PRL 118, 2017</a:t>
            </a:r>
            <a:endParaRPr lang="en-DE" sz="1200" dirty="0"/>
          </a:p>
          <a:p>
            <a:r>
              <a:rPr lang="en-DE" sz="1600" dirty="0"/>
              <a:t>PERLE 500 MeV, 20mA, DESTIN project at Orsay</a:t>
            </a:r>
          </a:p>
          <a:p>
            <a:r>
              <a:rPr lang="en-DE" sz="1600" dirty="0"/>
              <a:t>Outlook: eRI facility at GANIL (Caen, F) 200mA, </a:t>
            </a:r>
            <a:r>
              <a:rPr lang="en-DE" sz="1200" dirty="0"/>
              <a:t>~</a:t>
            </a:r>
            <a:r>
              <a:rPr lang="en-DE" sz="1600" dirty="0"/>
              <a:t>2040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14784A-AD47-A144-9C7B-55D22E276032}"/>
              </a:ext>
            </a:extLst>
          </p:cNvPr>
          <p:cNvSpPr txBox="1"/>
          <p:nvPr/>
        </p:nvSpPr>
        <p:spPr>
          <a:xfrm>
            <a:off x="8679876" y="242809"/>
            <a:ext cx="3201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hree examples from L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ng Write-UP</a:t>
            </a:r>
          </a:p>
        </p:txBody>
      </p:sp>
    </p:spTree>
    <p:extLst>
      <p:ext uri="{BB962C8B-B14F-4D97-AF65-F5344CB8AC3E}">
        <p14:creationId xmlns:p14="http://schemas.microsoft.com/office/powerpoint/2010/main" val="3207111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924F14D-3849-A443-8BFC-0EEFA802A2B2}"/>
              </a:ext>
            </a:extLst>
          </p:cNvPr>
          <p:cNvSpPr txBox="1"/>
          <p:nvPr/>
        </p:nvSpPr>
        <p:spPr>
          <a:xfrm>
            <a:off x="2280745" y="3132083"/>
            <a:ext cx="1240221" cy="87235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B3C1A-8E5D-C245-BD09-FF8133F75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270" y="1019357"/>
            <a:ext cx="5211950" cy="3479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4D5BF6-8995-C84F-B7C9-E4130D9AD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70" y="4543998"/>
            <a:ext cx="4803366" cy="678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5FCA87-D98A-FC43-8A19-98EA6FECFBBD}"/>
              </a:ext>
            </a:extLst>
          </p:cNvPr>
          <p:cNvSpPr txBox="1"/>
          <p:nvPr/>
        </p:nvSpPr>
        <p:spPr>
          <a:xfrm>
            <a:off x="2656703" y="2774784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b="1" dirty="0">
                <a:solidFill>
                  <a:schemeClr val="accent6">
                    <a:lumMod val="75000"/>
                  </a:schemeClr>
                </a:solidFill>
              </a:rPr>
              <a:t>ERL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36CCE-C7FB-BB46-86D5-14A49091E547}"/>
              </a:ext>
            </a:extLst>
          </p:cNvPr>
          <p:cNvSpPr txBox="1"/>
          <p:nvPr/>
        </p:nvSpPr>
        <p:spPr>
          <a:xfrm>
            <a:off x="4612517" y="5188434"/>
            <a:ext cx="1483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Olga Tanaka (KEK)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5BAA7F-A388-114B-8D6D-EE370233D0AA}"/>
              </a:ext>
            </a:extLst>
          </p:cNvPr>
          <p:cNvSpPr txBox="1"/>
          <p:nvPr/>
        </p:nvSpPr>
        <p:spPr>
          <a:xfrm>
            <a:off x="6945615" y="727605"/>
            <a:ext cx="4605380" cy="2031325"/>
          </a:xfrm>
          <a:prstGeom prst="rect">
            <a:avLst/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DE" dirty="0"/>
              <a:t>ased on decades of SRF, FEL, ERL, Facility..</a:t>
            </a:r>
          </a:p>
          <a:p>
            <a:r>
              <a:rPr lang="en-GB" dirty="0"/>
              <a:t>d</a:t>
            </a:r>
            <a:r>
              <a:rPr lang="en-DE" dirty="0"/>
              <a:t>evelopments*) : </a:t>
            </a:r>
          </a:p>
          <a:p>
            <a:endParaRPr lang="en-DE" dirty="0"/>
          </a:p>
          <a:p>
            <a:r>
              <a:rPr lang="en-DE" dirty="0"/>
              <a:t>The </a:t>
            </a:r>
            <a:r>
              <a:rPr lang="en-GB" dirty="0"/>
              <a:t>d</a:t>
            </a:r>
            <a:r>
              <a:rPr lang="en-DE" dirty="0"/>
              <a:t>ebate now is about  </a:t>
            </a:r>
            <a:r>
              <a:rPr lang="en-GB" dirty="0"/>
              <a:t>the conditions for</a:t>
            </a:r>
            <a:r>
              <a:rPr lang="en-DE" dirty="0"/>
              <a:t> ERLs </a:t>
            </a:r>
            <a:r>
              <a:rPr lang="en-GB" dirty="0"/>
              <a:t>to r</a:t>
            </a:r>
            <a:r>
              <a:rPr lang="en-DE" dirty="0"/>
              <a:t>each their productivity </a:t>
            </a:r>
            <a:r>
              <a:rPr lang="en-GB" dirty="0"/>
              <a:t>p</a:t>
            </a:r>
            <a:r>
              <a:rPr lang="en-DE" dirty="0"/>
              <a:t>lateau </a:t>
            </a:r>
            <a:r>
              <a:rPr lang="en-GB" dirty="0"/>
              <a:t>a</a:t>
            </a:r>
            <a:r>
              <a:rPr lang="en-DE" dirty="0"/>
              <a:t>nd the demands on R&amp;D, financial, </a:t>
            </a:r>
            <a:r>
              <a:rPr lang="en-GB" dirty="0" err="1"/>
              <a:t>i</a:t>
            </a:r>
            <a:r>
              <a:rPr lang="en-DE" dirty="0"/>
              <a:t>ntellectual and technical </a:t>
            </a:r>
            <a:r>
              <a:rPr lang="en-GB" dirty="0"/>
              <a:t>s</a:t>
            </a:r>
            <a:r>
              <a:rPr lang="en-DE" dirty="0"/>
              <a:t>upport – Roadmap early fall 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BDAFC-82AB-3447-BB4C-F5A6792A470F}"/>
              </a:ext>
            </a:extLst>
          </p:cNvPr>
          <p:cNvSpPr txBox="1"/>
          <p:nvPr/>
        </p:nvSpPr>
        <p:spPr>
          <a:xfrm>
            <a:off x="839257" y="5883568"/>
            <a:ext cx="50363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Helvetica" pitchFamily="2" charset="0"/>
              </a:rPr>
              <a:t>*) e.g. </a:t>
            </a:r>
            <a:r>
              <a:rPr lang="en-GB" sz="1400" dirty="0" err="1">
                <a:latin typeface="Helvetica" pitchFamily="2" charset="0"/>
              </a:rPr>
              <a:t>Ilan</a:t>
            </a:r>
            <a:r>
              <a:rPr lang="en-GB" sz="1400" dirty="0">
                <a:latin typeface="Helvetica" pitchFamily="2" charset="0"/>
              </a:rPr>
              <a:t> Ben-</a:t>
            </a:r>
            <a:r>
              <a:rPr lang="en-GB" sz="1400" dirty="0" err="1">
                <a:latin typeface="Helvetica" pitchFamily="2" charset="0"/>
              </a:rPr>
              <a:t>Zvi</a:t>
            </a:r>
            <a:r>
              <a:rPr lang="en-GB" sz="1400" dirty="0">
                <a:latin typeface="Helvetica" pitchFamily="2" charset="0"/>
              </a:rPr>
              <a:t> 2016 </a:t>
            </a:r>
            <a:r>
              <a:rPr lang="en-GB" sz="1400" i="1" dirty="0" err="1">
                <a:latin typeface="Helvetica" pitchFamily="2" charset="0"/>
              </a:rPr>
              <a:t>Supercond</a:t>
            </a:r>
            <a:r>
              <a:rPr lang="en-GB" sz="1400" i="1" dirty="0">
                <a:latin typeface="Helvetica" pitchFamily="2" charset="0"/>
              </a:rPr>
              <a:t>. Sci. Technol. </a:t>
            </a:r>
            <a:r>
              <a:rPr lang="en-GB" sz="1400" b="1" dirty="0">
                <a:latin typeface="Helvetica" pitchFamily="2" charset="0"/>
              </a:rPr>
              <a:t>29 </a:t>
            </a:r>
            <a:r>
              <a:rPr lang="en-GB" sz="1400" dirty="0">
                <a:latin typeface="Helvetica" pitchFamily="2" charset="0"/>
              </a:rPr>
              <a:t>103002</a:t>
            </a:r>
          </a:p>
          <a:p>
            <a:r>
              <a:rPr lang="en-DE" sz="1400" dirty="0"/>
              <a:t>Chris Tennant, ERLs, in “Challenges and Goals for Accelerators </a:t>
            </a:r>
          </a:p>
          <a:p>
            <a:r>
              <a:rPr lang="en-DE" sz="1400" dirty="0"/>
              <a:t>in the XXI Century”, O Bruening, S Myers, World Scientific,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2C10A5-67C3-8F48-BFBB-B0C21161534C}"/>
              </a:ext>
            </a:extLst>
          </p:cNvPr>
          <p:cNvSpPr txBox="1"/>
          <p:nvPr/>
        </p:nvSpPr>
        <p:spPr>
          <a:xfrm>
            <a:off x="6945615" y="2889347"/>
            <a:ext cx="4605380" cy="3785652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DE" dirty="0">
                <a:solidFill>
                  <a:srgbClr val="CA1C2F"/>
                </a:solidFill>
              </a:rPr>
              <a:t>An initial observation (not only) by the panel:</a:t>
            </a:r>
          </a:p>
          <a:p>
            <a:endParaRPr lang="en-DE" dirty="0"/>
          </a:p>
          <a:p>
            <a:r>
              <a:rPr lang="en-DE" dirty="0"/>
              <a:t>ERLs are more than an appealing  technology:</a:t>
            </a:r>
          </a:p>
          <a:p>
            <a:endParaRPr lang="en-DE" dirty="0"/>
          </a:p>
          <a:p>
            <a:r>
              <a:rPr lang="en-GB" dirty="0"/>
              <a:t>T</a:t>
            </a:r>
            <a:r>
              <a:rPr lang="en-DE" dirty="0"/>
              <a:t>hey (cor)respond to  </a:t>
            </a:r>
            <a:r>
              <a:rPr lang="en-DE" sz="2400" dirty="0">
                <a:solidFill>
                  <a:schemeClr val="accent6">
                    <a:lumMod val="50000"/>
                  </a:schemeClr>
                </a:solidFill>
              </a:rPr>
              <a:t>A NEW ERA </a:t>
            </a:r>
            <a:r>
              <a:rPr lang="en-DE" dirty="0"/>
              <a:t>in</a:t>
            </a:r>
          </a:p>
          <a:p>
            <a:r>
              <a:rPr lang="en-GB" dirty="0"/>
              <a:t>p</a:t>
            </a:r>
            <a:r>
              <a:rPr lang="en-DE" dirty="0"/>
              <a:t>article and several other fields of physics, </a:t>
            </a:r>
          </a:p>
          <a:p>
            <a:r>
              <a:rPr lang="en-DE" dirty="0"/>
              <a:t>industry, accelerators .. </a:t>
            </a:r>
            <a:r>
              <a:rPr lang="en-GB" dirty="0"/>
              <a:t>i</a:t>
            </a:r>
            <a:r>
              <a:rPr lang="en-DE" dirty="0"/>
              <a:t>n a world that cannot</a:t>
            </a:r>
          </a:p>
          <a:p>
            <a:r>
              <a:rPr lang="en-GB" dirty="0"/>
              <a:t>p</a:t>
            </a:r>
            <a:r>
              <a:rPr lang="en-DE" dirty="0"/>
              <a:t>roceed without renewed care for our planet.</a:t>
            </a:r>
          </a:p>
          <a:p>
            <a:endParaRPr lang="en-DE" dirty="0"/>
          </a:p>
          <a:p>
            <a:r>
              <a:rPr lang="en-DE" dirty="0"/>
              <a:t>Europe’s </a:t>
            </a:r>
            <a:r>
              <a:rPr lang="en-DE"/>
              <a:t>key R&amp;D development </a:t>
            </a:r>
            <a:r>
              <a:rPr lang="en-DE" dirty="0"/>
              <a:t>prospects:</a:t>
            </a:r>
          </a:p>
          <a:p>
            <a:r>
              <a:rPr lang="en-DE" dirty="0"/>
              <a:t>PERLE (3-turn, 10 MW), bERLinPRO (100 mA)</a:t>
            </a:r>
          </a:p>
          <a:p>
            <a:r>
              <a:rPr lang="en-DE" dirty="0"/>
              <a:t>Concerted global effort (cERL, CEBAF5, etc.)</a:t>
            </a:r>
          </a:p>
          <a:p>
            <a:r>
              <a:rPr lang="en-GB" dirty="0"/>
              <a:t>I</a:t>
            </a:r>
            <a:r>
              <a:rPr lang="en-DE" dirty="0"/>
              <a:t>ncluding developments outside ERL facilities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15EB1E-D730-B64E-A170-E47554EF246E}"/>
              </a:ext>
            </a:extLst>
          </p:cNvPr>
          <p:cNvSpPr txBox="1"/>
          <p:nvPr/>
        </p:nvSpPr>
        <p:spPr>
          <a:xfrm>
            <a:off x="1929872" y="105676"/>
            <a:ext cx="9003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DE" sz="2800" b="1" dirty="0">
                <a:solidFill>
                  <a:schemeClr val="accent6">
                    <a:lumMod val="75000"/>
                  </a:schemeClr>
                </a:solidFill>
              </a:rPr>
              <a:t>n summary: ERLs - a Progressing, Revolutionary Technology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67F707-F5EC-F14D-8A97-C3BB777D5291}"/>
              </a:ext>
            </a:extLst>
          </p:cNvPr>
          <p:cNvSpPr/>
          <p:nvPr/>
        </p:nvSpPr>
        <p:spPr>
          <a:xfrm>
            <a:off x="641005" y="973861"/>
            <a:ext cx="5665897" cy="458910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11262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FD2F9-DCFB-8A49-905E-4D3F59591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917" y="292046"/>
            <a:ext cx="9144000" cy="601334"/>
          </a:xfrm>
        </p:spPr>
        <p:txBody>
          <a:bodyPr>
            <a:normAutofit/>
          </a:bodyPr>
          <a:lstStyle/>
          <a:p>
            <a:r>
              <a:rPr lang="en-DE" sz="3600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925972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EA9977-DB81-8846-ACB4-D3AACE789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21" y="218478"/>
            <a:ext cx="4743591" cy="61743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2BD0F9-9333-6345-A091-1A83648E9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310" y="422030"/>
            <a:ext cx="5129620" cy="59708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40E566-C68C-A545-AACB-E42CAF87A6AF}"/>
              </a:ext>
            </a:extLst>
          </p:cNvPr>
          <p:cNvSpPr txBox="1"/>
          <p:nvPr/>
        </p:nvSpPr>
        <p:spPr>
          <a:xfrm>
            <a:off x="594817" y="6396603"/>
            <a:ext cx="394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/>
              <a:t>Long Write-Up on ERLs - in preparation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22511B-4854-764B-835E-7D163577BA48}"/>
              </a:ext>
            </a:extLst>
          </p:cNvPr>
          <p:cNvSpPr txBox="1"/>
          <p:nvPr/>
        </p:nvSpPr>
        <p:spPr>
          <a:xfrm>
            <a:off x="7038316" y="52698"/>
            <a:ext cx="5070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/>
              <a:t>Symposium on ERLs and its Applications, June 4, 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DAB7D0-6815-1143-8A2B-B465F3A5A892}"/>
              </a:ext>
            </a:extLst>
          </p:cNvPr>
          <p:cNvSpPr txBox="1"/>
          <p:nvPr/>
        </p:nvSpPr>
        <p:spPr>
          <a:xfrm>
            <a:off x="7349335" y="6392840"/>
            <a:ext cx="3747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hlinkClick r:id="rId4"/>
              </a:rPr>
              <a:t>https://indico.cern.ch/event/1040671</a:t>
            </a:r>
            <a:endParaRPr lang="en-DE" dirty="0"/>
          </a:p>
          <a:p>
            <a:endParaRPr lang="en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EFD287-2962-CA4C-89C9-458B98E968A0}"/>
              </a:ext>
            </a:extLst>
          </p:cNvPr>
          <p:cNvSpPr txBox="1"/>
          <p:nvPr/>
        </p:nvSpPr>
        <p:spPr>
          <a:xfrm>
            <a:off x="5073445" y="575863"/>
            <a:ext cx="1891865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b="1" dirty="0">
                <a:solidFill>
                  <a:srgbClr val="C00000"/>
                </a:solidFill>
              </a:rPr>
              <a:t>Activities</a:t>
            </a:r>
          </a:p>
          <a:p>
            <a:endParaRPr lang="en-DE" sz="1600" b="1" dirty="0">
              <a:solidFill>
                <a:srgbClr val="C00000"/>
              </a:solidFill>
            </a:endParaRPr>
          </a:p>
          <a:p>
            <a:r>
              <a:rPr lang="en-DE" sz="1600" b="1" dirty="0">
                <a:solidFill>
                  <a:srgbClr val="C00000"/>
                </a:solidFill>
              </a:rPr>
              <a:t>18 panel members</a:t>
            </a:r>
          </a:p>
          <a:p>
            <a:r>
              <a:rPr lang="en-GB" sz="1600" b="1" dirty="0">
                <a:solidFill>
                  <a:srgbClr val="C00000"/>
                </a:solidFill>
              </a:rPr>
              <a:t>f</a:t>
            </a:r>
            <a:r>
              <a:rPr lang="en-DE" sz="1600" b="1" dirty="0">
                <a:solidFill>
                  <a:srgbClr val="C00000"/>
                </a:solidFill>
              </a:rPr>
              <a:t>rom 11 facilities</a:t>
            </a:r>
          </a:p>
          <a:p>
            <a:endParaRPr lang="en-DE" sz="1600" b="1" dirty="0">
              <a:solidFill>
                <a:srgbClr val="C00000"/>
              </a:solidFill>
            </a:endParaRPr>
          </a:p>
          <a:p>
            <a:r>
              <a:rPr lang="en-DE" sz="1200" b="1" dirty="0">
                <a:solidFill>
                  <a:srgbClr val="C00000"/>
                </a:solidFill>
                <a:sym typeface="Wingdings" pitchFamily="2" charset="2"/>
              </a:rPr>
              <a:t> </a:t>
            </a:r>
            <a:r>
              <a:rPr lang="en-DE" sz="1600" b="1" dirty="0">
                <a:solidFill>
                  <a:srgbClr val="C00000"/>
                </a:solidFill>
              </a:rPr>
              <a:t>250pp base paper</a:t>
            </a:r>
          </a:p>
          <a:p>
            <a:r>
              <a:rPr lang="en-GB" sz="1600" b="1" dirty="0">
                <a:solidFill>
                  <a:srgbClr val="C00000"/>
                </a:solidFill>
              </a:rPr>
              <a:t>about </a:t>
            </a:r>
            <a:r>
              <a:rPr lang="en-DE" sz="1600" b="1" dirty="0">
                <a:solidFill>
                  <a:srgbClr val="C00000"/>
                </a:solidFill>
              </a:rPr>
              <a:t>50 authors</a:t>
            </a:r>
          </a:p>
          <a:p>
            <a:endParaRPr lang="en-DE" sz="1600" b="1" dirty="0">
              <a:solidFill>
                <a:srgbClr val="C00000"/>
              </a:solidFill>
            </a:endParaRPr>
          </a:p>
          <a:p>
            <a:r>
              <a:rPr lang="en-GB" sz="1600" b="1" dirty="0">
                <a:solidFill>
                  <a:srgbClr val="C00000"/>
                </a:solidFill>
              </a:rPr>
              <a:t>R</a:t>
            </a:r>
            <a:r>
              <a:rPr lang="en-DE" sz="1600" b="1" dirty="0">
                <a:solidFill>
                  <a:srgbClr val="C00000"/>
                </a:solidFill>
              </a:rPr>
              <a:t>egular meetings</a:t>
            </a:r>
          </a:p>
          <a:p>
            <a:r>
              <a:rPr lang="en-DE" sz="1600" b="1" dirty="0">
                <a:solidFill>
                  <a:srgbClr val="C00000"/>
                </a:solidFill>
              </a:rPr>
              <a:t>+ reports to LDG</a:t>
            </a:r>
          </a:p>
          <a:p>
            <a:endParaRPr lang="en-DE" sz="1600" b="1" dirty="0">
              <a:solidFill>
                <a:srgbClr val="C00000"/>
              </a:solidFill>
            </a:endParaRPr>
          </a:p>
          <a:p>
            <a:r>
              <a:rPr lang="en-DE" sz="1600" b="1" dirty="0">
                <a:solidFill>
                  <a:srgbClr val="C00000"/>
                </a:solidFill>
              </a:rPr>
              <a:t>Symposium  </a:t>
            </a:r>
            <a:r>
              <a:rPr lang="en-DE" sz="1600" b="1" dirty="0">
                <a:solidFill>
                  <a:srgbClr val="C00000"/>
                </a:solidFill>
                <a:sym typeface="Wingdings" pitchFamily="2" charset="2"/>
              </a:rPr>
              <a:t></a:t>
            </a:r>
            <a:endParaRPr lang="en-DE" sz="1600" b="1" dirty="0">
              <a:solidFill>
                <a:srgbClr val="C00000"/>
              </a:solidFill>
            </a:endParaRPr>
          </a:p>
          <a:p>
            <a:endParaRPr lang="en-DE" sz="1600" b="1" dirty="0">
              <a:solidFill>
                <a:srgbClr val="C00000"/>
              </a:solidFill>
            </a:endParaRPr>
          </a:p>
          <a:p>
            <a:r>
              <a:rPr lang="en-DE" sz="1600" b="1" dirty="0">
                <a:solidFill>
                  <a:srgbClr val="C00000"/>
                </a:solidFill>
              </a:rPr>
              <a:t>Subpanel on e</a:t>
            </a:r>
            <a:r>
              <a:rPr lang="en-DE" sz="1600" b="1" baseline="30000" dirty="0">
                <a:solidFill>
                  <a:srgbClr val="C00000"/>
                </a:solidFill>
              </a:rPr>
              <a:t>+</a:t>
            </a:r>
            <a:r>
              <a:rPr lang="en-DE" sz="1600" b="1" dirty="0">
                <a:solidFill>
                  <a:srgbClr val="C00000"/>
                </a:solidFill>
              </a:rPr>
              <a:t>e</a:t>
            </a:r>
            <a:r>
              <a:rPr lang="en-DE" sz="1600" b="1" baseline="30000" dirty="0">
                <a:solidFill>
                  <a:srgbClr val="C00000"/>
                </a:solidFill>
              </a:rPr>
              <a:t>-</a:t>
            </a:r>
          </a:p>
          <a:p>
            <a:endParaRPr lang="en-DE" sz="1600" b="1" dirty="0">
              <a:solidFill>
                <a:srgbClr val="C00000"/>
              </a:solidFill>
            </a:endParaRPr>
          </a:p>
          <a:p>
            <a:r>
              <a:rPr lang="en-DE" sz="1600" b="1" dirty="0">
                <a:solidFill>
                  <a:srgbClr val="C00000"/>
                </a:solidFill>
              </a:rPr>
              <a:t>Towards an ERL</a:t>
            </a:r>
          </a:p>
          <a:p>
            <a:r>
              <a:rPr lang="en-DE" sz="1600" b="1" dirty="0">
                <a:solidFill>
                  <a:srgbClr val="C00000"/>
                </a:solidFill>
              </a:rPr>
              <a:t>Roadmap - fall 21</a:t>
            </a:r>
          </a:p>
          <a:p>
            <a:endParaRPr lang="en-DE" sz="1600" b="1" dirty="0">
              <a:solidFill>
                <a:srgbClr val="C00000"/>
              </a:solidFill>
            </a:endParaRPr>
          </a:p>
          <a:p>
            <a:r>
              <a:rPr lang="en-GB" sz="1600" b="1" dirty="0">
                <a:solidFill>
                  <a:srgbClr val="C00000"/>
                </a:solidFill>
              </a:rPr>
              <a:t>f</a:t>
            </a:r>
            <a:r>
              <a:rPr lang="en-DE" sz="1600" b="1" dirty="0">
                <a:solidFill>
                  <a:srgbClr val="C00000"/>
                </a:solidFill>
              </a:rPr>
              <a:t>or integration into</a:t>
            </a:r>
          </a:p>
          <a:p>
            <a:r>
              <a:rPr lang="en-DE" sz="1600" b="1" dirty="0">
                <a:solidFill>
                  <a:srgbClr val="C00000"/>
                </a:solidFill>
              </a:rPr>
              <a:t>Accelerator R&amp;D</a:t>
            </a:r>
          </a:p>
          <a:p>
            <a:r>
              <a:rPr lang="en-DE" sz="1600" b="1" dirty="0">
                <a:solidFill>
                  <a:srgbClr val="C00000"/>
                </a:solidFill>
              </a:rPr>
              <a:t>5-10 year plan</a:t>
            </a:r>
          </a:p>
          <a:p>
            <a:endParaRPr lang="en-DE" sz="1600" b="1" dirty="0">
              <a:solidFill>
                <a:srgbClr val="C00000"/>
              </a:solidFill>
            </a:endParaRPr>
          </a:p>
          <a:p>
            <a:r>
              <a:rPr lang="en-GB" sz="1600" b="1" dirty="0">
                <a:solidFill>
                  <a:srgbClr val="C00000"/>
                </a:solidFill>
              </a:rPr>
              <a:t>I</a:t>
            </a:r>
            <a:r>
              <a:rPr lang="en-DE" sz="1600" b="1" dirty="0">
                <a:solidFill>
                  <a:srgbClr val="C00000"/>
                </a:solidFill>
              </a:rPr>
              <a:t>nterested in input</a:t>
            </a:r>
          </a:p>
        </p:txBody>
      </p:sp>
    </p:spTree>
    <p:extLst>
      <p:ext uri="{BB962C8B-B14F-4D97-AF65-F5344CB8AC3E}">
        <p14:creationId xmlns:p14="http://schemas.microsoft.com/office/powerpoint/2010/main" val="4155269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47BAB-B36B-BC47-B182-FE51726C8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722" y="3614724"/>
            <a:ext cx="5085456" cy="3048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F20CA5-16CD-FF4F-BDF6-1A35879EF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15" y="4871905"/>
            <a:ext cx="5865174" cy="1489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2CFA30-FA09-DC45-99AB-DF673FC11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946" y="125498"/>
            <a:ext cx="5473700" cy="929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5FEE17-5FE3-EF4E-8E56-671488D7C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14" y="1319892"/>
            <a:ext cx="6624766" cy="1681412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7FAF07-6655-304A-BE2E-64C21AE81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014" y="1208604"/>
            <a:ext cx="2361323" cy="2767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7CFD15-7F50-5A4C-8AC5-D467CF10D2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2776" y="1311249"/>
            <a:ext cx="4593434" cy="17593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9895CB-16D4-7145-820B-E81161BFAEC7}"/>
              </a:ext>
            </a:extLst>
          </p:cNvPr>
          <p:cNvSpPr txBox="1"/>
          <p:nvPr/>
        </p:nvSpPr>
        <p:spPr>
          <a:xfrm>
            <a:off x="525115" y="6405410"/>
            <a:ext cx="5980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accent1">
                    <a:lumMod val="75000"/>
                  </a:schemeClr>
                </a:solidFill>
              </a:rPr>
              <a:t>0.4</a:t>
            </a:r>
            <a:r>
              <a:rPr lang="en-DE" sz="1600" dirty="0"/>
              <a:t> (</a:t>
            </a:r>
            <a:r>
              <a:rPr lang="en-DE" sz="1600" dirty="0">
                <a:solidFill>
                  <a:srgbClr val="FF0000"/>
                </a:solidFill>
              </a:rPr>
              <a:t>1.5</a:t>
            </a:r>
            <a:r>
              <a:rPr lang="en-DE" sz="1600" dirty="0"/>
              <a:t>) MeV DC gun, 100 mA I</a:t>
            </a:r>
            <a:r>
              <a:rPr lang="en-DE" sz="1600" baseline="-25000" dirty="0"/>
              <a:t>e</a:t>
            </a:r>
            <a:r>
              <a:rPr lang="en-DE" sz="1600" dirty="0"/>
              <a:t>, 149 MeV : 15 MW. </a:t>
            </a:r>
            <a:r>
              <a:rPr lang="en-DE" sz="16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DE" sz="1600" dirty="0"/>
              <a:t> (</a:t>
            </a:r>
            <a:r>
              <a:rPr lang="en-DE" sz="1600" dirty="0">
                <a:solidFill>
                  <a:srgbClr val="FF0000"/>
                </a:solidFill>
              </a:rPr>
              <a:t>3</a:t>
            </a:r>
            <a:r>
              <a:rPr lang="en-DE" sz="1600" dirty="0"/>
              <a:t>) path facility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E3F3B7-63B3-CB4E-B7C9-026E007CBD57}"/>
              </a:ext>
            </a:extLst>
          </p:cNvPr>
          <p:cNvSpPr/>
          <p:nvPr/>
        </p:nvSpPr>
        <p:spPr>
          <a:xfrm>
            <a:off x="6972776" y="1319892"/>
            <a:ext cx="2017986" cy="225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A092EE-1823-184F-99A9-32A3CCADD0C6}"/>
              </a:ext>
            </a:extLst>
          </p:cNvPr>
          <p:cNvSpPr/>
          <p:nvPr/>
        </p:nvSpPr>
        <p:spPr>
          <a:xfrm>
            <a:off x="225413" y="1138580"/>
            <a:ext cx="11640765" cy="210469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FC8DD7-843D-0A46-8534-F7B0DA5D7E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190" y="3773796"/>
            <a:ext cx="5827499" cy="124570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EA44A78-2BAC-484D-9C14-81FBCD37B3B9}"/>
              </a:ext>
            </a:extLst>
          </p:cNvPr>
          <p:cNvSpPr/>
          <p:nvPr/>
        </p:nvSpPr>
        <p:spPr>
          <a:xfrm>
            <a:off x="525115" y="3541454"/>
            <a:ext cx="5914574" cy="147804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12FE58-4880-0E4B-AD4A-0E143BC95038}"/>
              </a:ext>
            </a:extLst>
          </p:cNvPr>
          <p:cNvSpPr/>
          <p:nvPr/>
        </p:nvSpPr>
        <p:spPr>
          <a:xfrm>
            <a:off x="525115" y="5044968"/>
            <a:ext cx="5914574" cy="12326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5762E7-2ADD-DC48-BE25-38ABA996AE15}"/>
              </a:ext>
            </a:extLst>
          </p:cNvPr>
          <p:cNvSpPr txBox="1"/>
          <p:nvPr/>
        </p:nvSpPr>
        <p:spPr>
          <a:xfrm>
            <a:off x="580660" y="3763286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accent1">
                    <a:lumMod val="75000"/>
                  </a:schemeClr>
                </a:solidFill>
              </a:rPr>
              <a:t>CeC1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CADB37-8705-8B4A-832D-BAD35AB65C9F}"/>
              </a:ext>
            </a:extLst>
          </p:cNvPr>
          <p:cNvSpPr txBox="1"/>
          <p:nvPr/>
        </p:nvSpPr>
        <p:spPr>
          <a:xfrm>
            <a:off x="564727" y="5082336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FF0000"/>
                </a:solidFill>
              </a:rPr>
              <a:t>CeC2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A4A8E4-A170-FB42-985D-7B197AF60A4B}"/>
              </a:ext>
            </a:extLst>
          </p:cNvPr>
          <p:cNvSpPr txBox="1"/>
          <p:nvPr/>
        </p:nvSpPr>
        <p:spPr>
          <a:xfrm rot="16200000">
            <a:off x="10807594" y="4574713"/>
            <a:ext cx="1943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SHC = strong hadron cooling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5306CF6-2DF2-8A4E-9FCF-020301AA5CB3}"/>
              </a:ext>
            </a:extLst>
          </p:cNvPr>
          <p:cNvCxnSpPr>
            <a:cxnSpLocks/>
          </p:cNvCxnSpPr>
          <p:nvPr/>
        </p:nvCxnSpPr>
        <p:spPr>
          <a:xfrm>
            <a:off x="4824248" y="3654864"/>
            <a:ext cx="0" cy="47775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EC3F004-908B-E64C-9062-636FB51C254A}"/>
              </a:ext>
            </a:extLst>
          </p:cNvPr>
          <p:cNvSpPr txBox="1"/>
          <p:nvPr/>
        </p:nvSpPr>
        <p:spPr>
          <a:xfrm>
            <a:off x="4918843" y="3773796"/>
            <a:ext cx="1105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DE" sz="1200" dirty="0">
                <a:solidFill>
                  <a:schemeClr val="bg1">
                    <a:lumMod val="50000"/>
                  </a:schemeClr>
                </a:solidFill>
              </a:rPr>
              <a:t>nlarged by 50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D783EB-E8ED-E04A-857F-18A06F5541F5}"/>
              </a:ext>
            </a:extLst>
          </p:cNvPr>
          <p:cNvSpPr txBox="1"/>
          <p:nvPr/>
        </p:nvSpPr>
        <p:spPr>
          <a:xfrm>
            <a:off x="9248987" y="588564"/>
            <a:ext cx="2617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EPS</a:t>
            </a:r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 talk on EIC  by F Willeke 27.7.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F55587-7FEC-EB45-B7E1-7C8018A3E1C0}"/>
              </a:ext>
            </a:extLst>
          </p:cNvPr>
          <p:cNvSpPr txBox="1"/>
          <p:nvPr/>
        </p:nvSpPr>
        <p:spPr>
          <a:xfrm>
            <a:off x="3140781" y="5082336"/>
            <a:ext cx="1756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</a:t>
            </a:r>
            <a:r>
              <a:rPr lang="en-DE" sz="1200" dirty="0"/>
              <a:t>lasma cascade amplifier</a:t>
            </a:r>
          </a:p>
          <a:p>
            <a:r>
              <a:rPr lang="en-GB" sz="1200" dirty="0"/>
              <a:t>C</a:t>
            </a:r>
            <a:r>
              <a:rPr lang="en-DE" sz="1200" dirty="0"/>
              <a:t>ommon e/h beam line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8467EC-CCDA-6549-895A-CF2674F7E75A}"/>
              </a:ext>
            </a:extLst>
          </p:cNvPr>
          <p:cNvSpPr txBox="1"/>
          <p:nvPr/>
        </p:nvSpPr>
        <p:spPr>
          <a:xfrm>
            <a:off x="1620691" y="4502545"/>
            <a:ext cx="3676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</a:t>
            </a:r>
            <a:r>
              <a:rPr lang="en-DE" sz="1200" dirty="0"/>
              <a:t>ulti-chicane amplifier - </a:t>
            </a:r>
            <a:r>
              <a:rPr lang="en-GB" sz="1200" dirty="0"/>
              <a:t>s</a:t>
            </a:r>
            <a:r>
              <a:rPr lang="en-DE" sz="1200" dirty="0"/>
              <a:t>eparate beam 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6F1FB3-FD16-E643-97C3-E314BA22027D}"/>
              </a:ext>
            </a:extLst>
          </p:cNvPr>
          <p:cNvSpPr txBox="1"/>
          <p:nvPr/>
        </p:nvSpPr>
        <p:spPr>
          <a:xfrm rot="16200000">
            <a:off x="-834706" y="4695675"/>
            <a:ext cx="2215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Decision expected with CD2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5DD9439-D0BE-484F-B1DE-307F401B7EF6}"/>
              </a:ext>
            </a:extLst>
          </p:cNvPr>
          <p:cNvSpPr>
            <a:spLocks noChangeAspect="1"/>
          </p:cNvSpPr>
          <p:nvPr/>
        </p:nvSpPr>
        <p:spPr>
          <a:xfrm>
            <a:off x="10212815" y="4470623"/>
            <a:ext cx="108000" cy="108000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1FC2AA3-BCC7-B64F-B55D-7E604322FE8C}"/>
              </a:ext>
            </a:extLst>
          </p:cNvPr>
          <p:cNvSpPr>
            <a:spLocks noChangeAspect="1"/>
          </p:cNvSpPr>
          <p:nvPr/>
        </p:nvSpPr>
        <p:spPr>
          <a:xfrm>
            <a:off x="11477329" y="5339718"/>
            <a:ext cx="108000" cy="108000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29A393B-6025-7245-81A6-4E6E0D788485}"/>
              </a:ext>
            </a:extLst>
          </p:cNvPr>
          <p:cNvSpPr>
            <a:spLocks noChangeAspect="1"/>
          </p:cNvSpPr>
          <p:nvPr/>
        </p:nvSpPr>
        <p:spPr>
          <a:xfrm>
            <a:off x="8190421" y="5352075"/>
            <a:ext cx="108000" cy="108000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DCE71F3-93C5-D040-BEDD-15982DCDD37B}"/>
              </a:ext>
            </a:extLst>
          </p:cNvPr>
          <p:cNvSpPr>
            <a:spLocks noChangeAspect="1"/>
          </p:cNvSpPr>
          <p:nvPr/>
        </p:nvSpPr>
        <p:spPr>
          <a:xfrm>
            <a:off x="7337800" y="5784567"/>
            <a:ext cx="108000" cy="108000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9A0F2E-6202-354A-A101-63B3DAD91488}"/>
              </a:ext>
            </a:extLst>
          </p:cNvPr>
          <p:cNvCxnSpPr>
            <a:endCxn id="32" idx="1"/>
          </p:cNvCxnSpPr>
          <p:nvPr/>
        </p:nvCxnSpPr>
        <p:spPr>
          <a:xfrm>
            <a:off x="10320815" y="4578623"/>
            <a:ext cx="1172330" cy="776911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8F693AF-B3D0-0C44-ACE4-7F9D8C504BA8}"/>
              </a:ext>
            </a:extLst>
          </p:cNvPr>
          <p:cNvCxnSpPr>
            <a:cxnSpLocks/>
            <a:stCxn id="37" idx="6"/>
          </p:cNvCxnSpPr>
          <p:nvPr/>
        </p:nvCxnSpPr>
        <p:spPr>
          <a:xfrm flipV="1">
            <a:off x="8298421" y="4502545"/>
            <a:ext cx="1914394" cy="90353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0CD88A-2758-2146-9371-3F049793F1AE}"/>
              </a:ext>
            </a:extLst>
          </p:cNvPr>
          <p:cNvCxnSpPr>
            <a:cxnSpLocks/>
          </p:cNvCxnSpPr>
          <p:nvPr/>
        </p:nvCxnSpPr>
        <p:spPr>
          <a:xfrm flipV="1">
            <a:off x="7475253" y="5460075"/>
            <a:ext cx="715168" cy="343022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FA3737D-0979-FE40-A38A-DF642F757844}"/>
              </a:ext>
            </a:extLst>
          </p:cNvPr>
          <p:cNvSpPr txBox="1"/>
          <p:nvPr/>
        </p:nvSpPr>
        <p:spPr>
          <a:xfrm>
            <a:off x="7419848" y="5753910"/>
            <a:ext cx="803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chemeClr val="accent4">
                    <a:lumMod val="50000"/>
                  </a:schemeClr>
                </a:solidFill>
              </a:rPr>
              <a:t>w/o SHC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4E9BCE3-5353-C04C-B271-41AAE9D528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2776" y="6631697"/>
            <a:ext cx="3158373" cy="16089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D9187F9-4937-4242-8BDA-8B4B92DBF114}"/>
              </a:ext>
            </a:extLst>
          </p:cNvPr>
          <p:cNvSpPr txBox="1"/>
          <p:nvPr/>
        </p:nvSpPr>
        <p:spPr>
          <a:xfrm>
            <a:off x="10320815" y="6570893"/>
            <a:ext cx="1561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solidFill>
                  <a:schemeClr val="accent4">
                    <a:lumMod val="50000"/>
                  </a:schemeClr>
                </a:solidFill>
              </a:rPr>
              <a:t>w/o SHC from FW talk</a:t>
            </a:r>
          </a:p>
        </p:txBody>
      </p:sp>
    </p:spTree>
    <p:extLst>
      <p:ext uri="{BB962C8B-B14F-4D97-AF65-F5344CB8AC3E}">
        <p14:creationId xmlns:p14="http://schemas.microsoft.com/office/powerpoint/2010/main" val="2812640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09767-E327-2245-85AD-53A5A1A6A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1536"/>
            <a:ext cx="9144000" cy="632865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Future of Particle Physics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B4E72D-FADF-D44B-932D-EA8E622C6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92052"/>
            <a:ext cx="8860584" cy="2488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3FE349-74DC-C84A-8DA3-57D622D2E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448" y="4067642"/>
            <a:ext cx="8741135" cy="11601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EBB2D1-F60E-9548-9EE8-D791A5BE7FCF}"/>
              </a:ext>
            </a:extLst>
          </p:cNvPr>
          <p:cNvSpPr/>
          <p:nvPr/>
        </p:nvSpPr>
        <p:spPr>
          <a:xfrm>
            <a:off x="1524000" y="1482811"/>
            <a:ext cx="8860583" cy="37449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F34221-E9E1-AE49-9C71-37CE81E54254}"/>
              </a:ext>
            </a:extLst>
          </p:cNvPr>
          <p:cNvSpPr/>
          <p:nvPr/>
        </p:nvSpPr>
        <p:spPr>
          <a:xfrm>
            <a:off x="1643448" y="1579695"/>
            <a:ext cx="2656703" cy="249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072839-A3EA-7D4F-9F16-53A721C2B5AF}"/>
              </a:ext>
            </a:extLst>
          </p:cNvPr>
          <p:cNvSpPr txBox="1"/>
          <p:nvPr/>
        </p:nvSpPr>
        <p:spPr>
          <a:xfrm>
            <a:off x="8109963" y="5519203"/>
            <a:ext cx="2151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The Development of ERLs. draft</a:t>
            </a:r>
          </a:p>
        </p:txBody>
      </p:sp>
    </p:spTree>
    <p:extLst>
      <p:ext uri="{BB962C8B-B14F-4D97-AF65-F5344CB8AC3E}">
        <p14:creationId xmlns:p14="http://schemas.microsoft.com/office/powerpoint/2010/main" val="3453976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09767-E327-2245-85AD-53A5A1A6A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534" y="224930"/>
            <a:ext cx="9144000" cy="632865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Particle Physics: The Challenge Ahead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52F07F-DB9C-9B4B-8F52-1E83ABBFF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695" y="1138419"/>
            <a:ext cx="9631199" cy="176391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1D9D2D-7542-904D-96E6-2DE4AA08A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67" y="3718491"/>
            <a:ext cx="9672932" cy="210328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EE4F4F-4854-F941-8A13-88A6676A9538}"/>
              </a:ext>
            </a:extLst>
          </p:cNvPr>
          <p:cNvSpPr txBox="1"/>
          <p:nvPr/>
        </p:nvSpPr>
        <p:spPr>
          <a:xfrm>
            <a:off x="8747302" y="3071687"/>
            <a:ext cx="3016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b="1" dirty="0"/>
              <a:t>The Development of ERLs. </a:t>
            </a:r>
            <a:r>
              <a:rPr lang="en-GB" sz="1400" b="1" dirty="0"/>
              <a:t>D</a:t>
            </a:r>
            <a:r>
              <a:rPr lang="en-DE" sz="1400" b="1" dirty="0"/>
              <a:t>raft paper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BDB55-B5E8-5A40-B1CD-A55E0BAA7E62}"/>
              </a:ext>
            </a:extLst>
          </p:cNvPr>
          <p:cNvSpPr txBox="1"/>
          <p:nvPr/>
        </p:nvSpPr>
        <p:spPr>
          <a:xfrm>
            <a:off x="1204967" y="6125238"/>
            <a:ext cx="646010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H</a:t>
            </a:r>
            <a:r>
              <a:rPr lang="en-DE" dirty="0">
                <a:solidFill>
                  <a:srgbClr val="C00000"/>
                </a:solidFill>
              </a:rPr>
              <a:t>igh field magnets</a:t>
            </a:r>
            <a:r>
              <a:rPr lang="en-DE" dirty="0"/>
              <a:t>, </a:t>
            </a:r>
            <a:r>
              <a:rPr lang="en-DE" dirty="0">
                <a:solidFill>
                  <a:srgbClr val="00B050"/>
                </a:solidFill>
              </a:rPr>
              <a:t>SRF, ERL, </a:t>
            </a:r>
            <a:r>
              <a:rPr lang="en-DE" dirty="0">
                <a:solidFill>
                  <a:srgbClr val="0070C0"/>
                </a:solidFill>
              </a:rPr>
              <a:t>Muon Collider</a:t>
            </a:r>
            <a:r>
              <a:rPr lang="en-DE" dirty="0"/>
              <a:t>,  and </a:t>
            </a:r>
            <a:r>
              <a:rPr lang="en-DE" dirty="0">
                <a:solidFill>
                  <a:schemeClr val="accent4">
                    <a:lumMod val="75000"/>
                  </a:schemeClr>
                </a:solidFill>
              </a:rPr>
              <a:t>Plasma Wakefield</a:t>
            </a:r>
          </a:p>
          <a:p>
            <a:r>
              <a:rPr lang="en-GB" sz="1600" dirty="0"/>
              <a:t>T</a:t>
            </a:r>
            <a:r>
              <a:rPr lang="en-DE" sz="1600" dirty="0"/>
              <a:t>he five acc. technology pillars identified last year and by Council/SPC/LDG.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3DC0C2-2C94-8844-B8B7-C5FC1317A51C}"/>
              </a:ext>
            </a:extLst>
          </p:cNvPr>
          <p:cNvCxnSpPr/>
          <p:nvPr/>
        </p:nvCxnSpPr>
        <p:spPr>
          <a:xfrm>
            <a:off x="9890234" y="4561490"/>
            <a:ext cx="85133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C56E0B-6A77-9347-9AFF-FD9A5D211B98}"/>
              </a:ext>
            </a:extLst>
          </p:cNvPr>
          <p:cNvCxnSpPr>
            <a:cxnSpLocks/>
          </p:cNvCxnSpPr>
          <p:nvPr/>
        </p:nvCxnSpPr>
        <p:spPr>
          <a:xfrm>
            <a:off x="1300534" y="4886884"/>
            <a:ext cx="264127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478E5-8E64-6843-94A7-F3E9FD43E420}"/>
              </a:ext>
            </a:extLst>
          </p:cNvPr>
          <p:cNvCxnSpPr>
            <a:cxnSpLocks/>
          </p:cNvCxnSpPr>
          <p:nvPr/>
        </p:nvCxnSpPr>
        <p:spPr>
          <a:xfrm>
            <a:off x="2206695" y="4928072"/>
            <a:ext cx="355155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BDD50E-9A3D-6F43-B643-04352F091DAA}"/>
              </a:ext>
            </a:extLst>
          </p:cNvPr>
          <p:cNvCxnSpPr>
            <a:cxnSpLocks/>
          </p:cNvCxnSpPr>
          <p:nvPr/>
        </p:nvCxnSpPr>
        <p:spPr>
          <a:xfrm>
            <a:off x="4461467" y="4886884"/>
            <a:ext cx="1411067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68EB11-5549-8540-AF7F-5DA0DC3F3571}"/>
              </a:ext>
            </a:extLst>
          </p:cNvPr>
          <p:cNvSpPr txBox="1"/>
          <p:nvPr/>
        </p:nvSpPr>
        <p:spPr>
          <a:xfrm>
            <a:off x="6301946" y="3478428"/>
            <a:ext cx="349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*)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4C8B19-C9BC-A147-84F3-08EBC90349E7}"/>
              </a:ext>
            </a:extLst>
          </p:cNvPr>
          <p:cNvSpPr txBox="1"/>
          <p:nvPr/>
        </p:nvSpPr>
        <p:spPr>
          <a:xfrm>
            <a:off x="8709932" y="6025503"/>
            <a:ext cx="1618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*) cf backup slide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DD17B-0A6F-9945-B720-E9692938923A}"/>
              </a:ext>
            </a:extLst>
          </p:cNvPr>
          <p:cNvSpPr/>
          <p:nvPr/>
        </p:nvSpPr>
        <p:spPr>
          <a:xfrm>
            <a:off x="10328260" y="5498756"/>
            <a:ext cx="425669" cy="285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98DFBF-E3D1-D04E-BFA8-6A940E58C1A7}"/>
              </a:ext>
            </a:extLst>
          </p:cNvPr>
          <p:cNvSpPr txBox="1"/>
          <p:nvPr/>
        </p:nvSpPr>
        <p:spPr>
          <a:xfrm>
            <a:off x="10520832" y="6468582"/>
            <a:ext cx="1579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M Klein ERL 30.7.2021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180418-E493-A641-BB5A-A1ACBE57E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38" y="1107846"/>
            <a:ext cx="1130457" cy="16317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429854-2A45-BB4C-81E9-3BADA6AF446A}"/>
              </a:ext>
            </a:extLst>
          </p:cNvPr>
          <p:cNvSpPr txBox="1"/>
          <p:nvPr/>
        </p:nvSpPr>
        <p:spPr>
          <a:xfrm>
            <a:off x="584443" y="2733021"/>
            <a:ext cx="1253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b="1" dirty="0"/>
              <a:t>3.5.33-23.7.21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615F41-A73D-944B-A047-08C344D3C258}"/>
              </a:ext>
            </a:extLst>
          </p:cNvPr>
          <p:cNvSpPr txBox="1"/>
          <p:nvPr/>
        </p:nvSpPr>
        <p:spPr>
          <a:xfrm>
            <a:off x="2206695" y="3040798"/>
            <a:ext cx="3699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[15] CERN Courier 10/17: SW Model Physicist</a:t>
            </a:r>
          </a:p>
          <a:p>
            <a:r>
              <a:rPr lang="en-DE" sz="1400" dirty="0"/>
              <a:t>[17] GG in Book for Guido Altarelli, 1710.07663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1E75BF-4F55-9946-A9E1-F408672591BD}"/>
              </a:ext>
            </a:extLst>
          </p:cNvPr>
          <p:cNvCxnSpPr>
            <a:cxnSpLocks/>
          </p:cNvCxnSpPr>
          <p:nvPr/>
        </p:nvCxnSpPr>
        <p:spPr>
          <a:xfrm>
            <a:off x="2210811" y="4969259"/>
            <a:ext cx="3551554" cy="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930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E73ADA-0A84-F640-A9C6-403E962E5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65" y="0"/>
            <a:ext cx="1149606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74F39B-09BE-B641-ADA1-6A4C3C8173D6}"/>
              </a:ext>
            </a:extLst>
          </p:cNvPr>
          <p:cNvSpPr txBox="1"/>
          <p:nvPr/>
        </p:nvSpPr>
        <p:spPr>
          <a:xfrm>
            <a:off x="9879496" y="6501488"/>
            <a:ext cx="1906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solidFill>
                  <a:schemeClr val="bg1">
                    <a:lumMod val="65000"/>
                  </a:schemeClr>
                </a:solidFill>
              </a:rPr>
              <a:t>[from a report to LDG 5/21]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DD87BA-908B-6B4F-8229-B6AD91265475}"/>
              </a:ext>
            </a:extLst>
          </p:cNvPr>
          <p:cNvSpPr txBox="1"/>
          <p:nvPr/>
        </p:nvSpPr>
        <p:spPr>
          <a:xfrm rot="16200000">
            <a:off x="-1278863" y="1828800"/>
            <a:ext cx="346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LHeC: Poster at EPS by Kevin Andre</a:t>
            </a:r>
          </a:p>
        </p:txBody>
      </p:sp>
    </p:spTree>
    <p:extLst>
      <p:ext uri="{BB962C8B-B14F-4D97-AF65-F5344CB8AC3E}">
        <p14:creationId xmlns:p14="http://schemas.microsoft.com/office/powerpoint/2010/main" val="3311173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F7195C-5C76-7648-8DFF-92AB8537653A}"/>
              </a:ext>
            </a:extLst>
          </p:cNvPr>
          <p:cNvSpPr txBox="1"/>
          <p:nvPr/>
        </p:nvSpPr>
        <p:spPr>
          <a:xfrm>
            <a:off x="6933529" y="641363"/>
            <a:ext cx="4433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600" dirty="0">
                <a:solidFill>
                  <a:srgbClr val="C00000"/>
                </a:solidFill>
              </a:rPr>
              <a:t>The e</a:t>
            </a:r>
            <a:r>
              <a:rPr lang="en-DE" sz="3600" baseline="30000" dirty="0">
                <a:solidFill>
                  <a:srgbClr val="C00000"/>
                </a:solidFill>
              </a:rPr>
              <a:t>+</a:t>
            </a:r>
            <a:r>
              <a:rPr lang="en-DE" sz="3600" dirty="0">
                <a:solidFill>
                  <a:srgbClr val="C00000"/>
                </a:solidFill>
              </a:rPr>
              <a:t>e</a:t>
            </a:r>
            <a:r>
              <a:rPr lang="en-DE" sz="3600" baseline="30000" dirty="0">
                <a:solidFill>
                  <a:srgbClr val="C00000"/>
                </a:solidFill>
              </a:rPr>
              <a:t>-</a:t>
            </a:r>
            <a:r>
              <a:rPr lang="en-DE" sz="3600" dirty="0">
                <a:solidFill>
                  <a:srgbClr val="C00000"/>
                </a:solidFill>
              </a:rPr>
              <a:t> ERL Sub-Panel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71574C-6BFA-EA4E-BEDE-6444B7707171}"/>
              </a:ext>
            </a:extLst>
          </p:cNvPr>
          <p:cNvSpPr/>
          <p:nvPr/>
        </p:nvSpPr>
        <p:spPr>
          <a:xfrm>
            <a:off x="350117" y="396793"/>
            <a:ext cx="6070562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Evaluation of  ERL concepts for FCC-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[CERC] and the ILC [ERLC]  </a:t>
            </a: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Vladimir Litvinenko+ </a:t>
            </a:r>
            <a: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https://doi.org/10.1016/j.physletb.2020.135394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Valery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Telnov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https://arxiv.org/abs/2105.11015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Sub-Panel is evaluating the technical and financial implications of  the two novel concepts compared to the FCC-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ILC projects:  </a:t>
            </a:r>
          </a:p>
          <a:p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technical advances, specifically in luminosity?</a:t>
            </a:r>
            <a:endParaRPr lang="en-DE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technical solutions + obstacles requiring R&amp;D?</a:t>
            </a: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much time would that additionally require?</a:t>
            </a:r>
            <a:endParaRPr lang="en-DE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rough cost implication (to about 10%)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Sub-Panel members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Adolphsen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(SLAC)             Reinhard Brinkmann (DESY)</a:t>
            </a:r>
            <a:r>
              <a:rPr lang="en-DE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DE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Oliver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Brüning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(CERN)          </a:t>
            </a:r>
            <a:r>
              <a:rPr lang="en-DE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Andrew Hutton (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JLab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– Chair</a:t>
            </a:r>
            <a:endParaRPr lang="en-DE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Sergei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Nagaitsev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(Fermilab)</a:t>
            </a:r>
            <a:r>
              <a:rPr lang="en-DE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Klein (Liverpool)</a:t>
            </a:r>
            <a:endParaRPr lang="en-DE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Peter Williams (STFC)                Akira Yamamoto (KEK)</a:t>
            </a: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Kaoru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Yokoya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(KEK)</a:t>
            </a:r>
            <a:r>
              <a:rPr lang="en-DE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Frank Zimmermann (CERN)</a:t>
            </a:r>
            <a:endParaRPr lang="en-DE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8EA308-ABF1-F043-AF06-8B957C2F0E9F}"/>
              </a:ext>
            </a:extLst>
          </p:cNvPr>
          <p:cNvSpPr/>
          <p:nvPr/>
        </p:nvSpPr>
        <p:spPr>
          <a:xfrm>
            <a:off x="6800943" y="1661543"/>
            <a:ext cx="4699079" cy="430887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the sub-Panel  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Kick-off meeting held June 9, 2021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Completion by September 3, 2021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Deliverable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short report (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pages) detailing the conclusions of the evaluation, which should be agreed and supported by the entire sub-Panel and published as  Appendix B to the full Panel report.  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Had/have weekly meetings, initially with proponents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 lively discussion and development of insight</a:t>
            </a:r>
          </a:p>
          <a:p>
            <a:pPr>
              <a:spcBef>
                <a:spcPts val="600"/>
              </a:spcBef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 early to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summarise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(30.7.21)</a:t>
            </a:r>
            <a:endParaRPr lang="en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406776-5591-534C-9D5F-389CBC201686}"/>
              </a:ext>
            </a:extLst>
          </p:cNvPr>
          <p:cNvSpPr/>
          <p:nvPr/>
        </p:nvSpPr>
        <p:spPr>
          <a:xfrm>
            <a:off x="691978" y="2656702"/>
            <a:ext cx="5301049" cy="135924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55503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0FC09-41DD-C64E-8FA2-C1A7E5592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834" y="45227"/>
            <a:ext cx="9144000" cy="573292"/>
          </a:xfrm>
        </p:spPr>
        <p:txBody>
          <a:bodyPr>
            <a:normAutofit/>
          </a:bodyPr>
          <a:lstStyle/>
          <a:p>
            <a:r>
              <a:rPr lang="en-DE" sz="3200" b="1" dirty="0">
                <a:solidFill>
                  <a:srgbClr val="002060"/>
                </a:solidFill>
              </a:rPr>
              <a:t>Recent </a:t>
            </a:r>
            <a:r>
              <a:rPr lang="en-DE" sz="1800" b="1" dirty="0">
                <a:solidFill>
                  <a:srgbClr val="002060"/>
                </a:solidFill>
              </a:rPr>
              <a:t>(June, July) </a:t>
            </a:r>
            <a:r>
              <a:rPr lang="en-DE" sz="3200" b="1" dirty="0">
                <a:solidFill>
                  <a:srgbClr val="002060"/>
                </a:solidFill>
              </a:rPr>
              <a:t>Ideas being incorporated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096BF1-1A08-AC49-B274-1C2EF5072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344" y="4922924"/>
            <a:ext cx="8656027" cy="1255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E4D52B-F93C-3C48-9279-01A94D3DA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344" y="912575"/>
            <a:ext cx="8656027" cy="3621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2BA959-2CE3-7748-B5B9-CC90AA14CF1A}"/>
              </a:ext>
            </a:extLst>
          </p:cNvPr>
          <p:cNvSpPr txBox="1"/>
          <p:nvPr/>
        </p:nvSpPr>
        <p:spPr>
          <a:xfrm>
            <a:off x="8903693" y="1097992"/>
            <a:ext cx="2352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accent2"/>
                </a:solidFill>
              </a:rPr>
              <a:t>C. Curatolo, L. Serafini</a:t>
            </a:r>
          </a:p>
          <a:p>
            <a:r>
              <a:rPr lang="en-DE" dirty="0">
                <a:solidFill>
                  <a:schemeClr val="accent2"/>
                </a:solidFill>
              </a:rPr>
              <a:t>arXiv:2106.03255</a:t>
            </a:r>
          </a:p>
          <a:p>
            <a:endParaRPr lang="en-DE" dirty="0">
              <a:solidFill>
                <a:schemeClr val="accent2"/>
              </a:solidFill>
            </a:endParaRPr>
          </a:p>
          <a:p>
            <a:r>
              <a:rPr lang="en-GB" dirty="0">
                <a:solidFill>
                  <a:schemeClr val="accent2"/>
                </a:solidFill>
              </a:rPr>
              <a:t>E</a:t>
            </a:r>
            <a:r>
              <a:rPr lang="en-DE" dirty="0">
                <a:solidFill>
                  <a:schemeClr val="accent2"/>
                </a:solidFill>
              </a:rPr>
              <a:t>valuation not planned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FAE527-9904-9F44-9330-56347D79926C}"/>
              </a:ext>
            </a:extLst>
          </p:cNvPr>
          <p:cNvSpPr txBox="1"/>
          <p:nvPr/>
        </p:nvSpPr>
        <p:spPr>
          <a:xfrm>
            <a:off x="1174344" y="6248461"/>
            <a:ext cx="9059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en-DE" dirty="0">
                <a:solidFill>
                  <a:schemeClr val="accent5">
                    <a:lumMod val="50000"/>
                  </a:schemeClr>
                </a:solidFill>
              </a:rPr>
              <a:t>ub-ps periodic X ray pulses for time resolved experiments    </a:t>
            </a:r>
            <a:r>
              <a:rPr lang="en-DE" dirty="0">
                <a:solidFill>
                  <a:schemeClr val="accent5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en-DE" dirty="0">
                <a:solidFill>
                  <a:schemeClr val="accent5">
                    <a:lumMod val="50000"/>
                  </a:schemeClr>
                </a:solidFill>
              </a:rPr>
              <a:t> a 4</a:t>
            </a:r>
            <a:r>
              <a:rPr lang="en-DE" baseline="30000" dirty="0">
                <a:solidFill>
                  <a:schemeClr val="accent5">
                    <a:lumMod val="50000"/>
                  </a:schemeClr>
                </a:solidFill>
              </a:rPr>
              <a:t>th</a:t>
            </a:r>
            <a:r>
              <a:rPr lang="en-DE" dirty="0">
                <a:solidFill>
                  <a:schemeClr val="accent5">
                    <a:lumMod val="50000"/>
                  </a:schemeClr>
                </a:solidFill>
              </a:rPr>
              <a:t> example for applications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40F76-DC61-1346-A4A7-BB6491E56F57}"/>
              </a:ext>
            </a:extLst>
          </p:cNvPr>
          <p:cNvSpPr txBox="1"/>
          <p:nvPr/>
        </p:nvSpPr>
        <p:spPr>
          <a:xfrm>
            <a:off x="10253911" y="4838844"/>
            <a:ext cx="11371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accent5">
                    <a:lumMod val="50000"/>
                  </a:schemeClr>
                </a:solidFill>
              </a:rPr>
              <a:t>Nikolay</a:t>
            </a:r>
          </a:p>
          <a:p>
            <a:r>
              <a:rPr lang="en-DE" dirty="0">
                <a:solidFill>
                  <a:schemeClr val="accent5">
                    <a:lumMod val="50000"/>
                  </a:schemeClr>
                </a:solidFill>
              </a:rPr>
              <a:t>Vinokurov</a:t>
            </a:r>
          </a:p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T</a:t>
            </a:r>
            <a:r>
              <a:rPr lang="en-DE" dirty="0">
                <a:solidFill>
                  <a:schemeClr val="accent5">
                    <a:lumMod val="50000"/>
                  </a:schemeClr>
                </a:solidFill>
              </a:rPr>
              <a:t>alk at </a:t>
            </a:r>
          </a:p>
          <a:p>
            <a:r>
              <a:rPr lang="en-DE" dirty="0">
                <a:solidFill>
                  <a:schemeClr val="accent5">
                    <a:lumMod val="50000"/>
                  </a:schemeClr>
                </a:solidFill>
              </a:rPr>
              <a:t>ERL Panel</a:t>
            </a:r>
          </a:p>
          <a:p>
            <a:r>
              <a:rPr lang="en-DE" dirty="0">
                <a:solidFill>
                  <a:schemeClr val="accent5">
                    <a:lumMod val="50000"/>
                  </a:schemeClr>
                </a:solidFill>
              </a:rPr>
              <a:t>15.7.21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C6C70C-5B80-3A4B-ABA0-70102C5B53FF}"/>
              </a:ext>
            </a:extLst>
          </p:cNvPr>
          <p:cNvSpPr/>
          <p:nvPr/>
        </p:nvSpPr>
        <p:spPr>
          <a:xfrm>
            <a:off x="861848" y="688601"/>
            <a:ext cx="10615449" cy="393595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A0102C-4D29-3942-98C1-4B7A1CD1E207}"/>
              </a:ext>
            </a:extLst>
          </p:cNvPr>
          <p:cNvSpPr/>
          <p:nvPr/>
        </p:nvSpPr>
        <p:spPr>
          <a:xfrm>
            <a:off x="861848" y="4782207"/>
            <a:ext cx="10615449" cy="192339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62775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779095-D062-ED4D-8B75-F4A5ED443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51" y="207580"/>
            <a:ext cx="10159575" cy="5278188"/>
          </a:xfrm>
          <a:prstGeom prst="rect">
            <a:avLst/>
          </a:prstGeom>
          <a:ln>
            <a:solidFill>
              <a:srgbClr val="443F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36ABEB-54D7-9D4B-823D-93B54A205E3F}"/>
              </a:ext>
            </a:extLst>
          </p:cNvPr>
          <p:cNvSpPr txBox="1"/>
          <p:nvPr/>
        </p:nvSpPr>
        <p:spPr>
          <a:xfrm>
            <a:off x="1242597" y="5572377"/>
            <a:ext cx="9829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Andrew Hutton at Future Accelerator R&amp;D Symposium for t</a:t>
            </a:r>
            <a:r>
              <a:rPr lang="en-GB" sz="1400" dirty="0"/>
              <a:t>he</a:t>
            </a:r>
            <a:r>
              <a:rPr lang="en-DE" sz="1400" dirty="0"/>
              <a:t> HEP Community, July 7, 2021  - from ERL L</a:t>
            </a:r>
            <a:r>
              <a:rPr lang="en-GB" sz="1400" dirty="0"/>
              <a:t>o</a:t>
            </a:r>
            <a:r>
              <a:rPr lang="en-DE" sz="1400" dirty="0"/>
              <a:t>ng Write-Up, in preparation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A68272-566C-414F-BEFB-33862F3398A0}"/>
              </a:ext>
            </a:extLst>
          </p:cNvPr>
          <p:cNvSpPr txBox="1"/>
          <p:nvPr/>
        </p:nvSpPr>
        <p:spPr>
          <a:xfrm>
            <a:off x="256621" y="6017937"/>
            <a:ext cx="11801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443FC0"/>
                </a:solidFill>
              </a:rPr>
              <a:t>Three major features: Linac brightness at storage ring powers, Dump at injection, GW class beams unaffordable otherwise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13A3A-592A-7A45-9330-44795DF1301A}"/>
              </a:ext>
            </a:extLst>
          </p:cNvPr>
          <p:cNvSpPr txBox="1"/>
          <p:nvPr/>
        </p:nvSpPr>
        <p:spPr>
          <a:xfrm>
            <a:off x="1362916" y="6412323"/>
            <a:ext cx="9588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Peter Williams at ERL Symposium June 6. 2021 [considered Free Electron Lasers and Inverse Compton Sources, in Long Write-Up] </a:t>
            </a:r>
          </a:p>
        </p:txBody>
      </p:sp>
    </p:spTree>
    <p:extLst>
      <p:ext uri="{BB962C8B-B14F-4D97-AF65-F5344CB8AC3E}">
        <p14:creationId xmlns:p14="http://schemas.microsoft.com/office/powerpoint/2010/main" val="1487222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1A493E-8158-2141-AD6C-2B98C8C6F1A0}"/>
              </a:ext>
            </a:extLst>
          </p:cNvPr>
          <p:cNvSpPr txBox="1"/>
          <p:nvPr/>
        </p:nvSpPr>
        <p:spPr>
          <a:xfrm>
            <a:off x="716265" y="286296"/>
            <a:ext cx="1837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600" b="1" dirty="0">
                <a:solidFill>
                  <a:srgbClr val="6F7F56"/>
                </a:solidFill>
              </a:rPr>
              <a:t>Facilities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ED1710-68C3-124C-A14C-E80B9053C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65" y="1335675"/>
            <a:ext cx="6254423" cy="4169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616434-8F5C-844C-B47F-E444C474C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158" y="1230288"/>
            <a:ext cx="5292039" cy="4453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0506C-3C61-2641-A4F5-4B2A6879B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229" y="932627"/>
            <a:ext cx="5185178" cy="3526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47B89D-25C2-2443-8845-6EEC22380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384" y="5609967"/>
            <a:ext cx="5278380" cy="114210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5C2630-E2A5-634B-BED6-10731AA2C93D}"/>
              </a:ext>
            </a:extLst>
          </p:cNvPr>
          <p:cNvCxnSpPr/>
          <p:nvPr/>
        </p:nvCxnSpPr>
        <p:spPr>
          <a:xfrm>
            <a:off x="6569730" y="1066375"/>
            <a:ext cx="21530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79FF34-7771-5D48-B893-3695F313AC68}"/>
              </a:ext>
            </a:extLst>
          </p:cNvPr>
          <p:cNvCxnSpPr/>
          <p:nvPr/>
        </p:nvCxnSpPr>
        <p:spPr>
          <a:xfrm>
            <a:off x="6606520" y="1754802"/>
            <a:ext cx="21530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5E7500-2EC0-7048-A2F4-7FB971BB4ED3}"/>
              </a:ext>
            </a:extLst>
          </p:cNvPr>
          <p:cNvCxnSpPr/>
          <p:nvPr/>
        </p:nvCxnSpPr>
        <p:spPr>
          <a:xfrm>
            <a:off x="6627540" y="2889922"/>
            <a:ext cx="21530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17D591-824C-1B42-B229-0444D83B7F49}"/>
              </a:ext>
            </a:extLst>
          </p:cNvPr>
          <p:cNvCxnSpPr/>
          <p:nvPr/>
        </p:nvCxnSpPr>
        <p:spPr>
          <a:xfrm>
            <a:off x="6638050" y="3552067"/>
            <a:ext cx="21530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16EC8E-3738-0B4A-9F53-007331C4173F}"/>
              </a:ext>
            </a:extLst>
          </p:cNvPr>
          <p:cNvCxnSpPr/>
          <p:nvPr/>
        </p:nvCxnSpPr>
        <p:spPr>
          <a:xfrm>
            <a:off x="6648560" y="4519011"/>
            <a:ext cx="21530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4F2D70-9857-7F49-BD37-275401B8FF82}"/>
              </a:ext>
            </a:extLst>
          </p:cNvPr>
          <p:cNvCxnSpPr/>
          <p:nvPr/>
        </p:nvCxnSpPr>
        <p:spPr>
          <a:xfrm>
            <a:off x="6638050" y="5790760"/>
            <a:ext cx="21530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65D13D8-38E0-1D4D-91B9-34F30B76DE32}"/>
              </a:ext>
            </a:extLst>
          </p:cNvPr>
          <p:cNvSpPr txBox="1"/>
          <p:nvPr/>
        </p:nvSpPr>
        <p:spPr>
          <a:xfrm>
            <a:off x="483474" y="5956435"/>
            <a:ext cx="576811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H</a:t>
            </a:r>
            <a:r>
              <a:rPr lang="en-DE" dirty="0">
                <a:solidFill>
                  <a:srgbClr val="002060"/>
                </a:solidFill>
              </a:rPr>
              <a:t>igh current sources,  dedicated SRF to take </a:t>
            </a:r>
            <a:r>
              <a:rPr lang="en-DE" sz="1400" dirty="0">
                <a:solidFill>
                  <a:srgbClr val="002060"/>
                </a:solidFill>
              </a:rPr>
              <a:t>~</a:t>
            </a:r>
            <a:r>
              <a:rPr lang="en-DE" dirty="0">
                <a:solidFill>
                  <a:srgbClr val="002060"/>
                </a:solidFill>
              </a:rPr>
              <a:t>100 mA load,</a:t>
            </a:r>
          </a:p>
          <a:p>
            <a:r>
              <a:rPr lang="en-DE" dirty="0">
                <a:solidFill>
                  <a:srgbClr val="002060"/>
                </a:solidFill>
              </a:rPr>
              <a:t>CSR, HOMs, small emittance, efficient </a:t>
            </a:r>
            <a:r>
              <a:rPr lang="en-GB" dirty="0">
                <a:solidFill>
                  <a:srgbClr val="002060"/>
                </a:solidFill>
              </a:rPr>
              <a:t>multi-turn operation</a:t>
            </a:r>
            <a:endParaRPr lang="en-DE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379EBC-E580-1E47-8197-B6D450CD1EFA}"/>
              </a:ext>
            </a:extLst>
          </p:cNvPr>
          <p:cNvSpPr txBox="1"/>
          <p:nvPr/>
        </p:nvSpPr>
        <p:spPr>
          <a:xfrm>
            <a:off x="483474" y="5633047"/>
            <a:ext cx="378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M</a:t>
            </a:r>
            <a:r>
              <a:rPr lang="en-DE" dirty="0">
                <a:solidFill>
                  <a:srgbClr val="002060"/>
                </a:solidFill>
              </a:rPr>
              <a:t>ain goals of development and study: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056813-F0C4-1C48-BA16-F201F3524DAF}"/>
              </a:ext>
            </a:extLst>
          </p:cNvPr>
          <p:cNvSpPr/>
          <p:nvPr/>
        </p:nvSpPr>
        <p:spPr>
          <a:xfrm>
            <a:off x="6603158" y="609461"/>
            <a:ext cx="5292039" cy="6142612"/>
          </a:xfrm>
          <a:prstGeom prst="rect">
            <a:avLst/>
          </a:prstGeom>
          <a:noFill/>
          <a:ln w="25400">
            <a:solidFill>
              <a:srgbClr val="6F7F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2391F-F3C3-8A42-B1E4-48678C42ECD1}"/>
              </a:ext>
            </a:extLst>
          </p:cNvPr>
          <p:cNvSpPr txBox="1"/>
          <p:nvPr/>
        </p:nvSpPr>
        <p:spPr>
          <a:xfrm>
            <a:off x="6559384" y="143864"/>
            <a:ext cx="5551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6F7F56"/>
                </a:solidFill>
              </a:rPr>
              <a:t>Current and coming activities </a:t>
            </a:r>
            <a:r>
              <a:rPr lang="en-GB" sz="1400" dirty="0">
                <a:solidFill>
                  <a:srgbClr val="6F7F56"/>
                </a:solidFill>
              </a:rPr>
              <a:t>[</a:t>
            </a:r>
            <a:r>
              <a:rPr lang="en-DE" sz="1400" dirty="0">
                <a:solidFill>
                  <a:srgbClr val="6F7F56"/>
                </a:solidFill>
              </a:rPr>
              <a:t>from an Interim ERL report 7/21] 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625DB4B-EDB7-AB45-AE6A-3210B1B8E791}"/>
              </a:ext>
            </a:extLst>
          </p:cNvPr>
          <p:cNvCxnSpPr/>
          <p:nvPr/>
        </p:nvCxnSpPr>
        <p:spPr>
          <a:xfrm>
            <a:off x="4732638" y="5350476"/>
            <a:ext cx="13633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2BC9704-E4C9-574B-9461-EFE18963566A}"/>
              </a:ext>
            </a:extLst>
          </p:cNvPr>
          <p:cNvSpPr txBox="1"/>
          <p:nvPr/>
        </p:nvSpPr>
        <p:spPr>
          <a:xfrm>
            <a:off x="4819135" y="5350476"/>
            <a:ext cx="1377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</a:t>
            </a:r>
            <a:r>
              <a:rPr lang="en-DE" sz="1400" dirty="0"/>
              <a:t>echnology limit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0A28201-A2F3-E248-B08C-BD85D0DBF482}"/>
              </a:ext>
            </a:extLst>
          </p:cNvPr>
          <p:cNvCxnSpPr>
            <a:cxnSpLocks/>
          </p:cNvCxnSpPr>
          <p:nvPr/>
        </p:nvCxnSpPr>
        <p:spPr>
          <a:xfrm flipV="1">
            <a:off x="6344245" y="2385164"/>
            <a:ext cx="0" cy="1661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BBB0491-8455-6642-AE77-FD9206F116EC}"/>
              </a:ext>
            </a:extLst>
          </p:cNvPr>
          <p:cNvSpPr txBox="1"/>
          <p:nvPr/>
        </p:nvSpPr>
        <p:spPr>
          <a:xfrm rot="16200000">
            <a:off x="6070333" y="3398178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Funding</a:t>
            </a:r>
            <a:endParaRPr lang="en-DE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D570DC-8FDF-D14D-9953-0AC05CBC1E43}"/>
              </a:ext>
            </a:extLst>
          </p:cNvPr>
          <p:cNvSpPr txBox="1"/>
          <p:nvPr/>
        </p:nvSpPr>
        <p:spPr>
          <a:xfrm>
            <a:off x="2394134" y="973828"/>
            <a:ext cx="3907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lectron beam energy [MeV] vs current [mA]</a:t>
            </a:r>
          </a:p>
        </p:txBody>
      </p:sp>
    </p:spTree>
    <p:extLst>
      <p:ext uri="{BB962C8B-B14F-4D97-AF65-F5344CB8AC3E}">
        <p14:creationId xmlns:p14="http://schemas.microsoft.com/office/powerpoint/2010/main" val="2076757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C707C6-6850-424F-AF86-18F2C75D5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06" y="251752"/>
            <a:ext cx="4630615" cy="64533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43C32-9358-4C44-86C6-D162ACA7D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510" y="251752"/>
            <a:ext cx="2900558" cy="64533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521006-82BC-FF4D-BAF9-D3DC5415BA73}"/>
              </a:ext>
            </a:extLst>
          </p:cNvPr>
          <p:cNvSpPr/>
          <p:nvPr/>
        </p:nvSpPr>
        <p:spPr>
          <a:xfrm>
            <a:off x="238706" y="251752"/>
            <a:ext cx="7681975" cy="6453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CDDA1F-DE34-0B46-8003-A22B9A1B0599}"/>
              </a:ext>
            </a:extLst>
          </p:cNvPr>
          <p:cNvSpPr txBox="1"/>
          <p:nvPr/>
        </p:nvSpPr>
        <p:spPr>
          <a:xfrm>
            <a:off x="641991" y="317534"/>
            <a:ext cx="236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C00000"/>
                </a:solidFill>
              </a:rPr>
              <a:t>ERL Facilities </a:t>
            </a:r>
            <a:r>
              <a:rPr lang="en-DE" sz="1200" i="1" dirty="0">
                <a:solidFill>
                  <a:srgbClr val="C00000"/>
                </a:solidFill>
              </a:rPr>
              <a:t>DRAFT 19.3.21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581C5-55D8-4A48-9B74-8BAD7E332D2E}"/>
              </a:ext>
            </a:extLst>
          </p:cNvPr>
          <p:cNvSpPr txBox="1"/>
          <p:nvPr/>
        </p:nvSpPr>
        <p:spPr>
          <a:xfrm>
            <a:off x="8087556" y="245818"/>
            <a:ext cx="396435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b="1" dirty="0">
                <a:solidFill>
                  <a:srgbClr val="C00000"/>
                </a:solidFill>
              </a:rPr>
              <a:t>New Facilities in the Twenties</a:t>
            </a:r>
          </a:p>
          <a:p>
            <a:endParaRPr lang="en-DE" dirty="0"/>
          </a:p>
          <a:p>
            <a:r>
              <a:rPr lang="en-DE" dirty="0"/>
              <a:t>  CEBAF (Jlab): high energy, 5-turn</a:t>
            </a:r>
          </a:p>
          <a:p>
            <a:endParaRPr lang="en-DE" dirty="0"/>
          </a:p>
          <a:p>
            <a:r>
              <a:rPr lang="en-DE" dirty="0"/>
              <a:t>  MESA (Mainz): polarisation</a:t>
            </a:r>
          </a:p>
          <a:p>
            <a:endParaRPr lang="en-DE" dirty="0"/>
          </a:p>
          <a:p>
            <a:r>
              <a:rPr lang="en-DE" dirty="0"/>
              <a:t>  Cooler (BNL) + bERLinPRO: high current</a:t>
            </a:r>
          </a:p>
          <a:p>
            <a:endParaRPr lang="en-DE" dirty="0"/>
          </a:p>
          <a:p>
            <a:r>
              <a:rPr lang="en-DE" dirty="0"/>
              <a:t>  PERLE (Orsay): high power, 3-turn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CB36DC-AF84-2C47-A3CA-3CC481D7F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416" y="3741192"/>
            <a:ext cx="3715818" cy="19869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9B2B61-83CB-C444-8EAA-B1FA08E97ECA}"/>
              </a:ext>
            </a:extLst>
          </p:cNvPr>
          <p:cNvSpPr txBox="1"/>
          <p:nvPr/>
        </p:nvSpPr>
        <p:spPr>
          <a:xfrm>
            <a:off x="8087556" y="2980603"/>
            <a:ext cx="351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C00000"/>
                </a:solidFill>
              </a:rPr>
              <a:t>Chapter 4 in the L</a:t>
            </a:r>
            <a:r>
              <a:rPr lang="en-GB" dirty="0">
                <a:solidFill>
                  <a:srgbClr val="C00000"/>
                </a:solidFill>
              </a:rPr>
              <a:t>o</a:t>
            </a:r>
            <a:r>
              <a:rPr lang="en-DE" dirty="0">
                <a:solidFill>
                  <a:srgbClr val="C00000"/>
                </a:solidFill>
              </a:rPr>
              <a:t>ng Write-UP</a:t>
            </a:r>
          </a:p>
          <a:p>
            <a:r>
              <a:rPr lang="en-DE" dirty="0">
                <a:solidFill>
                  <a:srgbClr val="C00000"/>
                </a:solidFill>
              </a:rPr>
              <a:t>Key Challenges – </a:t>
            </a:r>
            <a:r>
              <a:rPr lang="en-DE" b="1" dirty="0">
                <a:solidFill>
                  <a:srgbClr val="C00000"/>
                </a:solidFill>
              </a:rPr>
              <a:t>a Concerted Effort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6C5965-23C3-AD45-A23A-F5D2D1BE62E6}"/>
              </a:ext>
            </a:extLst>
          </p:cNvPr>
          <p:cNvSpPr txBox="1"/>
          <p:nvPr/>
        </p:nvSpPr>
        <p:spPr>
          <a:xfrm>
            <a:off x="8087556" y="5809517"/>
            <a:ext cx="33116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C00000"/>
                </a:solidFill>
              </a:rPr>
              <a:t>Studies: </a:t>
            </a:r>
          </a:p>
          <a:p>
            <a:r>
              <a:rPr lang="en-DE" sz="1600" dirty="0"/>
              <a:t>DICE Darmstadt, DIANA Daresbury</a:t>
            </a:r>
          </a:p>
          <a:p>
            <a:r>
              <a:rPr lang="en-GB" sz="1600" dirty="0"/>
              <a:t>d</a:t>
            </a:r>
            <a:r>
              <a:rPr lang="en-DE" sz="1600" dirty="0"/>
              <a:t>erived from PERLE; also IHEP Beijing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D73D75-1452-5B4E-A870-F5A4C03CDF38}"/>
              </a:ext>
            </a:extLst>
          </p:cNvPr>
          <p:cNvCxnSpPr/>
          <p:nvPr/>
        </p:nvCxnSpPr>
        <p:spPr>
          <a:xfrm>
            <a:off x="238706" y="903889"/>
            <a:ext cx="7681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CB9299-6A6F-504A-8C99-8F2736D0C459}"/>
              </a:ext>
            </a:extLst>
          </p:cNvPr>
          <p:cNvCxnSpPr/>
          <p:nvPr/>
        </p:nvCxnSpPr>
        <p:spPr>
          <a:xfrm>
            <a:off x="243966" y="1518738"/>
            <a:ext cx="7681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107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1906</Words>
  <Application>Microsoft Macintosh PowerPoint</Application>
  <PresentationFormat>Widescreen</PresentationFormat>
  <Paragraphs>278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 Unicode MS</vt:lpstr>
      <vt:lpstr>Arial</vt:lpstr>
      <vt:lpstr>Calibri</vt:lpstr>
      <vt:lpstr>Calibri Light</vt:lpstr>
      <vt:lpstr>Helvetica</vt:lpstr>
      <vt:lpstr>Symbol</vt:lpstr>
      <vt:lpstr>Office Theme</vt:lpstr>
      <vt:lpstr>Development of Energy Recovery Linacs</vt:lpstr>
      <vt:lpstr>PowerPoint Presentation</vt:lpstr>
      <vt:lpstr>Particle Physics: The Challenge Ahead</vt:lpstr>
      <vt:lpstr>PowerPoint Presentation</vt:lpstr>
      <vt:lpstr>PowerPoint Presentation</vt:lpstr>
      <vt:lpstr>Recent (June, July) Ideas being incorporated</vt:lpstr>
      <vt:lpstr>PowerPoint Presentation</vt:lpstr>
      <vt:lpstr>PowerPoint Presentation</vt:lpstr>
      <vt:lpstr>PowerPoint Presentation</vt:lpstr>
      <vt:lpstr>SRF Cavities </vt:lpstr>
      <vt:lpstr>High Current Electron Sources</vt:lpstr>
      <vt:lpstr>Associated Technology three examples</vt:lpstr>
      <vt:lpstr>bERLinPRO</vt:lpstr>
      <vt:lpstr>PERLE * (ERL R&amp;D  Physics [NP, PP])</vt:lpstr>
      <vt:lpstr>PowerPoint Presentation</vt:lpstr>
      <vt:lpstr>CEBAF 5 pass</vt:lpstr>
      <vt:lpstr>Low Energy Physics with ERLs</vt:lpstr>
      <vt:lpstr>PowerPoint Presentation</vt:lpstr>
      <vt:lpstr>backup</vt:lpstr>
      <vt:lpstr>PowerPoint Presentation</vt:lpstr>
      <vt:lpstr>Future of Particle Physics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Klein, Max</dc:creator>
  <cp:lastModifiedBy>Klein, Max</cp:lastModifiedBy>
  <cp:revision>51</cp:revision>
  <dcterms:created xsi:type="dcterms:W3CDTF">2021-07-28T08:29:48Z</dcterms:created>
  <dcterms:modified xsi:type="dcterms:W3CDTF">2021-07-29T13:51:36Z</dcterms:modified>
</cp:coreProperties>
</file>