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2" r:id="rId4"/>
    <p:sldId id="270" r:id="rId5"/>
    <p:sldId id="263" r:id="rId6"/>
    <p:sldId id="289" r:id="rId7"/>
    <p:sldId id="279" r:id="rId8"/>
    <p:sldId id="264" r:id="rId9"/>
    <p:sldId id="265" r:id="rId10"/>
    <p:sldId id="275" r:id="rId11"/>
    <p:sldId id="269" r:id="rId12"/>
    <p:sldId id="285" r:id="rId13"/>
    <p:sldId id="297" r:id="rId14"/>
    <p:sldId id="286" r:id="rId15"/>
    <p:sldId id="258" r:id="rId16"/>
    <p:sldId id="291" r:id="rId17"/>
    <p:sldId id="296" r:id="rId18"/>
    <p:sldId id="266" r:id="rId19"/>
    <p:sldId id="281" r:id="rId20"/>
    <p:sldId id="280" r:id="rId21"/>
    <p:sldId id="267" r:id="rId22"/>
    <p:sldId id="282" r:id="rId23"/>
    <p:sldId id="288" r:id="rId24"/>
    <p:sldId id="268" r:id="rId25"/>
    <p:sldId id="256" r:id="rId26"/>
    <p:sldId id="278" r:id="rId27"/>
    <p:sldId id="274" r:id="rId28"/>
    <p:sldId id="273" r:id="rId29"/>
    <p:sldId id="284" r:id="rId30"/>
    <p:sldId id="295" r:id="rId31"/>
    <p:sldId id="294" r:id="rId32"/>
    <p:sldId id="277" r:id="rId33"/>
    <p:sldId id="271" r:id="rId34"/>
    <p:sldId id="272" r:id="rId35"/>
    <p:sldId id="259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LHC</c:v>
                </c:pt>
              </c:strCache>
            </c:strRef>
          </c:tx>
          <c:spPr>
            <a:solidFill>
              <a:srgbClr val="008000">
                <a:alpha val="49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5.8</c:v>
                </c:pt>
                <c:pt idx="1">
                  <c:v>4.1</c:v>
                </c:pt>
                <c:pt idx="2">
                  <c:v>7.5</c:v>
                </c:pt>
                <c:pt idx="3">
                  <c:v>5.9</c:v>
                </c:pt>
                <c:pt idx="4">
                  <c:v>15.6</c:v>
                </c:pt>
                <c:pt idx="5">
                  <c:v>0.0</c:v>
                </c:pt>
                <c:pt idx="6">
                  <c:v>9.9</c:v>
                </c:pt>
                <c:pt idx="7">
                  <c:v>11.3</c:v>
                </c:pt>
                <c:pt idx="8">
                  <c:v>9.1</c:v>
                </c:pt>
                <c:pt idx="9">
                  <c:v>11.3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3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0.55</c:v>
                </c:pt>
                <c:pt idx="1">
                  <c:v>1.19</c:v>
                </c:pt>
                <c:pt idx="2">
                  <c:v>3.05</c:v>
                </c:pt>
                <c:pt idx="3">
                  <c:v>7.22</c:v>
                </c:pt>
                <c:pt idx="4">
                  <c:v>0.0</c:v>
                </c:pt>
                <c:pt idx="5">
                  <c:v>3.73</c:v>
                </c:pt>
                <c:pt idx="6">
                  <c:v>0.0</c:v>
                </c:pt>
                <c:pt idx="7">
                  <c:v>1.4</c:v>
                </c:pt>
                <c:pt idx="8">
                  <c:v>0.0</c:v>
                </c:pt>
                <c:pt idx="9">
                  <c:v>2.82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ep+pp</c:v>
                </c:pt>
              </c:strCache>
            </c:strRef>
          </c:tx>
          <c:spPr>
            <a:solidFill>
              <a:schemeClr val="accent6">
                <a:lumMod val="75000"/>
                <a:alpha val="47000"/>
              </a:scheme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0.53</c:v>
                </c:pt>
                <c:pt idx="1">
                  <c:v>1.08</c:v>
                </c:pt>
                <c:pt idx="2">
                  <c:v>2.63</c:v>
                </c:pt>
                <c:pt idx="3">
                  <c:v>3.79</c:v>
                </c:pt>
                <c:pt idx="4">
                  <c:v>14.9</c:v>
                </c:pt>
                <c:pt idx="5">
                  <c:v>3.71</c:v>
                </c:pt>
                <c:pt idx="6">
                  <c:v>7.1</c:v>
                </c:pt>
                <c:pt idx="7">
                  <c:v>1.34</c:v>
                </c:pt>
                <c:pt idx="8">
                  <c:v>7.88</c:v>
                </c:pt>
                <c:pt idx="9">
                  <c:v>2.73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ep+pp, no thy unc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0.5</c:v>
                </c:pt>
                <c:pt idx="1">
                  <c:v>1.01</c:v>
                </c:pt>
                <c:pt idx="2">
                  <c:v>1.93</c:v>
                </c:pt>
                <c:pt idx="3">
                  <c:v>2.01</c:v>
                </c:pt>
                <c:pt idx="4">
                  <c:v>13.4</c:v>
                </c:pt>
                <c:pt idx="5">
                  <c:v>3.69</c:v>
                </c:pt>
                <c:pt idx="6">
                  <c:v>5.47</c:v>
                </c:pt>
                <c:pt idx="7">
                  <c:v>1.28</c:v>
                </c:pt>
                <c:pt idx="8">
                  <c:v>6.23</c:v>
                </c:pt>
                <c:pt idx="9">
                  <c:v>2.66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4600760"/>
        <c:axId val="-2084597640"/>
      </c:barChart>
      <c:catAx>
        <c:axId val="-208460076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84597640"/>
        <c:crosses val="autoZero"/>
        <c:auto val="1"/>
        <c:lblAlgn val="ctr"/>
        <c:lblOffset val="100"/>
        <c:noMultiLvlLbl val="0"/>
      </c:catAx>
      <c:valAx>
        <c:axId val="-2084597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4600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3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7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2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5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6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7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5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3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27858-5678-9F44-A926-A31991116E11}" type="datetimeFigureOut">
              <a:rPr lang="en-US" smtClean="0"/>
              <a:t>02.07.18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60DD-66CE-F142-8DEA-694BA4B2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5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98368/" TargetMode="External"/><Relationship Id="rId4" Type="http://schemas.openxmlformats.org/officeDocument/2006/relationships/image" Target="../media/image35.JPG"/><Relationship Id="rId5" Type="http://schemas.openxmlformats.org/officeDocument/2006/relationships/hyperlink" Target="http://lhec.web.cern.c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lhec.web.cern.ch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An Energy Recovery </a:t>
            </a:r>
            <a:r>
              <a:rPr lang="en-US" sz="3200" dirty="0" err="1" smtClean="0">
                <a:solidFill>
                  <a:srgbClr val="000090"/>
                </a:solidFill>
              </a:rPr>
              <a:t>Linac</a:t>
            </a:r>
            <a:r>
              <a:rPr lang="en-US" sz="3200" dirty="0" smtClean="0">
                <a:solidFill>
                  <a:srgbClr val="000090"/>
                </a:solidFill>
              </a:rPr>
              <a:t> for Energy-Frontier eh Scattering at CERN: the 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r>
              <a:rPr lang="en-US" sz="3200" dirty="0" smtClean="0">
                <a:solidFill>
                  <a:srgbClr val="000090"/>
                </a:solidFill>
              </a:rPr>
              <a:t> and the FCC-eh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3845" y="3003096"/>
            <a:ext cx="6785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Oliver </a:t>
            </a:r>
            <a:r>
              <a:rPr lang="en-US" smtClean="0"/>
              <a:t>Brüning</a:t>
            </a:r>
            <a:r>
              <a:rPr lang="en-US" dirty="0" smtClean="0"/>
              <a:t> (CERN), Max Klein (U Liverpool), </a:t>
            </a:r>
            <a:r>
              <a:rPr lang="en-US" u="sng" dirty="0" smtClean="0"/>
              <a:t>Daniel Schulte </a:t>
            </a:r>
            <a:r>
              <a:rPr lang="en-US" dirty="0" smtClean="0"/>
              <a:t>(CERN)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for the </a:t>
            </a:r>
            <a:r>
              <a:rPr lang="en-US" dirty="0" err="1" smtClean="0"/>
              <a:t>LHeC</a:t>
            </a:r>
            <a:r>
              <a:rPr lang="en-US" dirty="0" smtClean="0"/>
              <a:t>/PERLE/</a:t>
            </a:r>
            <a:r>
              <a:rPr lang="en-US" dirty="0" err="1" smtClean="0"/>
              <a:t>FCCeh</a:t>
            </a:r>
            <a:r>
              <a:rPr lang="en-US" dirty="0" smtClean="0"/>
              <a:t> Collaboration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2870" y="5956496"/>
            <a:ext cx="319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at ICHEP Seoul, 6 July, 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34" y="4569435"/>
            <a:ext cx="1181415" cy="728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51" y="4569435"/>
            <a:ext cx="1223018" cy="823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69" y="4591402"/>
            <a:ext cx="1689636" cy="7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7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2" y="218989"/>
            <a:ext cx="8837436" cy="6452870"/>
          </a:xfrm>
          <a:prstGeom prst="rect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0940" y="5810503"/>
            <a:ext cx="827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000" b="1" dirty="0" smtClean="0">
                <a:solidFill>
                  <a:srgbClr val="000090"/>
                </a:solidFill>
              </a:rPr>
              <a:t>O(1ab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-1</a:t>
            </a:r>
            <a:r>
              <a:rPr lang="en-US" sz="2000" b="1" dirty="0" smtClean="0">
                <a:solidFill>
                  <a:srgbClr val="000090"/>
                </a:solidFill>
              </a:rPr>
              <a:t>) in a decade of operation, </a:t>
            </a:r>
            <a:r>
              <a:rPr lang="en-US" sz="2000" dirty="0" smtClean="0">
                <a:solidFill>
                  <a:srgbClr val="000090"/>
                </a:solidFill>
              </a:rPr>
              <a:t>see D Schulte, FCC week at Rome, 2016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6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000090"/>
                </a:solidFill>
              </a:rPr>
              <a:t>Luminosity for 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, HE-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 and FCC-</a:t>
            </a:r>
            <a:r>
              <a:rPr lang="en-GB" sz="3200" dirty="0" err="1" smtClean="0">
                <a:solidFill>
                  <a:srgbClr val="000090"/>
                </a:solidFill>
              </a:rPr>
              <a:t>ep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8" y="1270000"/>
            <a:ext cx="9144000" cy="4299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262" y="5153277"/>
            <a:ext cx="8798856" cy="36094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5670" y="1679978"/>
            <a:ext cx="8798856" cy="565378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23525" y="6021885"/>
            <a:ext cx="269599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Contains  update on </a:t>
            </a:r>
            <a:r>
              <a:rPr lang="en-US" sz="2000" dirty="0" err="1" smtClean="0">
                <a:solidFill>
                  <a:srgbClr val="000090"/>
                </a:solidFill>
              </a:rPr>
              <a:t>eA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6 10</a:t>
            </a:r>
            <a:r>
              <a:rPr lang="en-US" sz="2000" baseline="30000" dirty="0" smtClean="0">
                <a:solidFill>
                  <a:srgbClr val="000090"/>
                </a:solidFill>
              </a:rPr>
              <a:t>32</a:t>
            </a:r>
            <a:r>
              <a:rPr lang="en-US" sz="2000" dirty="0" smtClean="0">
                <a:solidFill>
                  <a:srgbClr val="000090"/>
                </a:solidFill>
              </a:rPr>
              <a:t> in e-</a:t>
            </a:r>
            <a:r>
              <a:rPr lang="en-US" sz="2000" dirty="0" err="1" smtClean="0">
                <a:solidFill>
                  <a:srgbClr val="000090"/>
                </a:solidFill>
              </a:rPr>
              <a:t>Pb</a:t>
            </a:r>
            <a:r>
              <a:rPr lang="en-US" sz="2000" dirty="0" smtClean="0">
                <a:solidFill>
                  <a:srgbClr val="000090"/>
                </a:solidFill>
              </a:rPr>
              <a:t> for </a:t>
            </a:r>
            <a:r>
              <a:rPr lang="en-US" sz="2000" dirty="0" err="1" smtClean="0">
                <a:solidFill>
                  <a:srgbClr val="000090"/>
                </a:solidFill>
              </a:rPr>
              <a:t>LHeC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5" y="6375828"/>
            <a:ext cx="4562362" cy="451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3220"/>
            <a:ext cx="5259644" cy="6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1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466" y="168981"/>
            <a:ext cx="7244645" cy="5930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Collider Luminosities </a:t>
            </a:r>
            <a:r>
              <a:rPr lang="en-US" sz="3200" dirty="0" err="1" smtClean="0"/>
              <a:t>vs</a:t>
            </a:r>
            <a:r>
              <a:rPr lang="en-US" sz="3200" dirty="0" smtClean="0"/>
              <a:t> Year (</a:t>
            </a:r>
            <a:r>
              <a:rPr lang="en-US" sz="3200" dirty="0" err="1" smtClean="0">
                <a:solidFill>
                  <a:srgbClr val="FF0000"/>
                </a:solidFill>
              </a:rPr>
              <a:t>pp</a:t>
            </a:r>
            <a:r>
              <a:rPr lang="en-US" sz="3200" dirty="0" smtClean="0"/>
              <a:t> and </a:t>
            </a:r>
            <a:r>
              <a:rPr lang="en-US" sz="3200" b="1" dirty="0" err="1" smtClean="0">
                <a:solidFill>
                  <a:srgbClr val="FFFF00"/>
                </a:solidFill>
              </a:rPr>
              <a:t>ep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1" y="860778"/>
            <a:ext cx="8509000" cy="577842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10774" y="6321779"/>
            <a:ext cx="12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F6228"/>
                </a:solidFill>
              </a:rPr>
              <a:t>O. </a:t>
            </a:r>
            <a:r>
              <a:rPr lang="en-US" sz="1200" dirty="0" err="1" smtClean="0">
                <a:solidFill>
                  <a:srgbClr val="4F6228"/>
                </a:solidFill>
              </a:rPr>
              <a:t>Bruening</a:t>
            </a:r>
            <a:r>
              <a:rPr lang="en-US" sz="1200" dirty="0" smtClean="0">
                <a:solidFill>
                  <a:srgbClr val="4F6228"/>
                </a:solidFill>
              </a:rPr>
              <a:t> 2/17</a:t>
            </a:r>
            <a:endParaRPr lang="en-US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3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ichep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5" y="584315"/>
            <a:ext cx="8793641" cy="55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ichep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" y="104042"/>
            <a:ext cx="9007141" cy="6710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176" y="6000294"/>
            <a:ext cx="8798390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Update of Lattice and IR Design Study: see E Cruz, R Martin and B Parker at </a:t>
            </a:r>
            <a:r>
              <a:rPr lang="en-US" dirty="0" err="1" smtClean="0">
                <a:solidFill>
                  <a:srgbClr val="000090"/>
                </a:solidFill>
              </a:rPr>
              <a:t>Orsay</a:t>
            </a:r>
            <a:r>
              <a:rPr lang="en-US" dirty="0" smtClean="0">
                <a:solidFill>
                  <a:srgbClr val="000090"/>
                </a:solidFill>
              </a:rPr>
              <a:t> Workshop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9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ichep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3" y="160589"/>
            <a:ext cx="8802766" cy="64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0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ichep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6" y="575413"/>
            <a:ext cx="8686800" cy="564386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22368" y="6350676"/>
            <a:ext cx="3315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 Zimmermann at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Orsay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Workshop 28.6.18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0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backup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65100"/>
            <a:ext cx="8572500" cy="65151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59758" y="686165"/>
            <a:ext cx="2998442" cy="481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2" y="714671"/>
            <a:ext cx="8376838" cy="5311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60" y="4688471"/>
            <a:ext cx="1442845" cy="106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3101" y="41047"/>
            <a:ext cx="601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254061"/>
                </a:solidFill>
              </a:rPr>
              <a:t>owerful</a:t>
            </a:r>
            <a:r>
              <a:rPr lang="en-US" sz="2800" b="1" dirty="0" smtClean="0">
                <a:solidFill>
                  <a:srgbClr val="FF0000"/>
                </a:solidFill>
              </a:rPr>
              <a:t> ERL </a:t>
            </a:r>
            <a:r>
              <a:rPr lang="en-US" sz="2800" dirty="0" smtClean="0">
                <a:solidFill>
                  <a:srgbClr val="254061"/>
                </a:solidFill>
              </a:rPr>
              <a:t>for</a:t>
            </a:r>
            <a:r>
              <a:rPr lang="en-US" sz="2800" b="1" dirty="0" smtClean="0">
                <a:solidFill>
                  <a:srgbClr val="25406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254061"/>
                </a:solidFill>
              </a:rPr>
              <a:t>xperiments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1947" y="2528950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599" y="1687864"/>
            <a:ext cx="199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 20mA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 10 MW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437" y="6199983"/>
            <a:ext cx="866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SCRF, High Intensity (100 x ELI) ERL  Development Facility with unique low E Physics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8763" y="5987063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</a:t>
            </a:r>
            <a:r>
              <a:rPr lang="en-US" sz="1400" dirty="0" err="1" smtClean="0"/>
              <a:t>Walid</a:t>
            </a:r>
            <a:r>
              <a:rPr lang="en-US" sz="1400" dirty="0" smtClean="0"/>
              <a:t> </a:t>
            </a:r>
            <a:r>
              <a:rPr lang="en-US" sz="1400" dirty="0" err="1" smtClean="0"/>
              <a:t>Kaabi</a:t>
            </a:r>
            <a:r>
              <a:rPr lang="en-US" sz="1400" dirty="0" smtClean="0"/>
              <a:t> at Amsterdam FCC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13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6" y="105849"/>
            <a:ext cx="8955873" cy="66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319"/>
            <a:ext cx="7772400" cy="722889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90"/>
                </a:solidFill>
              </a:rPr>
              <a:t> 60 </a:t>
            </a:r>
            <a:r>
              <a:rPr lang="en-GB" sz="3600" dirty="0" err="1" smtClean="0">
                <a:solidFill>
                  <a:srgbClr val="000090"/>
                </a:solidFill>
              </a:rPr>
              <a:t>GeV</a:t>
            </a:r>
            <a:r>
              <a:rPr lang="en-GB" sz="3600" dirty="0" smtClean="0">
                <a:solidFill>
                  <a:srgbClr val="000090"/>
                </a:solidFill>
              </a:rPr>
              <a:t> Electron ERL added to LHC </a:t>
            </a:r>
            <a:endParaRPr lang="en-US" sz="36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6" y="1121328"/>
            <a:ext cx="8268658" cy="379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83" y="5127855"/>
            <a:ext cx="8327921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Concurrent operation to </a:t>
            </a:r>
            <a:r>
              <a:rPr lang="en-US" b="1" dirty="0" err="1" smtClean="0">
                <a:solidFill>
                  <a:srgbClr val="000090"/>
                </a:solidFill>
              </a:rPr>
              <a:t>pp</a:t>
            </a:r>
            <a:r>
              <a:rPr lang="en-US" b="1" dirty="0" smtClean="0">
                <a:solidFill>
                  <a:srgbClr val="000090"/>
                </a:solidFill>
              </a:rPr>
              <a:t>, LHC/FCC become 3 beam facilities. Power limit: 100 MW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10</a:t>
            </a:r>
            <a:r>
              <a:rPr lang="en-US" b="1" baseline="30000" dirty="0" smtClean="0">
                <a:solidFill>
                  <a:srgbClr val="000090"/>
                </a:solidFill>
              </a:rPr>
              <a:t>34 </a:t>
            </a:r>
            <a:r>
              <a:rPr lang="en-US" b="1" dirty="0" smtClean="0">
                <a:solidFill>
                  <a:srgbClr val="000090"/>
                </a:solidFill>
              </a:rPr>
              <a:t>cm</a:t>
            </a:r>
            <a:r>
              <a:rPr lang="en-US" b="1" baseline="30000" dirty="0" smtClean="0">
                <a:solidFill>
                  <a:srgbClr val="000090"/>
                </a:solidFill>
              </a:rPr>
              <a:t>-2 </a:t>
            </a:r>
            <a:r>
              <a:rPr lang="en-US" b="1" dirty="0" smtClean="0">
                <a:solidFill>
                  <a:srgbClr val="000090"/>
                </a:solidFill>
              </a:rPr>
              <a:t>s</a:t>
            </a:r>
            <a:r>
              <a:rPr lang="en-US" b="1" baseline="30000" dirty="0" smtClean="0">
                <a:solidFill>
                  <a:srgbClr val="000090"/>
                </a:solidFill>
              </a:rPr>
              <a:t>-1 </a:t>
            </a:r>
            <a:r>
              <a:rPr lang="en-US" b="1" dirty="0" smtClean="0">
                <a:solidFill>
                  <a:srgbClr val="000090"/>
                </a:solidFill>
              </a:rPr>
              <a:t>luminosity and factor of 15/120 (LHC/</a:t>
            </a:r>
            <a:r>
              <a:rPr lang="en-US" b="1" dirty="0" err="1" smtClean="0">
                <a:solidFill>
                  <a:srgbClr val="000090"/>
                </a:solidFill>
              </a:rPr>
              <a:t>FCCeh</a:t>
            </a:r>
            <a:r>
              <a:rPr lang="en-US" b="1" dirty="0" smtClean="0">
                <a:solidFill>
                  <a:srgbClr val="000090"/>
                </a:solidFill>
              </a:rPr>
              <a:t>) extension of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, 1/x reach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        1000 times HERA luminosity. It therefore extends up to  x</a:t>
            </a:r>
            <a:r>
              <a:rPr lang="en-US" sz="1400" dirty="0" smtClean="0">
                <a:solidFill>
                  <a:srgbClr val="000090"/>
                </a:solidFill>
              </a:rPr>
              <a:t>~</a:t>
            </a:r>
            <a:r>
              <a:rPr lang="en-US" dirty="0" smtClean="0">
                <a:solidFill>
                  <a:srgbClr val="000090"/>
                </a:solidFill>
              </a:rPr>
              <a:t>1.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Four orders of magnitude extension in deep inelastic lepton-nucleus (ion) scattering.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8980" y="2823584"/>
            <a:ext cx="20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U(ERL) = 1/3 U(LHC)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8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Frequency Choice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1113283"/>
            <a:ext cx="3517900" cy="358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8" y="950171"/>
            <a:ext cx="4566727" cy="38856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444" y="4992382"/>
            <a:ext cx="8465219" cy="147732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Cost, dynamic heat losses, resistance,  Q</a:t>
            </a:r>
            <a:r>
              <a:rPr lang="en-US" baseline="-25000" dirty="0" smtClean="0"/>
              <a:t>0</a:t>
            </a:r>
            <a:r>
              <a:rPr lang="mr-IN" dirty="0" smtClean="0"/>
              <a:t>…</a:t>
            </a:r>
            <a:r>
              <a:rPr lang="en-GB" dirty="0" smtClean="0"/>
              <a:t> point to f &lt; 1 GHz  (F </a:t>
            </a:r>
            <a:r>
              <a:rPr lang="en-GB" dirty="0" err="1" smtClean="0"/>
              <a:t>Marhauser</a:t>
            </a:r>
            <a:r>
              <a:rPr lang="en-GB" dirty="0" smtClean="0"/>
              <a:t>, </a:t>
            </a:r>
            <a:r>
              <a:rPr lang="en-GB" dirty="0" err="1" smtClean="0"/>
              <a:t>Orsay</a:t>
            </a:r>
            <a:r>
              <a:rPr lang="en-GB" dirty="0" smtClean="0"/>
              <a:t> 2/17)</a:t>
            </a:r>
          </a:p>
          <a:p>
            <a:endParaRPr lang="en-GB" dirty="0"/>
          </a:p>
          <a:p>
            <a:r>
              <a:rPr lang="en-GB" dirty="0" smtClean="0"/>
              <a:t>Beam beam interactions unstable for f &gt; 1 GHz (D Schulte, D </a:t>
            </a:r>
            <a:r>
              <a:rPr lang="en-GB" dirty="0" err="1" smtClean="0"/>
              <a:t>Pellegrini</a:t>
            </a:r>
            <a:r>
              <a:rPr lang="en-GB" dirty="0" smtClean="0"/>
              <a:t> March 2013)</a:t>
            </a:r>
          </a:p>
          <a:p>
            <a:endParaRPr lang="en-GB" dirty="0"/>
          </a:p>
          <a:p>
            <a:r>
              <a:rPr lang="en-GB" dirty="0" smtClean="0"/>
              <a:t>Compatibility with LHC: </a:t>
            </a:r>
            <a:r>
              <a:rPr lang="en-GB" b="1" dirty="0" smtClean="0">
                <a:solidFill>
                  <a:srgbClr val="000090"/>
                </a:solidFill>
              </a:rPr>
              <a:t>Decision for 802 MHz </a:t>
            </a:r>
            <a:r>
              <a:rPr lang="en-GB" dirty="0" smtClean="0"/>
              <a:t>( E Jensen CI Workshop 1/2015, FM input)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5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349" y="83679"/>
            <a:ext cx="874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Towards PERLE</a:t>
            </a:r>
            <a:r>
              <a:rPr lang="en-US" sz="3200" dirty="0" smtClean="0"/>
              <a:t>: </a:t>
            </a:r>
            <a:r>
              <a:rPr lang="en-US" sz="2400" dirty="0" smtClean="0"/>
              <a:t>802 MHz cavity, Source,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, Magnets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34434" y="752016"/>
            <a:ext cx="426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802 MHz cavity successfully built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52" y="884323"/>
            <a:ext cx="2573186" cy="2598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4" y="1171483"/>
            <a:ext cx="4043578" cy="2439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7" y="3795498"/>
            <a:ext cx="4043578" cy="2755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01" y="3610860"/>
            <a:ext cx="3695518" cy="2233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0182" y="6366261"/>
            <a:ext cx="415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CDR 1705.08783 [</a:t>
            </a:r>
            <a:r>
              <a:rPr lang="en-US" dirty="0" err="1" smtClean="0">
                <a:solidFill>
                  <a:srgbClr val="FF0000"/>
                </a:solidFill>
              </a:rPr>
              <a:t>J.Phys</a:t>
            </a:r>
            <a:r>
              <a:rPr lang="en-US" dirty="0" smtClean="0">
                <a:solidFill>
                  <a:srgbClr val="FF0000"/>
                </a:solidFill>
              </a:rPr>
              <a:t> G]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TDR in 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5193" y="599692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BINP, CERN, </a:t>
            </a:r>
            <a:r>
              <a:rPr lang="en-US" dirty="0" err="1" smtClean="0">
                <a:solidFill>
                  <a:srgbClr val="FF0000"/>
                </a:solidFill>
              </a:rPr>
              <a:t>Daresbury</a:t>
            </a:r>
            <a:r>
              <a:rPr lang="en-US" dirty="0" smtClean="0">
                <a:solidFill>
                  <a:srgbClr val="FF0000"/>
                </a:solidFill>
              </a:rPr>
              <a:t>/Liverpool,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Orsay</a:t>
            </a:r>
            <a:r>
              <a:rPr lang="en-US" dirty="0" smtClean="0">
                <a:solidFill>
                  <a:srgbClr val="FF0000"/>
                </a:solidFill>
              </a:rPr>
              <a:t>,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6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3" y="322615"/>
            <a:ext cx="8918820" cy="61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08" y="26453"/>
            <a:ext cx="8229600" cy="65971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Summary and Plans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50" y="686169"/>
            <a:ext cx="9084538" cy="600164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Following the CDR and the Higgs Boson Discovery in 2012, Physics from LHC, as well</a:t>
            </a:r>
          </a:p>
          <a:p>
            <a:r>
              <a:rPr lang="en-US" dirty="0" smtClean="0"/>
              <a:t>     as Technology Developments, the ERL Concept for the </a:t>
            </a:r>
            <a:r>
              <a:rPr lang="en-US" dirty="0" err="1" smtClean="0"/>
              <a:t>LHeC</a:t>
            </a:r>
            <a:r>
              <a:rPr lang="en-US" dirty="0" smtClean="0"/>
              <a:t> has been updated</a:t>
            </a:r>
          </a:p>
          <a:p>
            <a:r>
              <a:rPr lang="en-US" dirty="0"/>
              <a:t> </a:t>
            </a:r>
            <a:r>
              <a:rPr lang="en-US" dirty="0" smtClean="0"/>
              <a:t>    to design for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err="1" smtClean="0"/>
              <a:t>ep</a:t>
            </a:r>
            <a:r>
              <a:rPr lang="en-US" dirty="0" smtClean="0"/>
              <a:t> scattering with the HL LHC, HE </a:t>
            </a:r>
            <a:r>
              <a:rPr lang="en-US" dirty="0"/>
              <a:t>L</a:t>
            </a:r>
            <a:r>
              <a:rPr lang="en-US" dirty="0" smtClean="0"/>
              <a:t>HC and the </a:t>
            </a:r>
            <a:r>
              <a:rPr lang="en-US" dirty="0" err="1" smtClean="0"/>
              <a:t>FCCeh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New physics (Higgs, BSM, top) studies have substantially widened the scope.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is designed for concurrent </a:t>
            </a:r>
            <a:r>
              <a:rPr lang="en-US" dirty="0" err="1" smtClean="0"/>
              <a:t>ep</a:t>
            </a:r>
            <a:r>
              <a:rPr lang="en-US" dirty="0" smtClean="0"/>
              <a:t> operation, with </a:t>
            </a:r>
            <a:r>
              <a:rPr lang="en-US" dirty="0" err="1" smtClean="0"/>
              <a:t>pp</a:t>
            </a:r>
            <a:r>
              <a:rPr lang="en-US" dirty="0" smtClean="0"/>
              <a:t>, in order to accumulate</a:t>
            </a:r>
          </a:p>
          <a:p>
            <a:r>
              <a:rPr lang="en-US" dirty="0"/>
              <a:t> </a:t>
            </a:r>
            <a:r>
              <a:rPr lang="en-US" dirty="0" smtClean="0"/>
              <a:t>     O(1) ab</a:t>
            </a:r>
            <a:r>
              <a:rPr lang="en-US" baseline="30000" dirty="0" smtClean="0"/>
              <a:t>-1</a:t>
            </a:r>
            <a:r>
              <a:rPr lang="en-US" dirty="0" smtClean="0"/>
              <a:t> of integrated luminosity, at a power limit of 100 MW.</a:t>
            </a:r>
          </a:p>
          <a:p>
            <a:endParaRPr lang="en-US" baseline="30000" dirty="0"/>
          </a:p>
          <a:p>
            <a:pPr marL="285750" indent="-285750">
              <a:buFontTx/>
              <a:buChar char="-"/>
            </a:pPr>
            <a:r>
              <a:rPr lang="en-US" dirty="0" smtClean="0"/>
              <a:t>New studies on lattice and the IR optics and  configuration support this as a realistic goal.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heart of </a:t>
            </a:r>
            <a:r>
              <a:rPr lang="en-US" dirty="0" err="1" smtClean="0"/>
              <a:t>ep</a:t>
            </a:r>
            <a:r>
              <a:rPr lang="en-US" dirty="0" smtClean="0"/>
              <a:t> with HL LHC, HE LHC and FCC-eh is an energy recovery electron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pPr marL="285750" indent="-285750">
              <a:buFontTx/>
              <a:buChar char="-"/>
            </a:pPr>
            <a:endParaRPr lang="en-US" baseline="30000" dirty="0"/>
          </a:p>
          <a:p>
            <a:pPr marL="285750" indent="-285750">
              <a:buFontTx/>
              <a:buChar char="-"/>
            </a:pPr>
            <a:r>
              <a:rPr lang="en-US" dirty="0" smtClean="0"/>
              <a:t>A first SC cavity of 802 MHz frequency has been designed and successfully tested</a:t>
            </a:r>
          </a:p>
          <a:p>
            <a:r>
              <a:rPr lang="en-US" dirty="0"/>
              <a:t> </a:t>
            </a:r>
            <a:r>
              <a:rPr lang="en-US" dirty="0" smtClean="0"/>
              <a:t>     showing stability of up to 29 MV/m and a weak Q</a:t>
            </a:r>
            <a:r>
              <a:rPr lang="en-US" baseline="-25000" dirty="0" smtClean="0"/>
              <a:t>0</a:t>
            </a:r>
            <a:r>
              <a:rPr lang="en-US" dirty="0" smtClean="0"/>
              <a:t>-gradient dependence around </a:t>
            </a:r>
          </a:p>
          <a:p>
            <a:r>
              <a:rPr lang="en-US" dirty="0"/>
              <a:t> </a:t>
            </a:r>
            <a:r>
              <a:rPr lang="en-US" dirty="0" smtClean="0"/>
              <a:t>     3 10</a:t>
            </a:r>
            <a:r>
              <a:rPr lang="en-US" baseline="30000" dirty="0" smtClean="0"/>
              <a:t>10</a:t>
            </a:r>
            <a:r>
              <a:rPr lang="en-US" dirty="0" smtClean="0"/>
              <a:t>, exceeding the design goal. Single cells will be infused with N, + the CM designed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 PERLE CDR has been published in 2017 and a TDR is scheduled for 2019. PERLE</a:t>
            </a:r>
          </a:p>
          <a:p>
            <a:r>
              <a:rPr lang="en-US" dirty="0"/>
              <a:t> </a:t>
            </a:r>
            <a:r>
              <a:rPr lang="en-US" dirty="0" smtClean="0"/>
              <a:t>     will be the first 10 MW, multi-turn 802 MHz facility and is suited to accompany</a:t>
            </a:r>
          </a:p>
          <a:p>
            <a:r>
              <a:rPr lang="en-US" dirty="0"/>
              <a:t> </a:t>
            </a:r>
            <a:r>
              <a:rPr lang="en-US" dirty="0" smtClean="0"/>
              <a:t>     the development of the </a:t>
            </a:r>
            <a:r>
              <a:rPr lang="en-US" dirty="0" err="1" smtClean="0"/>
              <a:t>LHeC</a:t>
            </a:r>
            <a:r>
              <a:rPr lang="en-US" dirty="0" smtClean="0"/>
              <a:t> as a technology development facility, with low E physics.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PERLE and </a:t>
            </a:r>
            <a:r>
              <a:rPr lang="en-US" dirty="0" err="1" smtClean="0"/>
              <a:t>LHeC</a:t>
            </a:r>
            <a:r>
              <a:rPr lang="en-US" dirty="0" smtClean="0"/>
              <a:t> (HL/HE) inputs are under preparation for the HEP strategy update + beyond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90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e4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1" y="1379216"/>
            <a:ext cx="3365499" cy="4764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318" y="118603"/>
            <a:ext cx="7994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Most up-to-date </a:t>
            </a:r>
            <a:r>
              <a:rPr lang="en-US" sz="2400" dirty="0">
                <a:solidFill>
                  <a:srgbClr val="FF0000"/>
                </a:solidFill>
              </a:rPr>
              <a:t>Information</a:t>
            </a:r>
            <a:r>
              <a:rPr lang="en-US" dirty="0" smtClean="0"/>
              <a:t>:       </a:t>
            </a:r>
            <a:r>
              <a:rPr lang="en-US" dirty="0">
                <a:hlinkClick r:id="rId3"/>
              </a:rPr>
              <a:t>https://indico.cern.ch/event/698368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orsay18f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08" y="839973"/>
            <a:ext cx="5275378" cy="3656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9908" y="4642570"/>
            <a:ext cx="5275378" cy="203132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b="1" dirty="0" smtClean="0">
                <a:solidFill>
                  <a:srgbClr val="000090"/>
                </a:solidFill>
              </a:rPr>
              <a:t>           New and Updates on</a:t>
            </a:r>
          </a:p>
          <a:p>
            <a:r>
              <a:rPr lang="en-US" b="1" dirty="0" smtClean="0"/>
              <a:t>Physics</a:t>
            </a:r>
            <a:r>
              <a:rPr lang="en-US" dirty="0" smtClean="0"/>
              <a:t> (PDFs, QCD, H, t, BSM, </a:t>
            </a:r>
            <a:r>
              <a:rPr lang="en-US" dirty="0" err="1" smtClean="0"/>
              <a:t>eA</a:t>
            </a:r>
            <a:r>
              <a:rPr lang="en-US" dirty="0"/>
              <a:t> </a:t>
            </a:r>
            <a:r>
              <a:rPr lang="en-US" dirty="0" smtClean="0"/>
              <a:t>+  Relation eh-</a:t>
            </a:r>
            <a:r>
              <a:rPr lang="en-US" dirty="0" err="1" smtClean="0"/>
              <a:t>hh</a:t>
            </a:r>
            <a:r>
              <a:rPr lang="en-US" dirty="0" smtClean="0"/>
              <a:t>..)</a:t>
            </a:r>
          </a:p>
          <a:p>
            <a:r>
              <a:rPr lang="en-US" b="1" dirty="0" smtClean="0"/>
              <a:t>Accelerator</a:t>
            </a:r>
            <a:r>
              <a:rPr lang="en-US" dirty="0" smtClean="0"/>
              <a:t>: IR, Optics, Lattice, Cost-Energy, CE.. </a:t>
            </a:r>
          </a:p>
          <a:p>
            <a:r>
              <a:rPr lang="en-US" b="1" dirty="0" smtClean="0"/>
              <a:t>Detector</a:t>
            </a:r>
            <a:r>
              <a:rPr lang="en-US" dirty="0" smtClean="0"/>
              <a:t>: the GPD and its </a:t>
            </a:r>
            <a:r>
              <a:rPr lang="en-US" dirty="0" err="1" smtClean="0"/>
              <a:t>fwd</a:t>
            </a:r>
            <a:r>
              <a:rPr lang="en-US" dirty="0" smtClean="0"/>
              <a:t> and </a:t>
            </a:r>
            <a:r>
              <a:rPr lang="en-US" dirty="0" err="1" smtClean="0"/>
              <a:t>bwd</a:t>
            </a:r>
            <a:r>
              <a:rPr lang="en-US" dirty="0" smtClean="0"/>
              <a:t> detectors</a:t>
            </a:r>
          </a:p>
          <a:p>
            <a:r>
              <a:rPr lang="en-US" b="1" dirty="0" smtClean="0"/>
              <a:t>PERLE</a:t>
            </a:r>
            <a:r>
              <a:rPr lang="en-US" dirty="0" smtClean="0"/>
              <a:t>: Source, Injector, Cavity, </a:t>
            </a:r>
            <a:r>
              <a:rPr lang="en-US" dirty="0" err="1" smtClean="0"/>
              <a:t>Cryomodule</a:t>
            </a:r>
            <a:r>
              <a:rPr lang="en-US" dirty="0" smtClean="0"/>
              <a:t>,.. Physics</a:t>
            </a:r>
          </a:p>
          <a:p>
            <a:r>
              <a:rPr lang="en-US" b="1" dirty="0" smtClean="0"/>
              <a:t>Project</a:t>
            </a:r>
            <a:r>
              <a:rPr lang="en-US" dirty="0" smtClean="0"/>
              <a:t> Development towards the ES2020: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+ </a:t>
            </a:r>
            <a:r>
              <a:rPr lang="en-US" dirty="0" err="1" smtClean="0"/>
              <a:t>FCCeh</a:t>
            </a:r>
            <a:r>
              <a:rPr lang="en-US" dirty="0" smtClean="0"/>
              <a:t>+ PERLE input 12/18. PERLE TDR in 2019.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341" y="667216"/>
            <a:ext cx="3446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Workshop: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/</a:t>
            </a:r>
            <a:r>
              <a:rPr lang="en-US" dirty="0" err="1" smtClean="0">
                <a:solidFill>
                  <a:srgbClr val="000090"/>
                </a:solidFill>
              </a:rPr>
              <a:t>FCCeh</a:t>
            </a:r>
            <a:r>
              <a:rPr lang="en-US" dirty="0" smtClean="0">
                <a:solidFill>
                  <a:srgbClr val="000090"/>
                </a:solidFill>
              </a:rPr>
              <a:t> and PERLE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End of June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at </a:t>
            </a:r>
            <a:r>
              <a:rPr lang="en-US" dirty="0" err="1" smtClean="0">
                <a:solidFill>
                  <a:srgbClr val="000090"/>
                </a:solidFill>
              </a:rPr>
              <a:t>Orsay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near Paris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318" y="6423672"/>
            <a:ext cx="2417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http://lhec.web.cern.ch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2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194" y="1445326"/>
            <a:ext cx="1688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backup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5806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58478899"/>
              </p:ext>
            </p:extLst>
          </p:nvPr>
        </p:nvGraphicFramePr>
        <p:xfrm>
          <a:off x="623258" y="1373448"/>
          <a:ext cx="8147893" cy="367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3258" y="269860"/>
            <a:ext cx="80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Determination of SM Higgs Couplings, </a:t>
            </a:r>
            <a:r>
              <a:rPr lang="en-US" sz="2400" b="1" dirty="0" smtClean="0">
                <a:solidFill>
                  <a:srgbClr val="008000"/>
                </a:solidFill>
              </a:rPr>
              <a:t>HL-LHC </a:t>
            </a:r>
            <a:r>
              <a:rPr lang="en-US" sz="2400" dirty="0" smtClean="0"/>
              <a:t>and </a:t>
            </a:r>
            <a:r>
              <a:rPr lang="en-US" sz="2400" b="1" dirty="0" err="1" smtClean="0">
                <a:solidFill>
                  <a:srgbClr val="000090"/>
                </a:solidFill>
              </a:rPr>
              <a:t>LHeC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2400" b="1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sym typeface="Wingdings"/>
              </a:rPr>
              <a:t>LHC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806" y="5044530"/>
            <a:ext cx="261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J. De Blas, M.+U. Klein, 16.4.2018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431" y="15358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preliminary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94" y="1067162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r>
              <a:rPr lang="en-US" dirty="0" smtClean="0"/>
              <a:t> [%]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194" y="5636865"/>
            <a:ext cx="837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 addition of </a:t>
            </a:r>
            <a:r>
              <a:rPr lang="en-US" b="1" dirty="0" err="1" smtClean="0">
                <a:solidFill>
                  <a:srgbClr val="800000"/>
                </a:solidFill>
              </a:rPr>
              <a:t>ep</a:t>
            </a:r>
            <a:r>
              <a:rPr lang="en-US" b="1" dirty="0" smtClean="0">
                <a:solidFill>
                  <a:srgbClr val="800000"/>
                </a:solidFill>
              </a:rPr>
              <a:t> to </a:t>
            </a:r>
            <a:r>
              <a:rPr lang="en-US" b="1" dirty="0" err="1" smtClean="0">
                <a:solidFill>
                  <a:srgbClr val="800000"/>
                </a:solidFill>
              </a:rPr>
              <a:t>pp</a:t>
            </a:r>
            <a:r>
              <a:rPr lang="en-US" b="1" dirty="0" smtClean="0">
                <a:solidFill>
                  <a:srgbClr val="800000"/>
                </a:solidFill>
              </a:rPr>
              <a:t> (</a:t>
            </a:r>
            <a:r>
              <a:rPr lang="en-US" b="1" dirty="0" err="1" smtClean="0">
                <a:solidFill>
                  <a:srgbClr val="800000"/>
                </a:solidFill>
              </a:rPr>
              <a:t>LHeC</a:t>
            </a:r>
            <a:r>
              <a:rPr lang="en-US" b="1" dirty="0" smtClean="0">
                <a:solidFill>
                  <a:srgbClr val="800000"/>
                </a:solidFill>
              </a:rPr>
              <a:t> to LHC (HL,HE) </a:t>
            </a:r>
            <a:r>
              <a:rPr lang="en-US" dirty="0" smtClean="0">
                <a:solidFill>
                  <a:srgbClr val="800000"/>
                </a:solidFill>
              </a:rPr>
              <a:t>and FCC-eh to FCC-</a:t>
            </a:r>
            <a:r>
              <a:rPr lang="en-US" dirty="0" err="1" smtClean="0">
                <a:solidFill>
                  <a:srgbClr val="800000"/>
                </a:solidFill>
              </a:rPr>
              <a:t>pp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  <a:r>
              <a:rPr lang="en-US" b="1" dirty="0" smtClean="0">
                <a:solidFill>
                  <a:srgbClr val="800000"/>
                </a:solidFill>
              </a:rPr>
              <a:t>transforms these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machines into precision Higgs facilities. Vital complementarity with 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err="1" smtClean="0">
                <a:solidFill>
                  <a:srgbClr val="800000"/>
                </a:solidFill>
              </a:rPr>
              <a:t>+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smtClean="0">
                <a:solidFill>
                  <a:srgbClr val="800000"/>
                </a:solidFill>
              </a:rPr>
              <a:t>-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>
                <a:solidFill>
                  <a:srgbClr val="800000"/>
                </a:solidFill>
              </a:rPr>
              <a:t>(</a:t>
            </a:r>
            <a:r>
              <a:rPr lang="en-US" sz="1400" dirty="0" err="1" smtClean="0">
                <a:solidFill>
                  <a:srgbClr val="800000"/>
                </a:solidFill>
              </a:rPr>
              <a:t>JdB</a:t>
            </a:r>
            <a:r>
              <a:rPr lang="en-US" sz="1400" dirty="0" smtClean="0">
                <a:solidFill>
                  <a:srgbClr val="800000"/>
                </a:solidFill>
              </a:rPr>
              <a:t> Amsterdam)</a:t>
            </a:r>
          </a:p>
          <a:p>
            <a:r>
              <a:rPr lang="en-US" dirty="0" smtClean="0"/>
              <a:t>Note that the HL LHC prospects are being updated (HL/HE LHC Physics workshop).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34" y="886776"/>
            <a:ext cx="1790874" cy="129823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3258" y="5300625"/>
            <a:ext cx="3241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LHC: ATLAS prospects PUB Note 2014-016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6534" y="5115959"/>
            <a:ext cx="198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ttH</a:t>
            </a:r>
            <a:r>
              <a:rPr lang="en-US" dirty="0" smtClean="0">
                <a:solidFill>
                  <a:srgbClr val="000090"/>
                </a:solidFill>
              </a:rPr>
              <a:t> at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to 15%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8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63" y="639690"/>
            <a:ext cx="8889188" cy="6155533"/>
          </a:xfrm>
          <a:prstGeom prst="rect">
            <a:avLst/>
          </a:prstGeom>
          <a:solidFill>
            <a:srgbClr val="000090">
              <a:alpha val="2000"/>
            </a:srgbClr>
          </a:solidFill>
          <a:ln>
            <a:solidFill>
              <a:srgbClr val="D5C17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10-60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=1-7  </a:t>
            </a:r>
            <a:r>
              <a:rPr lang="en-US" dirty="0" err="1" smtClean="0"/>
              <a:t>TeV</a:t>
            </a:r>
            <a:r>
              <a:rPr lang="en-US" dirty="0" smtClean="0"/>
              <a:t>: √s = 200 </a:t>
            </a:r>
            <a:r>
              <a:rPr lang="mr-IN" dirty="0" smtClean="0"/>
              <a:t>–</a:t>
            </a:r>
            <a:r>
              <a:rPr lang="en-US" dirty="0" smtClean="0"/>
              <a:t> 1300 </a:t>
            </a:r>
            <a:r>
              <a:rPr lang="en-US" dirty="0" err="1" smtClean="0"/>
              <a:t>GeV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000090"/>
                </a:solidFill>
              </a:rPr>
              <a:t>Kinematics</a:t>
            </a:r>
            <a:r>
              <a:rPr lang="en-US" dirty="0" smtClean="0"/>
              <a:t>: 0 &lt; Q</a:t>
            </a:r>
            <a:r>
              <a:rPr lang="en-US" baseline="30000" dirty="0" smtClean="0"/>
              <a:t>2 </a:t>
            </a:r>
            <a:r>
              <a:rPr lang="en-US" dirty="0" smtClean="0"/>
              <a:t>&lt; s, 1 &gt; x ≥ 10</a:t>
            </a:r>
            <a:r>
              <a:rPr lang="en-US" baseline="30000" dirty="0" smtClean="0"/>
              <a:t>-6  </a:t>
            </a:r>
            <a:r>
              <a:rPr lang="en-US" dirty="0" smtClean="0"/>
              <a:t>(DIS)</a:t>
            </a:r>
            <a:endParaRPr lang="en-US" baseline="30000" dirty="0" smtClean="0"/>
          </a:p>
          <a:p>
            <a:r>
              <a:rPr lang="en-US" dirty="0" smtClean="0"/>
              <a:t>Electron </a:t>
            </a:r>
            <a:r>
              <a:rPr lang="en-US" dirty="0" err="1" smtClean="0"/>
              <a:t>Polarisation</a:t>
            </a:r>
            <a:r>
              <a:rPr lang="en-US" dirty="0"/>
              <a:t> </a:t>
            </a:r>
            <a:r>
              <a:rPr lang="en-US" dirty="0" smtClean="0"/>
              <a:t>P=±80%. Positrons: significantly lower intensity, </a:t>
            </a:r>
            <a:r>
              <a:rPr lang="en-US" dirty="0" err="1" smtClean="0"/>
              <a:t>unpolarised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Luminosity</a:t>
            </a:r>
            <a:r>
              <a:rPr lang="en-US" dirty="0" smtClean="0"/>
              <a:t>: O(10</a:t>
            </a:r>
            <a:r>
              <a:rPr lang="en-US" baseline="30000" dirty="0" smtClean="0"/>
              <a:t>34</a:t>
            </a:r>
            <a:r>
              <a:rPr lang="en-US" dirty="0" smtClean="0"/>
              <a:t>)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.  integrated O(1) ab</a:t>
            </a:r>
            <a:r>
              <a:rPr lang="en-US" baseline="30000" dirty="0" smtClean="0"/>
              <a:t>-1 </a:t>
            </a:r>
            <a:r>
              <a:rPr lang="en-US" dirty="0" smtClean="0"/>
              <a:t>for HL </a:t>
            </a:r>
            <a:r>
              <a:rPr lang="en-US" dirty="0"/>
              <a:t>L</a:t>
            </a:r>
            <a:r>
              <a:rPr lang="en-US" dirty="0" smtClean="0"/>
              <a:t>HC and 2 ab</a:t>
            </a:r>
            <a:r>
              <a:rPr lang="en-US" baseline="30000" dirty="0" smtClean="0"/>
              <a:t>-1 </a:t>
            </a:r>
            <a:r>
              <a:rPr lang="en-US" dirty="0" smtClean="0"/>
              <a:t>for HE LHC/</a:t>
            </a:r>
            <a:r>
              <a:rPr lang="en-US" dirty="0" err="1" smtClean="0"/>
              <a:t>FCCeh</a:t>
            </a:r>
            <a:endParaRPr lang="en-US" dirty="0" smtClean="0"/>
          </a:p>
          <a:p>
            <a:r>
              <a:rPr lang="en-US" dirty="0" smtClean="0"/>
              <a:t>e-ions 6 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O(10)fb</a:t>
            </a:r>
            <a:r>
              <a:rPr lang="en-US" baseline="30000" dirty="0" smtClean="0"/>
              <a:t>-1</a:t>
            </a:r>
            <a:r>
              <a:rPr lang="en-US" dirty="0" smtClean="0"/>
              <a:t> in </a:t>
            </a:r>
            <a:r>
              <a:rPr lang="en-US" dirty="0" err="1" smtClean="0"/>
              <a:t>ePb</a:t>
            </a:r>
            <a:r>
              <a:rPr lang="en-US" dirty="0" smtClean="0"/>
              <a:t> .   O(1)fb</a:t>
            </a:r>
            <a:r>
              <a:rPr lang="en-US" baseline="30000" dirty="0" smtClean="0"/>
              <a:t>-1</a:t>
            </a:r>
            <a:r>
              <a:rPr lang="en-US" dirty="0" smtClean="0"/>
              <a:t> for </a:t>
            </a:r>
            <a:r>
              <a:rPr lang="en-US" dirty="0" err="1" smtClean="0"/>
              <a:t>ep</a:t>
            </a:r>
            <a:r>
              <a:rPr lang="en-US" dirty="0" smtClean="0"/>
              <a:t> F</a:t>
            </a:r>
            <a:r>
              <a:rPr lang="en-US" baseline="-25000" dirty="0" smtClean="0"/>
              <a:t>L</a:t>
            </a:r>
            <a:r>
              <a:rPr lang="en-US" dirty="0" smtClean="0"/>
              <a:t> measurements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Physics</a:t>
            </a:r>
            <a:r>
              <a:rPr lang="en-US" dirty="0" smtClean="0"/>
              <a:t>: QCD: </a:t>
            </a:r>
            <a:r>
              <a:rPr lang="en-US" dirty="0" err="1" smtClean="0"/>
              <a:t>develop+break</a:t>
            </a:r>
            <a:r>
              <a:rPr lang="en-US" dirty="0" smtClean="0"/>
              <a:t>? The worlds best microscope.  BSM (H, top, </a:t>
            </a:r>
            <a:r>
              <a:rPr lang="en-US" dirty="0" err="1" smtClean="0"/>
              <a:t>ν</a:t>
            </a:r>
            <a:r>
              <a:rPr lang="en-US" dirty="0" smtClean="0"/>
              <a:t>, SUSY..)</a:t>
            </a:r>
          </a:p>
          <a:p>
            <a:r>
              <a:rPr lang="en-US" dirty="0" smtClean="0"/>
              <a:t>Transformations: Searches at LHC, LHC as Higgs Precision Facility, QCD of Nuclear Dynamics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a deep, unique QCD, H and BSM precision and discovery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Time</a:t>
            </a:r>
            <a:r>
              <a:rPr lang="en-US" dirty="0" smtClean="0"/>
              <a:t>: Determined by the Large Hadron Collider </a:t>
            </a:r>
            <a:r>
              <a:rPr lang="en-US" sz="1600" dirty="0" smtClean="0"/>
              <a:t>(HL LHC needs till ~2040 for 3 ab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)</a:t>
            </a:r>
            <a:endParaRPr lang="en-US" sz="1600" baseline="30000" dirty="0" smtClean="0"/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LHeC</a:t>
            </a:r>
            <a:r>
              <a:rPr lang="en-US" dirty="0" smtClean="0"/>
              <a:t>: Detector Installation in 2 years, earliest in LS4 (2030/31). </a:t>
            </a:r>
          </a:p>
          <a:p>
            <a:r>
              <a:rPr lang="en-US" dirty="0"/>
              <a:t> </a:t>
            </a:r>
            <a:r>
              <a:rPr lang="en-US" dirty="0" smtClean="0"/>
              <a:t>          HE LHC: re-use ERL. In between HL-HE,  10 years time of ERL Physics (laser, </a:t>
            </a:r>
            <a:r>
              <a:rPr lang="en-US" dirty="0" err="1" smtClean="0"/>
              <a:t>γγ</a:t>
            </a:r>
            <a:r>
              <a:rPr lang="en-US" dirty="0" smtClean="0"/>
              <a:t>..)</a:t>
            </a:r>
          </a:p>
          <a:p>
            <a:r>
              <a:rPr lang="en-US" dirty="0"/>
              <a:t> </a:t>
            </a:r>
            <a:r>
              <a:rPr lang="en-US" dirty="0" smtClean="0"/>
              <a:t>          Very long term: FCC-eh 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Challenges</a:t>
            </a:r>
            <a:r>
              <a:rPr lang="en-US" smtClean="0"/>
              <a:t>: Demonstration </a:t>
            </a:r>
            <a:r>
              <a:rPr lang="en-US" dirty="0" smtClean="0"/>
              <a:t>of ERL Technology (high electron current, multi-turn)</a:t>
            </a:r>
          </a:p>
          <a:p>
            <a:r>
              <a:rPr lang="en-US" dirty="0" smtClean="0"/>
              <a:t>Design 3-beam IR for concurrent </a:t>
            </a:r>
            <a:r>
              <a:rPr lang="en-US" dirty="0" err="1" smtClean="0"/>
              <a:t>ep+pp</a:t>
            </a:r>
            <a:r>
              <a:rPr lang="en-US" dirty="0" smtClean="0"/>
              <a:t> operation, New Detector with Taggers - in 10 years.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is a great opportunity to sustain deep inelastic physics within future HEP.</a:t>
            </a:r>
          </a:p>
          <a:p>
            <a:r>
              <a:rPr lang="en-US" sz="1600" dirty="0" smtClean="0"/>
              <a:t>The cost of an </a:t>
            </a:r>
            <a:r>
              <a:rPr lang="en-US" sz="1600" dirty="0" err="1" smtClean="0"/>
              <a:t>ep</a:t>
            </a:r>
            <a:r>
              <a:rPr lang="en-US" sz="1600" dirty="0" smtClean="0"/>
              <a:t> Higgs event is O(1/10) of that at any of the 4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machines under consideration  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can be done: the 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 is shorter than 2 miles and the time we have longer than HERA had.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CERN and world HEP:</a:t>
            </a:r>
            <a:r>
              <a:rPr lang="en-US" dirty="0" smtClean="0"/>
              <a:t> </a:t>
            </a:r>
            <a:r>
              <a:rPr lang="en-US" dirty="0"/>
              <a:t>V</a:t>
            </a:r>
            <a:r>
              <a:rPr lang="en-US" dirty="0" smtClean="0"/>
              <a:t>ital to make the High Luminosity LHC </a:t>
            </a:r>
            <a:r>
              <a:rPr lang="en-US" dirty="0" err="1" smtClean="0"/>
              <a:t>programme</a:t>
            </a:r>
            <a:r>
              <a:rPr lang="en-US" dirty="0" smtClean="0"/>
              <a:t> a success.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33718"/>
            <a:ext cx="7772400" cy="56789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Large Hadron Electron Collider </a:t>
            </a:r>
            <a:r>
              <a:rPr lang="en-US" sz="3200" dirty="0" smtClean="0">
                <a:solidFill>
                  <a:srgbClr val="000090"/>
                </a:solidFill>
              </a:rPr>
              <a:t>on one page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68" y="1563435"/>
            <a:ext cx="963862" cy="594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0980" y="6549001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6878" y="3003176"/>
            <a:ext cx="11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5C177"/>
                </a:solidFill>
              </a:rPr>
              <a:t>1802.04317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2130" y="4058413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5C177"/>
                </a:solidFill>
              </a:rPr>
              <a:t>http</a:t>
            </a:r>
            <a:r>
              <a:rPr lang="en-US" dirty="0">
                <a:solidFill>
                  <a:srgbClr val="D5C177"/>
                </a:solidFill>
              </a:rPr>
              <a:t>://</a:t>
            </a:r>
            <a:r>
              <a:rPr lang="en-US" dirty="0" err="1">
                <a:solidFill>
                  <a:srgbClr val="D5C177"/>
                </a:solidFill>
              </a:rPr>
              <a:t>lhec.web.cern.ch</a:t>
            </a:r>
            <a:endParaRPr lang="en-US" dirty="0">
              <a:solidFill>
                <a:srgbClr val="D5C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3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15"/>
            <a:ext cx="7772400" cy="487186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Prospects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63845"/>
            <a:ext cx="8063288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The </a:t>
            </a:r>
            <a:r>
              <a:rPr lang="en-US" dirty="0" err="1" smtClean="0"/>
              <a:t>ep</a:t>
            </a:r>
            <a:r>
              <a:rPr lang="en-US" dirty="0" smtClean="0"/>
              <a:t> interaction does not disturb </a:t>
            </a:r>
            <a:r>
              <a:rPr lang="en-US" dirty="0" err="1" smtClean="0"/>
              <a:t>pp</a:t>
            </a:r>
            <a:r>
              <a:rPr lang="en-US" dirty="0" smtClean="0"/>
              <a:t>, i.e. the LHC may become a twin collider,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pp</a:t>
            </a:r>
            <a:r>
              <a:rPr lang="en-US" dirty="0" smtClean="0"/>
              <a:t> operate concurrently and no luminosity loss is planned for pp. This</a:t>
            </a:r>
          </a:p>
          <a:p>
            <a:r>
              <a:rPr lang="en-US" dirty="0"/>
              <a:t> </a:t>
            </a:r>
            <a:r>
              <a:rPr lang="en-US" dirty="0" smtClean="0"/>
              <a:t>  requires a </a:t>
            </a:r>
            <a:r>
              <a:rPr lang="en-US" dirty="0" err="1" smtClean="0"/>
              <a:t>premounted</a:t>
            </a:r>
            <a:r>
              <a:rPr lang="en-US" dirty="0" smtClean="0"/>
              <a:t> eh detector which may then be inserted in 2 years.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At LS4 (~2030) the heavy ion LHC operation ends and one may propose a </a:t>
            </a:r>
          </a:p>
          <a:p>
            <a:r>
              <a:rPr lang="en-US" dirty="0"/>
              <a:t> </a:t>
            </a:r>
            <a:r>
              <a:rPr lang="en-US" dirty="0" smtClean="0"/>
              <a:t>  different use of IP2 which currently houses ALICE.   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The electron beam energy (&gt; 50 </a:t>
            </a:r>
            <a:r>
              <a:rPr lang="en-US" dirty="0" err="1" smtClean="0"/>
              <a:t>GeV</a:t>
            </a:r>
            <a:r>
              <a:rPr lang="en-US" dirty="0" smtClean="0"/>
              <a:t>) and luminosity (O(10</a:t>
            </a:r>
            <a:r>
              <a:rPr lang="en-US" baseline="30000" dirty="0" smtClean="0"/>
              <a:t>34</a:t>
            </a:r>
            <a:r>
              <a:rPr lang="en-US" dirty="0" smtClean="0"/>
              <a:t>)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 goals are</a:t>
            </a:r>
          </a:p>
          <a:p>
            <a:r>
              <a:rPr lang="en-US" dirty="0"/>
              <a:t> </a:t>
            </a:r>
            <a:r>
              <a:rPr lang="en-US" dirty="0" smtClean="0"/>
              <a:t>   derived from Higgs, top and BSM physics, also DIS itself (F</a:t>
            </a:r>
            <a:r>
              <a:rPr lang="en-US" baseline="-25000" dirty="0" smtClean="0"/>
              <a:t>L</a:t>
            </a:r>
            <a:r>
              <a:rPr lang="en-US" dirty="0" smtClean="0"/>
              <a:t>, low x</a:t>
            </a:r>
            <a:r>
              <a:rPr lang="en-US" sz="1400" dirty="0" smtClean="0"/>
              <a:t>~</a:t>
            </a:r>
            <a:r>
              <a:rPr lang="en-US" dirty="0" smtClean="0"/>
              <a:t>1/s).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cost of the O(1)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ep</a:t>
            </a:r>
            <a:r>
              <a:rPr lang="en-US" dirty="0" smtClean="0"/>
              <a:t> collider is a small fraction of any other big project</a:t>
            </a:r>
          </a:p>
          <a:p>
            <a:r>
              <a:rPr lang="en-US" dirty="0"/>
              <a:t> </a:t>
            </a:r>
            <a:r>
              <a:rPr lang="en-US" dirty="0" smtClean="0"/>
              <a:t>   currently under discussion. The LHC determines the time frame. This may extend</a:t>
            </a:r>
          </a:p>
          <a:p>
            <a:r>
              <a:rPr lang="en-US" dirty="0"/>
              <a:t> </a:t>
            </a:r>
            <a:r>
              <a:rPr lang="en-US" dirty="0" smtClean="0"/>
              <a:t>   considerably if CERN moves to HE LHC in the </a:t>
            </a:r>
            <a:r>
              <a:rPr lang="en-US" dirty="0" err="1" smtClean="0"/>
              <a:t>fourties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ERL technology is being developed worldwide (Darmstadt, Cornell, Berlin,</a:t>
            </a:r>
          </a:p>
          <a:p>
            <a:r>
              <a:rPr lang="en-US" dirty="0"/>
              <a:t> </a:t>
            </a:r>
            <a:r>
              <a:rPr lang="en-US" dirty="0" smtClean="0"/>
              <a:t>   Novosibirsk, Jefferson Lab). PERLE would be a multi-turn 802 MHZ ERL technology</a:t>
            </a:r>
          </a:p>
          <a:p>
            <a:r>
              <a:rPr lang="en-US" dirty="0" smtClean="0"/>
              <a:t>    development and test facility which would timely accompany the </a:t>
            </a:r>
            <a:r>
              <a:rPr lang="en-US" dirty="0" err="1" smtClean="0"/>
              <a:t>LHeC</a:t>
            </a:r>
            <a:r>
              <a:rPr lang="en-US" dirty="0" smtClean="0"/>
              <a:t> progress.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We celebrate this year the 50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the discovery of quarks. This was</a:t>
            </a:r>
          </a:p>
          <a:p>
            <a:r>
              <a:rPr lang="en-US" dirty="0"/>
              <a:t> </a:t>
            </a:r>
            <a:r>
              <a:rPr lang="en-US" dirty="0" smtClean="0"/>
              <a:t>   not planned and achieved by a step in energy with a </a:t>
            </a:r>
            <a:r>
              <a:rPr lang="en-US" dirty="0" err="1" smtClean="0"/>
              <a:t>linac</a:t>
            </a:r>
            <a:r>
              <a:rPr lang="en-US" dirty="0" smtClean="0"/>
              <a:t> SHORTER than </a:t>
            </a:r>
            <a:r>
              <a:rPr lang="en-US" dirty="0" err="1" smtClean="0"/>
              <a:t>LHeC’s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   There is a very long term future for eh as part of </a:t>
            </a:r>
            <a:r>
              <a:rPr lang="en-US" dirty="0" err="1" smtClean="0"/>
              <a:t>hh</a:t>
            </a:r>
            <a:r>
              <a:rPr lang="en-US" dirty="0" smtClean="0"/>
              <a:t> in the FCC vision</a:t>
            </a:r>
          </a:p>
        </p:txBody>
      </p:sp>
    </p:spTree>
    <p:extLst>
      <p:ext uri="{BB962C8B-B14F-4D97-AF65-F5344CB8AC3E}">
        <p14:creationId xmlns:p14="http://schemas.microsoft.com/office/powerpoint/2010/main" val="184296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659" y="69373"/>
            <a:ext cx="8202695" cy="660591"/>
          </a:xfrm>
        </p:spPr>
        <p:txBody>
          <a:bodyPr>
            <a:noAutofit/>
          </a:bodyPr>
          <a:lstStyle/>
          <a:p>
            <a:r>
              <a:rPr lang="en-US" sz="3600" dirty="0" smtClean="0"/>
              <a:t>Further use of ERL </a:t>
            </a:r>
            <a:r>
              <a:rPr lang="en-US" sz="2400" dirty="0" smtClean="0"/>
              <a:t>in between HL and HE LHC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14" y="919753"/>
            <a:ext cx="4358625" cy="30426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34" y="1558187"/>
            <a:ext cx="3217244" cy="23398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91" y="4101424"/>
            <a:ext cx="7100240" cy="23697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7852" y="6521537"/>
            <a:ext cx="6840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XFEL: 20GeV e, 0.03mA, 24keV photons. LCLSII: 4 </a:t>
            </a:r>
            <a:r>
              <a:rPr lang="en-US" sz="1600" dirty="0" err="1" smtClean="0"/>
              <a:t>GeV</a:t>
            </a:r>
            <a:r>
              <a:rPr lang="en-US" sz="1600" dirty="0" smtClean="0"/>
              <a:t> e, 0.06mA, 5 </a:t>
            </a:r>
            <a:r>
              <a:rPr lang="en-US" sz="1600" dirty="0" err="1" smtClean="0"/>
              <a:t>keV</a:t>
            </a:r>
            <a:r>
              <a:rPr lang="en-US" sz="1600" dirty="0" smtClean="0"/>
              <a:t> photons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387691" y="919753"/>
            <a:ext cx="323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F.Zimmermann</a:t>
            </a:r>
            <a:r>
              <a:rPr lang="en-US" dirty="0" smtClean="0"/>
              <a:t> at </a:t>
            </a:r>
            <a:r>
              <a:rPr lang="en-US" dirty="0" err="1" smtClean="0"/>
              <a:t>LHeC</a:t>
            </a:r>
            <a:r>
              <a:rPr lang="en-US" dirty="0" smtClean="0"/>
              <a:t> WS 9/17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9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6" y="115465"/>
            <a:ext cx="8931664" cy="6565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7133" y="1454976"/>
            <a:ext cx="17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arXiv:1206.2913</a:t>
            </a:r>
          </a:p>
        </p:txBody>
      </p:sp>
    </p:spTree>
    <p:extLst>
      <p:ext uri="{BB962C8B-B14F-4D97-AF65-F5344CB8AC3E}">
        <p14:creationId xmlns:p14="http://schemas.microsoft.com/office/powerpoint/2010/main" val="258757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86" y="126999"/>
            <a:ext cx="7625143" cy="661987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710750" y="576235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DRAFT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79375"/>
            <a:ext cx="5948640" cy="6607603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97707" y="605869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DRAFT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1629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Observations post CDR/EUSPP -  2012+ affecting </a:t>
            </a:r>
            <a:r>
              <a:rPr lang="en-US" sz="2800" dirty="0" err="1" smtClean="0">
                <a:solidFill>
                  <a:srgbClr val="000090"/>
                </a:solidFill>
              </a:rPr>
              <a:t>ep</a:t>
            </a:r>
            <a:r>
              <a:rPr lang="en-US" sz="2800" dirty="0" smtClean="0">
                <a:solidFill>
                  <a:srgbClr val="000090"/>
                </a:solidFill>
              </a:rPr>
              <a:t> at CERN: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8951" y="738069"/>
            <a:ext cx="7193233" cy="544764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LHC lifetime </a:t>
            </a:r>
            <a:r>
              <a:rPr lang="en-US" dirty="0" smtClean="0"/>
              <a:t>now extended to ~2040 to collect 3 [4] ab</a:t>
            </a:r>
            <a:r>
              <a:rPr lang="en-US" baseline="30000" dirty="0" smtClean="0"/>
              <a:t>-1 </a:t>
            </a:r>
            <a:r>
              <a:rPr lang="en-US" dirty="0" smtClean="0"/>
              <a:t>. LS3 2024-2026+..</a:t>
            </a:r>
          </a:p>
          <a:p>
            <a:endParaRPr lang="en-US" dirty="0" smtClean="0"/>
          </a:p>
          <a:p>
            <a:r>
              <a:rPr lang="en-US" sz="2400" b="1" dirty="0" smtClean="0"/>
              <a:t>Discovery of the Higgs</a:t>
            </a:r>
            <a:r>
              <a:rPr lang="en-US" dirty="0" smtClean="0"/>
              <a:t>: </a:t>
            </a:r>
            <a:r>
              <a:rPr lang="en-US" dirty="0" smtClean="0">
                <a:sym typeface="Wingdings"/>
              </a:rPr>
              <a:t> L(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):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34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 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</a:t>
            </a:r>
            <a:r>
              <a:rPr lang="en-US" dirty="0" smtClean="0">
                <a:sym typeface="Wingdings"/>
              </a:rPr>
              <a:t>[HERA in days]</a:t>
            </a:r>
            <a:endParaRPr lang="en-US" baseline="30000" dirty="0" smtClean="0"/>
          </a:p>
          <a:p>
            <a:r>
              <a:rPr lang="en-US" b="1" dirty="0" smtClean="0"/>
              <a:t>LHC</a:t>
            </a:r>
            <a:r>
              <a:rPr lang="en-US" dirty="0" smtClean="0"/>
              <a:t> brightness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</a:t>
            </a:r>
            <a:r>
              <a:rPr lang="en-US" dirty="0" smtClean="0"/>
              <a:t>/</a:t>
            </a:r>
            <a:r>
              <a:rPr lang="en-US" dirty="0" err="1" smtClean="0"/>
              <a:t>ε</a:t>
            </a:r>
            <a:r>
              <a:rPr lang="en-US" dirty="0" smtClean="0"/>
              <a:t>  about 3 times higher than “ultimately” expected</a:t>
            </a:r>
          </a:p>
          <a:p>
            <a:endParaRPr lang="en-US" dirty="0"/>
          </a:p>
          <a:p>
            <a:r>
              <a:rPr lang="en-US" b="1" dirty="0" smtClean="0"/>
              <a:t>No further discovery at the LHC</a:t>
            </a:r>
            <a:r>
              <a:rPr lang="en-US" dirty="0" smtClean="0"/>
              <a:t>, so far</a:t>
            </a:r>
          </a:p>
          <a:p>
            <a:endParaRPr lang="en-US" dirty="0"/>
          </a:p>
          <a:p>
            <a:r>
              <a:rPr lang="en-US" b="1" dirty="0" smtClean="0"/>
              <a:t>Detector technology </a:t>
            </a:r>
            <a:r>
              <a:rPr lang="en-US" dirty="0" smtClean="0"/>
              <a:t>developments (LHC Det. Upgrades)</a:t>
            </a:r>
          </a:p>
          <a:p>
            <a:endParaRPr lang="en-US" dirty="0" smtClean="0"/>
          </a:p>
          <a:p>
            <a:r>
              <a:rPr lang="en-US" dirty="0" smtClean="0"/>
              <a:t>Strong </a:t>
            </a:r>
            <a:r>
              <a:rPr lang="en-US" b="1" dirty="0" smtClean="0"/>
              <a:t>accelerator technology </a:t>
            </a:r>
            <a:r>
              <a:rPr lang="en-US" dirty="0" smtClean="0"/>
              <a:t>developments, notably SCRF </a:t>
            </a:r>
          </a:p>
          <a:p>
            <a:r>
              <a:rPr lang="en-US" dirty="0" smtClean="0"/>
              <a:t>ERL. </a:t>
            </a:r>
            <a:r>
              <a:rPr lang="en-US" dirty="0" err="1" smtClean="0"/>
              <a:t>LHeC</a:t>
            </a:r>
            <a:r>
              <a:rPr lang="en-US" dirty="0" smtClean="0"/>
              <a:t>: 720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802 </a:t>
            </a:r>
            <a:r>
              <a:rPr lang="en-US" dirty="0" err="1" smtClean="0"/>
              <a:t>MHz.</a:t>
            </a:r>
            <a:r>
              <a:rPr lang="en-US" dirty="0" smtClean="0"/>
              <a:t>  enhanced Q</a:t>
            </a:r>
            <a:r>
              <a:rPr lang="en-US" baseline="-25000" dirty="0" smtClean="0"/>
              <a:t>0</a:t>
            </a:r>
            <a:r>
              <a:rPr lang="en-US" dirty="0" smtClean="0"/>
              <a:t> &gt; 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b="1" dirty="0" smtClean="0"/>
              <a:t>EU </a:t>
            </a:r>
            <a:r>
              <a:rPr lang="en-US" b="1" dirty="0"/>
              <a:t>s</a:t>
            </a:r>
            <a:r>
              <a:rPr lang="en-US" b="1" dirty="0" smtClean="0"/>
              <a:t>trategy 13</a:t>
            </a:r>
            <a:r>
              <a:rPr lang="en-US" dirty="0" smtClean="0"/>
              <a:t>: exploit LHC, study Higgs, develop SCRF+, </a:t>
            </a:r>
          </a:p>
          <a:p>
            <a:r>
              <a:rPr lang="en-US" dirty="0" smtClean="0"/>
              <a:t>  CERN: new accelerators “with emphasis on </a:t>
            </a:r>
            <a:r>
              <a:rPr lang="en-US" dirty="0" err="1" smtClean="0"/>
              <a:t>pp</a:t>
            </a:r>
            <a:r>
              <a:rPr lang="en-US" dirty="0" smtClean="0"/>
              <a:t> and </a:t>
            </a:r>
            <a:r>
              <a:rPr lang="en-US" dirty="0" err="1" smtClean="0"/>
              <a:t>ee</a:t>
            </a:r>
            <a:r>
              <a:rPr lang="en-US" dirty="0" smtClean="0"/>
              <a:t>”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dirty="0" smtClean="0"/>
              <a:t>Fine with the </a:t>
            </a:r>
            <a:r>
              <a:rPr lang="en-US" dirty="0" err="1" smtClean="0"/>
              <a:t>LHeC</a:t>
            </a:r>
            <a:r>
              <a:rPr lang="en-US" dirty="0" smtClean="0"/>
              <a:t> cost being a small fraction of ILC,CLIC,FCC</a:t>
            </a:r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CERN in 14 set up a new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LHeC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organisation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with a new mandate </a:t>
            </a: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a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nd IAC (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H.Schopper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et al) to prepare for the next EU strategy 2019+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 Two main tasks (IAC): Update of CDR for HL-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LHeC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/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FCCeh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+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Testfacility</a:t>
            </a:r>
            <a:endParaRPr lang="en-US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0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39"/>
            <a:ext cx="8229600" cy="78009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 Framework of the Development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762" y="905191"/>
            <a:ext cx="833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Following the CDR in 2012: Mandate issued by CERN:2014 (RH), confirmed in 2016 (FG)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34121"/>
            <a:ext cx="8013469" cy="3662541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                Mandate  to the International Advisory Committee </a:t>
            </a:r>
            <a:endParaRPr lang="en-US" sz="2000" b="1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dirty="0" smtClean="0"/>
              <a:t>Advice </a:t>
            </a:r>
            <a:r>
              <a:rPr lang="en-US" dirty="0"/>
              <a:t>to the </a:t>
            </a:r>
            <a:r>
              <a:rPr lang="en-US" dirty="0" err="1"/>
              <a:t>LHeC</a:t>
            </a:r>
            <a:r>
              <a:rPr lang="en-US" dirty="0"/>
              <a:t> Coordination Group and the CERN </a:t>
            </a:r>
            <a:r>
              <a:rPr lang="en-US" dirty="0" smtClean="0"/>
              <a:t>directorate </a:t>
            </a:r>
            <a:r>
              <a:rPr lang="en-US" dirty="0"/>
              <a:t>by following the </a:t>
            </a:r>
            <a:endParaRPr lang="en-US" dirty="0" smtClean="0"/>
          </a:p>
          <a:p>
            <a:r>
              <a:rPr lang="en-US" dirty="0" smtClean="0"/>
              <a:t>development </a:t>
            </a:r>
            <a:r>
              <a:rPr lang="en-US" dirty="0"/>
              <a:t>of options of an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 smtClean="0"/>
              <a:t>eA</a:t>
            </a:r>
            <a:r>
              <a:rPr lang="en-US" dirty="0"/>
              <a:t> </a:t>
            </a:r>
            <a:r>
              <a:rPr lang="en-US" dirty="0" smtClean="0"/>
              <a:t>collider </a:t>
            </a:r>
            <a:r>
              <a:rPr lang="en-US" dirty="0"/>
              <a:t>at the  </a:t>
            </a:r>
            <a:r>
              <a:rPr lang="en-US" dirty="0" smtClean="0"/>
              <a:t>LHC </a:t>
            </a:r>
            <a:r>
              <a:rPr lang="en-US" dirty="0"/>
              <a:t>and at FCC, </a:t>
            </a:r>
            <a:r>
              <a:rPr lang="en-US" dirty="0" smtClean="0"/>
              <a:t>especially </a:t>
            </a:r>
            <a:r>
              <a:rPr lang="en-US" dirty="0"/>
              <a:t>with:</a:t>
            </a:r>
          </a:p>
          <a:p>
            <a:endParaRPr lang="en-US" dirty="0"/>
          </a:p>
          <a:p>
            <a:r>
              <a:rPr lang="en-US" dirty="0" smtClean="0"/>
              <a:t> Provision </a:t>
            </a:r>
            <a:r>
              <a:rPr lang="en-US" dirty="0"/>
              <a:t>of scientific and technical direction for the </a:t>
            </a:r>
            <a:r>
              <a:rPr lang="en-US" dirty="0" smtClean="0"/>
              <a:t>physics </a:t>
            </a:r>
            <a:r>
              <a:rPr lang="en-US" dirty="0"/>
              <a:t>potential of the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collider, </a:t>
            </a:r>
            <a:r>
              <a:rPr lang="en-US" dirty="0"/>
              <a:t>both at LHC and </a:t>
            </a:r>
            <a:r>
              <a:rPr lang="en-US" dirty="0" smtClean="0"/>
              <a:t>at </a:t>
            </a:r>
            <a:r>
              <a:rPr lang="en-US" dirty="0"/>
              <a:t>FCC, as a function of the machine parameters and of a </a:t>
            </a:r>
            <a:endParaRPr lang="en-US" dirty="0" smtClean="0"/>
          </a:p>
          <a:p>
            <a:r>
              <a:rPr lang="en-US" dirty="0" smtClean="0"/>
              <a:t> realistic </a:t>
            </a:r>
            <a:r>
              <a:rPr lang="en-US" dirty="0"/>
              <a:t>detector design, as well as for the design and  </a:t>
            </a:r>
            <a:r>
              <a:rPr lang="en-US" dirty="0" smtClean="0"/>
              <a:t>possible </a:t>
            </a:r>
            <a:r>
              <a:rPr lang="en-US" dirty="0"/>
              <a:t>approval of an ERL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test </a:t>
            </a:r>
            <a:r>
              <a:rPr lang="en-US" dirty="0"/>
              <a:t>facility at CERN.</a:t>
            </a:r>
          </a:p>
          <a:p>
            <a:endParaRPr lang="en-US" dirty="0"/>
          </a:p>
          <a:p>
            <a:r>
              <a:rPr lang="en-US" dirty="0" smtClean="0"/>
              <a:t> Assistance </a:t>
            </a:r>
            <a:r>
              <a:rPr lang="en-US" dirty="0"/>
              <a:t>in building the international case for the accelerator  </a:t>
            </a:r>
            <a:r>
              <a:rPr lang="en-US" dirty="0" smtClean="0"/>
              <a:t>and </a:t>
            </a:r>
            <a:r>
              <a:rPr lang="en-US" dirty="0"/>
              <a:t>detector </a:t>
            </a:r>
            <a:endParaRPr lang="en-US" dirty="0" smtClean="0"/>
          </a:p>
          <a:p>
            <a:r>
              <a:rPr lang="en-US" dirty="0" smtClean="0"/>
              <a:t> developments </a:t>
            </a:r>
            <a:r>
              <a:rPr lang="en-US" dirty="0"/>
              <a:t>as well as guidance </a:t>
            </a:r>
            <a:r>
              <a:rPr lang="en-US" dirty="0" smtClean="0"/>
              <a:t>to the resource,  infrastructure </a:t>
            </a:r>
            <a:r>
              <a:rPr lang="en-US" dirty="0"/>
              <a:t>and science </a:t>
            </a:r>
            <a:endParaRPr lang="en-US" dirty="0" smtClean="0"/>
          </a:p>
          <a:p>
            <a:r>
              <a:rPr lang="en-US" dirty="0" smtClean="0"/>
              <a:t>policy </a:t>
            </a:r>
            <a:r>
              <a:rPr lang="en-US" dirty="0"/>
              <a:t>aspects of the </a:t>
            </a:r>
            <a:r>
              <a:rPr lang="en-US" dirty="0" err="1"/>
              <a:t>ep</a:t>
            </a:r>
            <a:r>
              <a:rPr lang="en-US" dirty="0"/>
              <a:t>/</a:t>
            </a:r>
            <a:r>
              <a:rPr lang="en-US" dirty="0" err="1"/>
              <a:t>eA</a:t>
            </a:r>
            <a:r>
              <a:rPr lang="en-US" dirty="0"/>
              <a:t> collider.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62" y="5179768"/>
            <a:ext cx="8478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Chair: </a:t>
            </a:r>
            <a:r>
              <a:rPr lang="en-US" sz="1600" dirty="0" err="1" smtClean="0"/>
              <a:t>Herwig</a:t>
            </a:r>
            <a:r>
              <a:rPr lang="en-US" sz="1600" dirty="0" smtClean="0"/>
              <a:t> </a:t>
            </a:r>
            <a:r>
              <a:rPr lang="en-US" sz="1600" dirty="0" err="1" smtClean="0"/>
              <a:t>Schopper</a:t>
            </a:r>
            <a:r>
              <a:rPr lang="en-US" sz="1600" dirty="0" smtClean="0"/>
              <a:t>, </a:t>
            </a:r>
            <a:r>
              <a:rPr lang="en-US" sz="1600" dirty="0" err="1" smtClean="0"/>
              <a:t>em</a:t>
            </a:r>
            <a:r>
              <a:rPr lang="en-US" sz="1600" dirty="0" smtClean="0"/>
              <a:t>. DG of CERN. IAC+CERN have invited four of its members to follow the study  with special attention (Stefano Forte, Andrew Hutton, Leandro </a:t>
            </a:r>
            <a:r>
              <a:rPr lang="en-US" sz="1600" dirty="0" err="1" smtClean="0"/>
              <a:t>Nisati</a:t>
            </a:r>
            <a:r>
              <a:rPr lang="en-US" sz="1600" dirty="0" smtClean="0"/>
              <a:t> and Lenny  Rifkin). Collaboration also with the FCC Review Committee chaired by Guenther </a:t>
            </a:r>
            <a:r>
              <a:rPr lang="en-US" sz="1600" dirty="0" err="1" smtClean="0"/>
              <a:t>Dissertori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/>
              <a:t>has been a development for and initiated by CERN, ECFA and </a:t>
            </a:r>
            <a:r>
              <a:rPr lang="en-US" sz="1600" dirty="0" err="1"/>
              <a:t>NuPECC</a:t>
            </a:r>
            <a:r>
              <a:rPr lang="en-US" sz="1600" dirty="0"/>
              <a:t>, </a:t>
            </a:r>
            <a:r>
              <a:rPr lang="en-US" sz="1600" dirty="0" smtClean="0"/>
              <a:t>so far, it’s formal </a:t>
            </a:r>
            <a:r>
              <a:rPr lang="en-US" sz="1600" dirty="0"/>
              <a:t>status is that of a </a:t>
            </a:r>
            <a:r>
              <a:rPr lang="en-US" sz="1600" dirty="0" smtClean="0"/>
              <a:t>community study</a:t>
            </a:r>
            <a:r>
              <a:rPr lang="en-US" sz="1600" dirty="0"/>
              <a:t>, not a proposal, which holds for the FCC also, of which ‘eh’ is a part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683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Organisation</a:t>
            </a:r>
            <a:r>
              <a:rPr lang="en-US" sz="2200" b="1" baseline="30000" dirty="0" smtClean="0">
                <a:solidFill>
                  <a:srgbClr val="000090"/>
                </a:solidFill>
              </a:rPr>
              <a:t>*)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Stefano Forte (Milano)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b="1" dirty="0" err="1" smtClean="0"/>
              <a:t>Herwig</a:t>
            </a:r>
            <a:r>
              <a:rPr lang="en-US" b="1" dirty="0" smtClean="0"/>
              <a:t> </a:t>
            </a:r>
            <a:r>
              <a:rPr lang="en-US" b="1" dirty="0" err="1" smtClean="0"/>
              <a:t>Schopper</a:t>
            </a:r>
            <a:r>
              <a:rPr lang="en-US" b="1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Mandate by CERN to define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1410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Gianluigi</a:t>
            </a:r>
            <a:r>
              <a:rPr lang="en-US" dirty="0" smtClean="0"/>
              <a:t> </a:t>
            </a:r>
            <a:r>
              <a:rPr lang="en-US" dirty="0" err="1" smtClean="0"/>
              <a:t>Arduini</a:t>
            </a:r>
            <a:endParaRPr lang="en-US" dirty="0" smtClean="0"/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</a:t>
            </a:r>
            <a:r>
              <a:rPr lang="en-US" dirty="0" smtClean="0"/>
              <a:t>Jensen</a:t>
            </a:r>
          </a:p>
          <a:p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/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5(12) are members of the</a:t>
            </a:r>
          </a:p>
          <a:p>
            <a:r>
              <a:rPr lang="en-US" b="1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co-coordinate </a:t>
            </a:r>
            <a:r>
              <a:rPr lang="en-US" sz="1600" dirty="0" err="1" smtClean="0"/>
              <a:t>FCCeh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/>
              <a:t>Oliver Fischer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Working Groups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3890" y="648181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</a:t>
            </a:r>
            <a:r>
              <a:rPr lang="en-US" sz="1400" dirty="0"/>
              <a:t> </a:t>
            </a:r>
            <a:r>
              <a:rPr lang="en-US" sz="1400" dirty="0" smtClean="0"/>
              <a:t>April 2018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6073950"/>
            <a:ext cx="249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/>
              <a:t>We miss Guido </a:t>
            </a:r>
            <a:r>
              <a:rPr lang="en-US" b="1" dirty="0" err="1" smtClean="0"/>
              <a:t>Altarelli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150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8" y="177800"/>
            <a:ext cx="8665667" cy="6140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79" y="6317911"/>
            <a:ext cx="82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CDR: Default configuration, 60 </a:t>
            </a:r>
            <a:r>
              <a:rPr lang="en-US" dirty="0" err="1" smtClean="0"/>
              <a:t>GeV</a:t>
            </a:r>
            <a:r>
              <a:rPr lang="en-US" dirty="0" smtClean="0"/>
              <a:t>, 3 passes, 720 MHz, synchronous </a:t>
            </a:r>
            <a:r>
              <a:rPr lang="en-US" dirty="0" err="1" smtClean="0"/>
              <a:t>ep+pp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ep</a:t>
            </a:r>
            <a:r>
              <a:rPr lang="en-US" dirty="0" smtClean="0"/>
              <a:t>=10</a:t>
            </a:r>
            <a:r>
              <a:rPr lang="en-US" baseline="30000" dirty="0" smtClean="0"/>
              <a:t>33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1318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767"/>
            <a:ext cx="7772400" cy="7117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IMG_29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2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75" y="2573305"/>
            <a:ext cx="8313102" cy="3745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3" y="289317"/>
            <a:ext cx="8131663" cy="238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56734"/>
            <a:ext cx="874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CDR: VERY detailed design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Linac</a:t>
            </a:r>
            <a:r>
              <a:rPr lang="en-US" b="1" dirty="0" smtClean="0">
                <a:solidFill>
                  <a:srgbClr val="000090"/>
                </a:solidFill>
              </a:rPr>
              <a:t> (and Ring) </a:t>
            </a:r>
            <a:r>
              <a:rPr lang="mr-IN" b="1" dirty="0" smtClean="0">
                <a:solidFill>
                  <a:srgbClr val="000090"/>
                </a:solidFill>
              </a:rPr>
              <a:t>–</a:t>
            </a:r>
            <a:r>
              <a:rPr lang="en-US" b="1" dirty="0" smtClean="0">
                <a:solidFill>
                  <a:srgbClr val="000090"/>
                </a:solidFill>
              </a:rPr>
              <a:t> Ring Collider, + components, CE..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8848" y="89969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Performance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0251" y="2011092"/>
            <a:ext cx="195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Interaction Region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6828" y="2875509"/>
            <a:ext cx="79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Optics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6828" y="3881055"/>
            <a:ext cx="58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1629" y="4745471"/>
            <a:ext cx="223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Polarisation</a:t>
            </a:r>
            <a:r>
              <a:rPr lang="en-US" b="1" dirty="0" smtClean="0">
                <a:solidFill>
                  <a:srgbClr val="000090"/>
                </a:solidFill>
              </a:rPr>
              <a:t> (80-90%)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5708" y="5398194"/>
            <a:ext cx="108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Positrons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9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436255"/>
            <a:ext cx="1181415" cy="72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49113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2461" y="5434873"/>
            <a:ext cx="362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Study group and CDR authors 2014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398" y="5942006"/>
            <a:ext cx="2685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“you never walk alone”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398" y="430321"/>
            <a:ext cx="2417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http://lhec.web.cern.ch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07" y="157443"/>
            <a:ext cx="5016500" cy="652536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10718" y="605869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DRAFT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76855" y="3445424"/>
            <a:ext cx="428743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70902" y="199967"/>
            <a:ext cx="3275256" cy="6463309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>
                <a:solidFill>
                  <a:srgbClr val="000090"/>
                </a:solidFill>
              </a:rPr>
              <a:t>New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Document </a:t>
            </a:r>
          </a:p>
          <a:p>
            <a:r>
              <a:rPr lang="en-US" dirty="0" smtClean="0"/>
              <a:t> Reasons: CERN Mandate and</a:t>
            </a:r>
          </a:p>
          <a:p>
            <a:endParaRPr lang="en-US" dirty="0"/>
          </a:p>
          <a:p>
            <a:r>
              <a:rPr lang="en-US" dirty="0" smtClean="0"/>
              <a:t>- Higgs: higher luminosity goal</a:t>
            </a:r>
          </a:p>
          <a:p>
            <a:r>
              <a:rPr lang="en-US" dirty="0" smtClean="0"/>
              <a:t>- LHC: no BSM + precision</a:t>
            </a:r>
          </a:p>
          <a:p>
            <a:r>
              <a:rPr lang="en-US" dirty="0" smtClean="0"/>
              <a:t>- New </a:t>
            </a:r>
            <a:r>
              <a:rPr lang="en-US" dirty="0" err="1" smtClean="0"/>
              <a:t>ep</a:t>
            </a:r>
            <a:r>
              <a:rPr lang="en-US" dirty="0" smtClean="0"/>
              <a:t>/</a:t>
            </a:r>
            <a:r>
              <a:rPr lang="en-US" dirty="0" err="1" smtClean="0"/>
              <a:t>eA</a:t>
            </a:r>
            <a:r>
              <a:rPr lang="en-US" dirty="0" smtClean="0"/>
              <a:t> Physics prospects</a:t>
            </a:r>
          </a:p>
          <a:p>
            <a:r>
              <a:rPr lang="en-US" dirty="0" smtClean="0"/>
              <a:t>- eh appeared with FCC design</a:t>
            </a:r>
          </a:p>
          <a:p>
            <a:r>
              <a:rPr lang="en-US" dirty="0" smtClean="0"/>
              <a:t>- Updates on IR, CE, </a:t>
            </a:r>
            <a:r>
              <a:rPr lang="mr-IN" dirty="0" smtClean="0"/>
              <a:t>…</a:t>
            </a:r>
            <a:endParaRPr lang="en-GB" dirty="0" smtClean="0"/>
          </a:p>
          <a:p>
            <a:r>
              <a:rPr lang="en-GB" dirty="0" smtClean="0"/>
              <a:t>- Insight from FCC study</a:t>
            </a:r>
          </a:p>
          <a:p>
            <a:r>
              <a:rPr lang="en-GB" dirty="0" smtClean="0"/>
              <a:t>- Vision for eh with HE LHC</a:t>
            </a:r>
          </a:p>
          <a:p>
            <a:r>
              <a:rPr lang="en-GB" dirty="0" smtClean="0"/>
              <a:t>- Options for ERL based Physics</a:t>
            </a:r>
          </a:p>
          <a:p>
            <a:r>
              <a:rPr lang="en-GB" dirty="0" smtClean="0"/>
              <a:t>   beyond eh scattering.</a:t>
            </a:r>
          </a:p>
          <a:p>
            <a:r>
              <a:rPr lang="en-GB" dirty="0" smtClean="0"/>
              <a:t>- Low energy test facility PERLE</a:t>
            </a:r>
          </a:p>
          <a:p>
            <a:r>
              <a:rPr lang="en-GB" dirty="0" smtClean="0"/>
              <a:t>- Implementation of ERL at CERN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Preparation for early 2019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Submissions of eh Papers to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European Strategy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- FCC eh as part of FCC </a:t>
            </a:r>
            <a:r>
              <a:rPr lang="en-US" dirty="0" err="1" smtClean="0"/>
              <a:t>hh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LHeC</a:t>
            </a:r>
            <a:r>
              <a:rPr lang="en-US" dirty="0" smtClean="0"/>
              <a:t> with HL</a:t>
            </a:r>
          </a:p>
          <a:p>
            <a:r>
              <a:rPr lang="en-US" dirty="0" smtClean="0"/>
              <a:t>- PERLE 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12278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305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Physics with Energy Frontier DIS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8" y="938160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067" y="1175469"/>
            <a:ext cx="2944849" cy="48013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</a:t>
            </a:r>
            <a:r>
              <a:rPr lang="en-US" b="1" dirty="0" err="1" smtClean="0">
                <a:solidFill>
                  <a:srgbClr val="000090"/>
                </a:solidFill>
              </a:rPr>
              <a:t>’etre</a:t>
            </a:r>
            <a:r>
              <a:rPr lang="en-US" b="1" dirty="0" smtClean="0">
                <a:solidFill>
                  <a:srgbClr val="000090"/>
                </a:solidFill>
              </a:rPr>
              <a:t>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endParaRPr lang="en-US" b="1" dirty="0" smtClean="0">
              <a:solidFill>
                <a:srgbClr val="00009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Search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Discovery (top, H, heavy </a:t>
            </a:r>
            <a:r>
              <a:rPr lang="en-US" dirty="0" err="1" smtClean="0">
                <a:solidFill>
                  <a:srgbClr val="000090"/>
                </a:solidFill>
              </a:rPr>
              <a:t>ν’s</a:t>
            </a:r>
            <a:r>
              <a:rPr lang="en-US" dirty="0" smtClean="0">
                <a:solidFill>
                  <a:srgbClr val="000090"/>
                </a:solidFill>
              </a:rPr>
              <a:t>..)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Nuclear Physics Facility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6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610"/>
            <a:ext cx="7772400" cy="818189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Location, Footprint, Use of the </a:t>
            </a:r>
            <a:r>
              <a:rPr lang="en-GB" sz="3200" dirty="0"/>
              <a:t>E</a:t>
            </a:r>
            <a:r>
              <a:rPr lang="en-GB" sz="3200" dirty="0" smtClean="0"/>
              <a:t>lectron </a:t>
            </a:r>
            <a:r>
              <a:rPr lang="en-GB" sz="3200" dirty="0"/>
              <a:t>R</a:t>
            </a:r>
            <a:r>
              <a:rPr lang="en-GB" sz="3200" dirty="0" smtClean="0"/>
              <a:t>acetrack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58854" y="826355"/>
            <a:ext cx="664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  beam external to LHC. Location suitable for both HL and HE LHC.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806" y="6316057"/>
            <a:ext cx="790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Energy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Cost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Physics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Footprint   </a:t>
            </a:r>
            <a:r>
              <a:rPr lang="en-US" dirty="0" smtClean="0">
                <a:solidFill>
                  <a:srgbClr val="000090"/>
                </a:solidFill>
              </a:rPr>
              <a:t>are being reinvestigated for EU strategy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3" y="1433608"/>
            <a:ext cx="4521385" cy="3805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089" y="5309990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U(ERL) = 1/n U(LHC): 60 </a:t>
            </a:r>
            <a:r>
              <a:rPr lang="en-US" dirty="0" err="1" smtClean="0"/>
              <a:t>GeV</a:t>
            </a:r>
            <a:r>
              <a:rPr lang="en-US" dirty="0" smtClean="0"/>
              <a:t>: 1/3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BSM, top, Higgs, Low x all want maximum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 smtClean="0"/>
          </a:p>
          <a:p>
            <a:r>
              <a:rPr lang="en-US" dirty="0" smtClean="0"/>
              <a:t>-  Cost goes almost linearly down with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80" y="1611257"/>
            <a:ext cx="3876348" cy="3628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183" y="5357615"/>
            <a:ext cx="3628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FCC can </a:t>
            </a:r>
            <a:r>
              <a:rPr lang="en-US" dirty="0" err="1" smtClean="0"/>
              <a:t>realise</a:t>
            </a:r>
            <a:r>
              <a:rPr lang="en-US" dirty="0" smtClean="0"/>
              <a:t> </a:t>
            </a:r>
            <a:r>
              <a:rPr lang="en-US" dirty="0" err="1" smtClean="0"/>
              <a:t>ep</a:t>
            </a:r>
            <a:r>
              <a:rPr lang="en-US" dirty="0" smtClean="0"/>
              <a:t>/A collisions</a:t>
            </a:r>
          </a:p>
          <a:p>
            <a:r>
              <a:rPr lang="en-US" dirty="0" smtClean="0"/>
              <a:t>With IR at point L, not far from CERN</a:t>
            </a:r>
          </a:p>
          <a:p>
            <a:r>
              <a:rPr lang="en-US" dirty="0" smtClean="0"/>
              <a:t>U(ERL) = 1/11 U(FCC)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9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Civil Engineering for ERL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4" y="1317626"/>
            <a:ext cx="8781055" cy="41275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92250" y="5778500"/>
            <a:ext cx="5897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LHC: re-use IP2.  For FCC: deeper shafts, new IP cavern</a:t>
            </a:r>
          </a:p>
          <a:p>
            <a:r>
              <a:rPr lang="en-US" dirty="0" smtClean="0"/>
              <a:t>Refinement of CE study, see J Osborne Amsterdam FCC week</a:t>
            </a:r>
          </a:p>
          <a:p>
            <a:r>
              <a:rPr lang="en-US" dirty="0"/>
              <a:t>a</a:t>
            </a:r>
            <a:r>
              <a:rPr lang="en-US" dirty="0" smtClean="0"/>
              <a:t>nd see Matt Stuart at </a:t>
            </a:r>
            <a:r>
              <a:rPr lang="en-US" dirty="0" err="1" smtClean="0"/>
              <a:t>LHeC</a:t>
            </a:r>
            <a:r>
              <a:rPr lang="en-US" dirty="0" smtClean="0"/>
              <a:t> Workshop, </a:t>
            </a:r>
            <a:r>
              <a:rPr lang="en-US" dirty="0" smtClean="0"/>
              <a:t>28.6.18 at </a:t>
            </a:r>
            <a:r>
              <a:rPr lang="en-US" dirty="0" err="1" smtClean="0"/>
              <a:t>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2696</Words>
  <Application>Microsoft Macintosh PowerPoint</Application>
  <PresentationFormat>On-screen Show (4:3)</PresentationFormat>
  <Paragraphs>312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An Energy Recovery Linac for Energy-Frontier eh Scattering at CERN: the LHeC and the FCC-eh</vt:lpstr>
      <vt:lpstr> 60 GeV Electron ERL added to LHC </vt:lpstr>
      <vt:lpstr>title</vt:lpstr>
      <vt:lpstr>PowerPoint Presentation</vt:lpstr>
      <vt:lpstr>PowerPoint Presentation</vt:lpstr>
      <vt:lpstr>PowerPoint Presentation</vt:lpstr>
      <vt:lpstr>Physics with Energy Frontier DIS</vt:lpstr>
      <vt:lpstr>Location, Footprint, Use of the Electron Racetrack</vt:lpstr>
      <vt:lpstr>Civil Engineering for ERL</vt:lpstr>
      <vt:lpstr>PowerPoint Presentation</vt:lpstr>
      <vt:lpstr>Luminosity for LHeC, HE-LHeC and FCC-ep</vt:lpstr>
      <vt:lpstr>Collider Luminosities vs Year (pp and ep)</vt:lpstr>
      <vt:lpstr>ichep</vt:lpstr>
      <vt:lpstr>ichep</vt:lpstr>
      <vt:lpstr>ichep</vt:lpstr>
      <vt:lpstr>ichep</vt:lpstr>
      <vt:lpstr>backup</vt:lpstr>
      <vt:lpstr>PowerPoint Presentation</vt:lpstr>
      <vt:lpstr>PowerPoint Presentation</vt:lpstr>
      <vt:lpstr>Frequency Choice</vt:lpstr>
      <vt:lpstr>PowerPoint Presentation</vt:lpstr>
      <vt:lpstr>title</vt:lpstr>
      <vt:lpstr>Summary and Plans</vt:lpstr>
      <vt:lpstr>PowerPoint Presentation</vt:lpstr>
      <vt:lpstr>PowerPoint Presentation</vt:lpstr>
      <vt:lpstr>PowerPoint Presentation</vt:lpstr>
      <vt:lpstr>Large Hadron Electron Collider on one page</vt:lpstr>
      <vt:lpstr>LHeC Prospects</vt:lpstr>
      <vt:lpstr>Further use of ERL in between HL and HE LHC</vt:lpstr>
      <vt:lpstr>PowerPoint Presentation</vt:lpstr>
      <vt:lpstr>PowerPoint Presentation</vt:lpstr>
      <vt:lpstr>Observations post CDR/EUSPP -  2012+ affecting ep at CERN:</vt:lpstr>
      <vt:lpstr> Framework of the Development</vt:lpstr>
      <vt:lpstr>Organisation*)</vt:lpstr>
      <vt:lpstr>title</vt:lpstr>
      <vt:lpstr>title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Energy Recovery Linac for energy-frontier DIS at CERN: the LHeC and the FCC-eh</dc:title>
  <dc:creator>max klein</dc:creator>
  <cp:lastModifiedBy>max klein</cp:lastModifiedBy>
  <cp:revision>30</cp:revision>
  <dcterms:created xsi:type="dcterms:W3CDTF">2018-07-02T08:31:08Z</dcterms:created>
  <dcterms:modified xsi:type="dcterms:W3CDTF">2018-07-03T01:57:05Z</dcterms:modified>
</cp:coreProperties>
</file>