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9" r:id="rId4"/>
    <p:sldId id="257" r:id="rId5"/>
    <p:sldId id="264" r:id="rId6"/>
    <p:sldId id="261" r:id="rId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D1A9-CAE4-DA45-BC56-52EC15DF5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D02DA-5F69-294E-B271-F45C87959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981B-87F9-7D42-96E4-1FFF825C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AB114-1DF4-8F47-9833-FDDB2709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0A323-BE14-304F-8DB4-B57F06C7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377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D0A33-C45D-7D4A-A363-6848680E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640DE-4F19-464E-9B9B-4F4AD16F1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D1E05-AA61-D14C-B1EC-1EB80888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95E8-D5B2-A64F-B531-03736467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151A9-5ECE-5842-B7F4-D47B73DF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763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A0E47F-A423-AE48-AE5D-F24662446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2F187-7A0F-4049-86A2-2946EEC6C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CE4DD-C120-8749-8354-FB1F6D6C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12E19-BC94-BF40-A095-56D6A5CC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A334C-3917-EF4F-A8CE-29451C30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09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5028-F9CA-394A-B54D-1E3CF3C7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991F4-5C33-924D-956E-AF927569D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20825-4BBA-D74A-AD46-44633205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193A2-8061-5449-87A3-E3FC0FD1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C1CE-CCA8-534C-ABF0-640D8780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771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5329-5D72-FC4F-B98D-82A29E37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C8304-7532-6645-8202-0432A4ACD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1204-0FE3-7845-A66D-41CB0383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18470-BBBC-C344-A4A6-E5A6522D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FCD8-99F5-504E-8660-5D04F24E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639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B0E6-D70F-2F40-B72D-62B8E1C8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0CC5-4B2D-0D4F-9C27-2FC3B014F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0560E-B7E1-0841-9538-4C2AF16BC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917FF-C330-BF48-BEF9-66E519DF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B4514-3F57-C746-9578-94F657D8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1FE43-7791-BC48-8C97-10A6749F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337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0AA7-1E70-D948-BE09-8A8DE712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C9D4D-1138-D54A-8B4F-E00975519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31F23-4358-E94C-A9A3-610D161D8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4E988-242A-EC42-9C9E-8B6901BBD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D392C-2720-B24D-8691-2D1332C00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59A20-094B-154F-B82A-C2794B80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89238-5A0D-D041-B691-C3FD3639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4734E7-7D5B-4A4A-AE79-8131A3FE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41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4D74-6D2E-3C4D-B76F-64EE66C5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4D9D4-C441-6948-8978-FCF98EDE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CCE64-8AC3-D142-8972-7B1A86723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2EC22-6B68-F449-B6CB-D3FB7083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110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D9138-BFCB-9041-8C37-5AF47687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71A92-53A0-BC42-B745-5985AFBD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6AEAD-DC79-B74E-BC4C-24FDB84E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1151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2270-7945-D147-AAE9-57DB6A3E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9BC5-E194-8149-944D-8B9A1D4E8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BFF20-5A17-F44C-B819-9CA0C14F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9C5F7-68E6-854A-BB52-28DBD142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3476A-F0DD-3E48-8B39-3CAF3847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6FE1A-D9B0-624B-B9B1-DE1F83A4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61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BBD9B-2C16-7A45-99C1-604FF23D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862C5-177B-7649-816D-8A39AB490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A21CA-1079-0044-ADC8-717072227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A2A20-9E49-A049-ADDA-C1B2DA9E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77C59-E73C-404D-8E92-4DD2D3E1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D96AA-305F-E74E-8560-D1A8093A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322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DC0F6-6443-9746-9A6D-70AF8A43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B287E-C95B-C74D-8D7D-3A3BF5809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6ED9-14BA-614D-9444-B5A6D465E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AE8E4-5D63-6B4D-A292-BF261D3F77F6}" type="datetimeFigureOut">
              <a:rPr lang="en-DE" smtClean="0"/>
              <a:t>12.06.21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22889-97C7-9B41-9013-9F4F27426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AC06-F242-4A43-8253-1BA55B707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10B23-A2C5-C04B-9AF2-C4F566AE760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3185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11015" TargetMode="External"/><Relationship Id="rId2" Type="http://schemas.openxmlformats.org/officeDocument/2006/relationships/hyperlink" Target="https://doi.org/10.1016/j.physletb.2020.135394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1EBD-DBF3-294D-BF98-B4BC1FC6B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618"/>
            <a:ext cx="9144000" cy="817648"/>
          </a:xfrm>
        </p:spPr>
        <p:txBody>
          <a:bodyPr>
            <a:normAutofit fontScale="90000"/>
          </a:bodyPr>
          <a:lstStyle/>
          <a:p>
            <a:br>
              <a:rPr lang="en-DE" dirty="0"/>
            </a:br>
            <a:r>
              <a:rPr lang="en-DE" sz="4000" dirty="0"/>
              <a:t>erl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1C184-B2FB-0C45-9538-5B8D46DAA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50" y="539708"/>
            <a:ext cx="10536195" cy="4694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289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1EBD-DBF3-294D-BF98-B4BC1FC6B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618"/>
            <a:ext cx="9144000" cy="817648"/>
          </a:xfrm>
        </p:spPr>
        <p:txBody>
          <a:bodyPr>
            <a:normAutofit fontScale="90000"/>
          </a:bodyPr>
          <a:lstStyle/>
          <a:p>
            <a:br>
              <a:rPr lang="en-DE" dirty="0"/>
            </a:br>
            <a:r>
              <a:rPr lang="en-DE" sz="4000" dirty="0"/>
              <a:t>erl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51587-D559-A240-92D3-91FD889C1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35" y="200959"/>
            <a:ext cx="10387913" cy="5634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2F00E-A1A8-C94E-8F86-AE9C8D1EC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73791" y="2041129"/>
            <a:ext cx="817649" cy="85382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3D97A4-2A88-5A44-B1EA-686B6EE40B56}"/>
              </a:ext>
            </a:extLst>
          </p:cNvPr>
          <p:cNvSpPr/>
          <p:nvPr/>
        </p:nvSpPr>
        <p:spPr>
          <a:xfrm>
            <a:off x="1890584" y="200959"/>
            <a:ext cx="8538519" cy="56346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5CC61-FEFB-E04E-B4E7-A30830B234EF}"/>
                  </a:ext>
                </a:extLst>
              </p:cNvPr>
              <p:cNvSpPr txBox="1"/>
              <p:nvPr/>
            </p:nvSpPr>
            <p:spPr>
              <a:xfrm>
                <a:off x="10469916" y="905232"/>
                <a:ext cx="1708673" cy="3754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   V</a:t>
                </a:r>
                <a:r>
                  <a:rPr lang="en-DE" sz="1600" dirty="0"/>
                  <a:t>ery recent: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DE" sz="1600" dirty="0"/>
              </a:p>
              <a:p>
                <a:r>
                  <a:rPr lang="en-GB" sz="1600" dirty="0"/>
                  <a:t> c</a:t>
                </a:r>
                <a:r>
                  <a:rPr lang="en-DE" sz="1600" dirty="0"/>
                  <a:t>oncept of </a:t>
                </a:r>
              </a:p>
              <a:p>
                <a:r>
                  <a:rPr lang="en-DE" sz="1600" dirty="0"/>
                  <a:t> 100 GeV eERL</a:t>
                </a:r>
              </a:p>
              <a:p>
                <a:r>
                  <a:rPr lang="en-GB" sz="1600" dirty="0"/>
                  <a:t> w</a:t>
                </a:r>
                <a:r>
                  <a:rPr lang="en-DE" sz="1600" dirty="0"/>
                  <a:t>ith X ray FEL</a:t>
                </a:r>
              </a:p>
              <a:p>
                <a:r>
                  <a:rPr lang="en-GB" sz="1600" dirty="0"/>
                  <a:t> a</a:t>
                </a:r>
                <a:r>
                  <a:rPr lang="en-DE" sz="1600" dirty="0"/>
                  <a:t>s base for</a:t>
                </a:r>
              </a:p>
              <a:p>
                <a:r>
                  <a:rPr lang="en-GB" sz="1600" dirty="0"/>
                  <a:t> m</a:t>
                </a:r>
                <a:r>
                  <a:rPr lang="en-DE" sz="1600" dirty="0"/>
                  <a:t>uon collider</a:t>
                </a:r>
              </a:p>
              <a:p>
                <a:r>
                  <a:rPr lang="en-DE" sz="1400" dirty="0"/>
                  <a:t>10pmrad emittance</a:t>
                </a:r>
              </a:p>
              <a:p>
                <a:r>
                  <a:rPr lang="en-DE" sz="1600" dirty="0"/>
                  <a:t> </a:t>
                </a:r>
              </a:p>
              <a:p>
                <a:r>
                  <a:rPr lang="en-DE" sz="1600" dirty="0"/>
                  <a:t>arXiv:2106.03255</a:t>
                </a:r>
              </a:p>
              <a:p>
                <a:r>
                  <a:rPr lang="en-DE" sz="1600" dirty="0"/>
                  <a:t>Curatolu, Serafini</a:t>
                </a:r>
              </a:p>
              <a:p>
                <a:endParaRPr lang="en-DE" sz="1600" dirty="0"/>
              </a:p>
              <a:p>
                <a:r>
                  <a:rPr lang="en-DE" sz="1600" dirty="0"/>
                  <a:t>ERL concepts now</a:t>
                </a:r>
              </a:p>
              <a:p>
                <a:r>
                  <a:rPr lang="en-GB" sz="1600" dirty="0"/>
                  <a:t>f</a:t>
                </a:r>
                <a:r>
                  <a:rPr lang="en-DE" sz="1600" dirty="0"/>
                  <a:t>or ep, e</a:t>
                </a:r>
                <a:r>
                  <a:rPr lang="en-DE" sz="1600" baseline="30000" dirty="0"/>
                  <a:t>+</a:t>
                </a:r>
                <a:r>
                  <a:rPr lang="en-DE" sz="1600" dirty="0"/>
                  <a:t>e</a:t>
                </a:r>
                <a:r>
                  <a:rPr lang="en-DE" sz="1600" baseline="30000" dirty="0"/>
                  <a:t>-</a:t>
                </a:r>
                <a:r>
                  <a:rPr lang="en-DE" sz="1600" dirty="0"/>
                  <a:t>, yy </a:t>
                </a:r>
              </a:p>
              <a:p>
                <a:r>
                  <a:rPr lang="en-DE" sz="1600" dirty="0"/>
                  <a:t>+ muon colliders 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5CC61-FEFB-E04E-B4E7-A30830B23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916" y="905232"/>
                <a:ext cx="1708673" cy="3754874"/>
              </a:xfrm>
              <a:prstGeom prst="rect">
                <a:avLst/>
              </a:prstGeom>
              <a:blipFill>
                <a:blip r:embed="rId4"/>
                <a:stretch>
                  <a:fillRect l="-2206" t="-338" b="-10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59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1EBD-DBF3-294D-BF98-B4BC1FC6B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618"/>
            <a:ext cx="9144000" cy="817648"/>
          </a:xfrm>
        </p:spPr>
        <p:txBody>
          <a:bodyPr>
            <a:normAutofit fontScale="90000"/>
          </a:bodyPr>
          <a:lstStyle/>
          <a:p>
            <a:br>
              <a:rPr lang="en-DE" dirty="0"/>
            </a:br>
            <a:r>
              <a:rPr lang="en-DE" sz="4000" dirty="0"/>
              <a:t>erl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80D1B-3DF9-3A45-886F-66411CFC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02" y="557323"/>
            <a:ext cx="8823589" cy="57433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4C9D09-646F-BC40-913F-66604CAFEC10}"/>
                  </a:ext>
                </a:extLst>
              </p:cNvPr>
              <p:cNvSpPr txBox="1"/>
              <p:nvPr/>
            </p:nvSpPr>
            <p:spPr>
              <a:xfrm>
                <a:off x="8597815" y="349400"/>
                <a:ext cx="3499548" cy="3046988"/>
              </a:xfrm>
              <a:prstGeom prst="rect">
                <a:avLst/>
              </a:prstGeom>
              <a:noFill/>
              <a:ln>
                <a:solidFill>
                  <a:srgbClr val="DE442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DE" sz="1600" b="1" dirty="0">
                    <a:solidFill>
                      <a:srgbClr val="0070C0"/>
                    </a:solidFill>
                  </a:rPr>
                  <a:t>ERL Features:</a:t>
                </a:r>
              </a:p>
              <a:p>
                <a:endParaRPr lang="en-DE" sz="1600" dirty="0"/>
              </a:p>
              <a:p>
                <a:r>
                  <a:rPr lang="en-DE" sz="1600" dirty="0"/>
                  <a:t>Very high luminosity through high</a:t>
                </a:r>
              </a:p>
              <a:p>
                <a:r>
                  <a:rPr lang="en-GB" sz="1600" dirty="0"/>
                  <a:t>e</a:t>
                </a:r>
                <a:r>
                  <a:rPr lang="en-DE" sz="1600" dirty="0"/>
                  <a:t>lectron current and small preserved</a:t>
                </a:r>
              </a:p>
              <a:p>
                <a:r>
                  <a:rPr lang="en-GB" sz="1600" dirty="0"/>
                  <a:t>injector emittance. Economic use</a:t>
                </a:r>
              </a:p>
              <a:p>
                <a:r>
                  <a:rPr lang="en-GB" sz="1600" dirty="0"/>
                  <a:t>of power </a:t>
                </a:r>
                <a:r>
                  <a:rPr lang="en-DE" sz="1600" dirty="0"/>
                  <a:t>P</a:t>
                </a:r>
                <a:r>
                  <a:rPr lang="en-DE" sz="1600" baseline="-25000" dirty="0"/>
                  <a:t>o</a:t>
                </a:r>
                <a:r>
                  <a:rPr lang="en-DE" sz="1600" dirty="0"/>
                  <a:t>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through recovery</a:t>
                </a:r>
              </a:p>
              <a:p>
                <a:r>
                  <a:rPr lang="en-GB" sz="1600" dirty="0"/>
                  <a:t>in multiple </a:t>
                </a:r>
                <a:r>
                  <a:rPr lang="en-GB" sz="1600" dirty="0" err="1"/>
                  <a:t>linac</a:t>
                </a:r>
                <a:r>
                  <a:rPr lang="en-GB" sz="1600" dirty="0"/>
                  <a:t> passing (</a:t>
                </a:r>
                <a:r>
                  <a:rPr lang="en-GB" sz="1600" dirty="0" err="1"/>
                  <a:t>recirculator</a:t>
                </a:r>
                <a:endParaRPr lang="en-GB" sz="1600" dirty="0"/>
              </a:p>
              <a:p>
                <a:r>
                  <a:rPr lang="en-GB" sz="1600" dirty="0"/>
                  <a:t>or head-on). Non-radiative beam dump </a:t>
                </a:r>
              </a:p>
              <a:p>
                <a:r>
                  <a:rPr lang="en-GB" sz="1600" dirty="0"/>
                  <a:t>at injection energy. </a:t>
                </a:r>
                <a:r>
                  <a:rPr lang="en-GB" sz="1600" dirty="0">
                    <a:sym typeface="Wingdings" pitchFamily="2" charset="2"/>
                  </a:rPr>
                  <a:t> orders of </a:t>
                </a:r>
              </a:p>
              <a:p>
                <a:r>
                  <a:rPr lang="en-GB" sz="1600" dirty="0">
                    <a:sym typeface="Wingdings" pitchFamily="2" charset="2"/>
                  </a:rPr>
                  <a:t>magnitude improved performance at</a:t>
                </a:r>
              </a:p>
              <a:p>
                <a:r>
                  <a:rPr lang="en-GB" sz="1600" dirty="0">
                    <a:sym typeface="Wingdings" pitchFamily="2" charset="2"/>
                  </a:rPr>
                  <a:t>same or reduced power, </a:t>
                </a:r>
                <a:r>
                  <a:rPr lang="en-GB" sz="1600" b="1" dirty="0">
                    <a:solidFill>
                      <a:srgbClr val="0070C0"/>
                    </a:solidFill>
                    <a:sym typeface="Wingdings" pitchFamily="2" charset="2"/>
                  </a:rPr>
                  <a:t>a new era for</a:t>
                </a:r>
              </a:p>
              <a:p>
                <a:r>
                  <a:rPr lang="en-GB" sz="1600" b="1" dirty="0">
                    <a:solidFill>
                      <a:srgbClr val="0070C0"/>
                    </a:solidFill>
                    <a:sym typeface="Wingdings" pitchFamily="2" charset="2"/>
                  </a:rPr>
                  <a:t>accelerator, HEP, NP and applications</a:t>
                </a:r>
                <a:endParaRPr lang="en-GB" sz="16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4C9D09-646F-BC40-913F-66604CAFE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815" y="349400"/>
                <a:ext cx="3499548" cy="3046988"/>
              </a:xfrm>
              <a:prstGeom prst="rect">
                <a:avLst/>
              </a:prstGeom>
              <a:blipFill>
                <a:blip r:embed="rId3"/>
                <a:stretch>
                  <a:fillRect l="-722" t="-413" b="-1240"/>
                </a:stretch>
              </a:blipFill>
              <a:ln>
                <a:solidFill>
                  <a:srgbClr val="DE4426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FF24F88-1F86-F84F-B06D-E05D70A978DF}"/>
              </a:ext>
            </a:extLst>
          </p:cNvPr>
          <p:cNvSpPr txBox="1"/>
          <p:nvPr/>
        </p:nvSpPr>
        <p:spPr>
          <a:xfrm>
            <a:off x="9255791" y="3830944"/>
            <a:ext cx="2549416" cy="26776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“The ERL concept is well proven </a:t>
            </a:r>
          </a:p>
          <a:p>
            <a:r>
              <a:rPr lang="en-GB" sz="1400" dirty="0"/>
              <a:t>and the technology is well </a:t>
            </a:r>
          </a:p>
          <a:p>
            <a:r>
              <a:rPr lang="en-GB" sz="1400" dirty="0"/>
              <a:t>developed. Many demonstrator</a:t>
            </a:r>
          </a:p>
          <a:p>
            <a:r>
              <a:rPr lang="en-GB" sz="1400" dirty="0"/>
              <a:t>facilities exist worldwide with </a:t>
            </a:r>
          </a:p>
          <a:p>
            <a:r>
              <a:rPr lang="en-GB" sz="1400" dirty="0"/>
              <a:t>increasing sophistication. It </a:t>
            </a:r>
          </a:p>
          <a:p>
            <a:r>
              <a:rPr lang="en-GB" sz="1400" dirty="0"/>
              <a:t>needs a facility comprising</a:t>
            </a:r>
          </a:p>
          <a:p>
            <a:r>
              <a:rPr lang="en-GB" sz="1400" dirty="0"/>
              <a:t>all essential features </a:t>
            </a:r>
          </a:p>
          <a:p>
            <a:r>
              <a:rPr lang="en-GB" sz="1400" dirty="0"/>
              <a:t>simultaneously: high-current, </a:t>
            </a:r>
          </a:p>
          <a:p>
            <a:r>
              <a:rPr lang="en-GB" sz="1400" dirty="0"/>
              <a:t>multi-pass, optimised cavities </a:t>
            </a:r>
          </a:p>
          <a:p>
            <a:r>
              <a:rPr lang="en-GB" sz="1400" dirty="0"/>
              <a:t>and cryo-modules and a </a:t>
            </a:r>
          </a:p>
          <a:p>
            <a:r>
              <a:rPr lang="en-GB" sz="1400" dirty="0"/>
              <a:t>physics quality beam eventually </a:t>
            </a:r>
          </a:p>
          <a:p>
            <a:r>
              <a:rPr lang="en-GB" sz="1400" dirty="0"/>
              <a:t>for experiments”. (Bob </a:t>
            </a:r>
            <a:r>
              <a:rPr lang="en-GB" sz="1400" dirty="0" err="1"/>
              <a:t>Rimmer</a:t>
            </a:r>
            <a:r>
              <a:rPr lang="en-GB" sz="14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15BA8-5AC3-7540-AD5A-291716C0E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442" y="3128659"/>
            <a:ext cx="196363" cy="1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257AD-446B-A547-9507-57851A39E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688" y="2267798"/>
            <a:ext cx="196363" cy="1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60F2E-A663-D941-A6A7-65038C255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15" y="3528199"/>
            <a:ext cx="196363" cy="1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FFACEF-763C-C743-A4EA-7951B5D93628}"/>
              </a:ext>
            </a:extLst>
          </p:cNvPr>
          <p:cNvSpPr txBox="1"/>
          <p:nvPr/>
        </p:nvSpPr>
        <p:spPr>
          <a:xfrm rot="19924302">
            <a:off x="2083254" y="2470322"/>
            <a:ext cx="188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DRAFT PLOT, </a:t>
            </a:r>
            <a:r>
              <a:rPr lang="en-DE" sz="1200" dirty="0"/>
              <a:t>12.6.21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3D6E3-C1F6-974A-9514-E423EB03E890}"/>
              </a:ext>
            </a:extLst>
          </p:cNvPr>
          <p:cNvSpPr txBox="1"/>
          <p:nvPr/>
        </p:nvSpPr>
        <p:spPr>
          <a:xfrm>
            <a:off x="1176742" y="172843"/>
            <a:ext cx="733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 selection of past, present and proposed ERL facilties vs energy and current</a:t>
            </a:r>
          </a:p>
        </p:txBody>
      </p:sp>
    </p:spTree>
    <p:extLst>
      <p:ext uri="{BB962C8B-B14F-4D97-AF65-F5344CB8AC3E}">
        <p14:creationId xmlns:p14="http://schemas.microsoft.com/office/powerpoint/2010/main" val="414604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73ADA-0A84-F640-A9C6-403E962E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65" y="0"/>
            <a:ext cx="11496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7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F7195C-5C76-7648-8DFF-92AB8537653A}"/>
              </a:ext>
            </a:extLst>
          </p:cNvPr>
          <p:cNvSpPr txBox="1"/>
          <p:nvPr/>
        </p:nvSpPr>
        <p:spPr>
          <a:xfrm>
            <a:off x="6933529" y="641363"/>
            <a:ext cx="4433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C00000"/>
                </a:solidFill>
              </a:rPr>
              <a:t>The e</a:t>
            </a:r>
            <a:r>
              <a:rPr lang="en-DE" sz="3600" baseline="30000" dirty="0">
                <a:solidFill>
                  <a:srgbClr val="C00000"/>
                </a:solidFill>
              </a:rPr>
              <a:t>+</a:t>
            </a:r>
            <a:r>
              <a:rPr lang="en-DE" sz="3600" dirty="0">
                <a:solidFill>
                  <a:srgbClr val="C00000"/>
                </a:solidFill>
              </a:rPr>
              <a:t>e</a:t>
            </a:r>
            <a:r>
              <a:rPr lang="en-DE" sz="3600" baseline="30000" dirty="0">
                <a:solidFill>
                  <a:srgbClr val="C00000"/>
                </a:solidFill>
              </a:rPr>
              <a:t>-</a:t>
            </a:r>
            <a:r>
              <a:rPr lang="en-DE" sz="3600" dirty="0">
                <a:solidFill>
                  <a:srgbClr val="C00000"/>
                </a:solidFill>
              </a:rPr>
              <a:t> ERL Sub-Panel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71574C-6BFA-EA4E-BEDE-6444B7707171}"/>
              </a:ext>
            </a:extLst>
          </p:cNvPr>
          <p:cNvSpPr/>
          <p:nvPr/>
        </p:nvSpPr>
        <p:spPr>
          <a:xfrm>
            <a:off x="350116" y="396793"/>
            <a:ext cx="6219567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 ERL concepts for FCC-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[CERC] and the ILC [ERLC] 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Vladimir Litvinenko+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https://doi.org/10.1016/j.physletb.2020.135394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Valery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Telnov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https://arxiv.org/abs/2105.11015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Sub-Panel should evaluate the technical and financial implications of the two novel concepts compared to the FCC-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ILC projects:  </a:t>
            </a:r>
          </a:p>
          <a:p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technical advances, specifically in luminosity?</a:t>
            </a:r>
            <a:endParaRPr lang="en-DE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technical solutions + obstacles requiring R&amp;D?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time would that additionally require?</a:t>
            </a:r>
            <a:endParaRPr lang="en-DE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rough cost implication (to about 10%)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Sub-Panel members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Adolphsen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(SLAC)          Reinhard Brinkmann (DESY)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Oliver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Brüning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(CERN)          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Andrew Hutton (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JLab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Chair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Sergei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Nagaitsev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(Fermilab)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Klein (Liverpool)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Williams (STFC)             Akira Yamamoto (KEK)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Kaoru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Yokoya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(KEK)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Zimmermann (CERN)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EA308-ABF1-F043-AF06-8B957C2F0E9F}"/>
              </a:ext>
            </a:extLst>
          </p:cNvPr>
          <p:cNvSpPr/>
          <p:nvPr/>
        </p:nvSpPr>
        <p:spPr>
          <a:xfrm>
            <a:off x="6800943" y="1661543"/>
            <a:ext cx="4699079" cy="42319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sub-Panel 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Kick-off meeting held June 9, 2021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Completion by September 3, 2021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Deliverable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short report (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pages) detailing the conclusions of the evaluation, which should be agreed and supported by the entire sub-Panel and published as  Appendix B to the full Panel report. 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Methodology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Sessions with proponents to begin with. Sessions open to other ERL panel members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 agreed with the proponents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Valeri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Telnov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Vladimir Litvinenko, Tomas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06776-5591-534C-9D5F-389CBC201686}"/>
              </a:ext>
            </a:extLst>
          </p:cNvPr>
          <p:cNvSpPr/>
          <p:nvPr/>
        </p:nvSpPr>
        <p:spPr>
          <a:xfrm>
            <a:off x="691978" y="2656702"/>
            <a:ext cx="5301049" cy="13592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38337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40DD6-C70A-F948-AFAF-CD35E2FC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5" y="328547"/>
            <a:ext cx="4995866" cy="6087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E133D-F23F-4B40-9961-BC76F40A0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35" y="365618"/>
            <a:ext cx="5103512" cy="1302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C498E-A519-7E41-999B-0F18A07CF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011" y="4653830"/>
            <a:ext cx="6096000" cy="1629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0F99A-9C6A-3543-A923-9DEA1AFC7599}"/>
              </a:ext>
            </a:extLst>
          </p:cNvPr>
          <p:cNvSpPr txBox="1"/>
          <p:nvPr/>
        </p:nvSpPr>
        <p:spPr>
          <a:xfrm>
            <a:off x="5290494" y="5099289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ym typeface="Wingdings" pitchFamily="2" charset="2"/>
              </a:rPr>
              <a:t>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18895-B868-9B45-AEF5-37966B2FC9B9}"/>
              </a:ext>
            </a:extLst>
          </p:cNvPr>
          <p:cNvSpPr txBox="1"/>
          <p:nvPr/>
        </p:nvSpPr>
        <p:spPr>
          <a:xfrm>
            <a:off x="6685971" y="1868334"/>
            <a:ext cx="4224080" cy="25853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DE" sz="1600" dirty="0"/>
              <a:t>An initial observation (not only) by the panel:</a:t>
            </a:r>
          </a:p>
          <a:p>
            <a:r>
              <a:rPr lang="en-DE" sz="1600" dirty="0"/>
              <a:t>ERLs are more than an appealing  technology:</a:t>
            </a:r>
          </a:p>
          <a:p>
            <a:endParaRPr lang="en-DE" sz="1600" dirty="0"/>
          </a:p>
          <a:p>
            <a:r>
              <a:rPr lang="en-GB" sz="1600" dirty="0"/>
              <a:t>T</a:t>
            </a:r>
            <a:r>
              <a:rPr lang="en-DE" sz="1600" dirty="0"/>
              <a:t>hey (cor)respond to  </a:t>
            </a:r>
            <a:r>
              <a:rPr lang="en-DE" b="1" dirty="0">
                <a:solidFill>
                  <a:srgbClr val="C00000"/>
                </a:solidFill>
              </a:rPr>
              <a:t>A NEW ERA   </a:t>
            </a:r>
            <a:r>
              <a:rPr lang="en-DE" sz="1600" dirty="0"/>
              <a:t>in</a:t>
            </a:r>
          </a:p>
          <a:p>
            <a:r>
              <a:rPr lang="en-GB" sz="1600" dirty="0"/>
              <a:t>p</a:t>
            </a:r>
            <a:r>
              <a:rPr lang="en-DE" sz="1600" dirty="0"/>
              <a:t>article and several other fields of physics, </a:t>
            </a:r>
          </a:p>
          <a:p>
            <a:r>
              <a:rPr lang="en-DE" sz="1600" dirty="0"/>
              <a:t>industry, accelerators .. </a:t>
            </a:r>
            <a:r>
              <a:rPr lang="en-GB" sz="1600" dirty="0"/>
              <a:t>i</a:t>
            </a:r>
            <a:r>
              <a:rPr lang="en-DE" sz="1600" dirty="0"/>
              <a:t>n a world that cannot</a:t>
            </a:r>
          </a:p>
          <a:p>
            <a:r>
              <a:rPr lang="en-GB" sz="1600" dirty="0"/>
              <a:t>p</a:t>
            </a:r>
            <a:r>
              <a:rPr lang="en-DE" sz="1600" dirty="0"/>
              <a:t>roceed without renewed care for our planet.</a:t>
            </a:r>
          </a:p>
          <a:p>
            <a:endParaRPr lang="en-DE" sz="1600" dirty="0"/>
          </a:p>
          <a:p>
            <a:r>
              <a:rPr lang="en-DE" sz="1600" dirty="0"/>
              <a:t>Energy Recovery Linacs are novel technologies</a:t>
            </a:r>
          </a:p>
          <a:p>
            <a:r>
              <a:rPr lang="en-DE" sz="1600" dirty="0"/>
              <a:t>with far reaching impacts on science + society.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ED25B-4BC0-EF4B-B695-99E432EDB14E}"/>
              </a:ext>
            </a:extLst>
          </p:cNvPr>
          <p:cNvSpPr txBox="1"/>
          <p:nvPr/>
        </p:nvSpPr>
        <p:spPr>
          <a:xfrm>
            <a:off x="498193" y="6403735"/>
            <a:ext cx="1143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The symposium was an important event for information, consultation and formation of a more coherent R&amp;D ERL effort. </a:t>
            </a:r>
          </a:p>
        </p:txBody>
      </p:sp>
    </p:spTree>
    <p:extLst>
      <p:ext uri="{BB962C8B-B14F-4D97-AF65-F5344CB8AC3E}">
        <p14:creationId xmlns:p14="http://schemas.microsoft.com/office/powerpoint/2010/main" val="409529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550</Words>
  <Application>Microsoft Macintosh PowerPoint</Application>
  <PresentationFormat>Widescreen</PresentationFormat>
  <Paragraphs>86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Office Theme</vt:lpstr>
      <vt:lpstr> erl</vt:lpstr>
      <vt:lpstr> erl</vt:lpstr>
      <vt:lpstr> erl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erl</dc:title>
  <dc:creator>Klein, Max</dc:creator>
  <cp:lastModifiedBy>Klein, Max</cp:lastModifiedBy>
  <cp:revision>15</cp:revision>
  <dcterms:created xsi:type="dcterms:W3CDTF">2021-06-12T08:29:04Z</dcterms:created>
  <dcterms:modified xsi:type="dcterms:W3CDTF">2021-06-12T09:52:17Z</dcterms:modified>
</cp:coreProperties>
</file>