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85" r:id="rId2"/>
    <p:sldMasterId id="2147483700" r:id="rId3"/>
  </p:sldMasterIdLst>
  <p:notesMasterIdLst>
    <p:notesMasterId r:id="rId30"/>
  </p:notesMasterIdLst>
  <p:handoutMasterIdLst>
    <p:handoutMasterId r:id="rId31"/>
  </p:handoutMasterIdLst>
  <p:sldIdLst>
    <p:sldId id="256" r:id="rId4"/>
    <p:sldId id="410" r:id="rId5"/>
    <p:sldId id="470" r:id="rId6"/>
    <p:sldId id="472" r:id="rId7"/>
    <p:sldId id="473" r:id="rId8"/>
    <p:sldId id="474" r:id="rId9"/>
    <p:sldId id="475" r:id="rId10"/>
    <p:sldId id="476" r:id="rId11"/>
    <p:sldId id="481" r:id="rId12"/>
    <p:sldId id="465" r:id="rId13"/>
    <p:sldId id="478" r:id="rId14"/>
    <p:sldId id="393" r:id="rId15"/>
    <p:sldId id="429" r:id="rId16"/>
    <p:sldId id="447" r:id="rId17"/>
    <p:sldId id="454" r:id="rId18"/>
    <p:sldId id="458" r:id="rId19"/>
    <p:sldId id="482" r:id="rId20"/>
    <p:sldId id="459" r:id="rId21"/>
    <p:sldId id="460" r:id="rId22"/>
    <p:sldId id="462" r:id="rId23"/>
    <p:sldId id="489" r:id="rId24"/>
    <p:sldId id="311" r:id="rId25"/>
    <p:sldId id="519" r:id="rId26"/>
    <p:sldId id="490" r:id="rId27"/>
    <p:sldId id="491" r:id="rId28"/>
    <p:sldId id="412" r:id="rId29"/>
  </p:sldIdLst>
  <p:sldSz cx="9144000" cy="6858000" type="screen4x3"/>
  <p:notesSz cx="6761163" cy="99425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8A3B2"/>
    <a:srgbClr val="504369"/>
    <a:srgbClr val="266E78"/>
    <a:srgbClr val="3989B1"/>
    <a:srgbClr val="39B19D"/>
    <a:srgbClr val="CC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85" autoAdjust="0"/>
    <p:restoredTop sz="96825" autoAdjust="0"/>
  </p:normalViewPr>
  <p:slideViewPr>
    <p:cSldViewPr snapToGrid="0">
      <p:cViewPr>
        <p:scale>
          <a:sx n="75" d="100"/>
          <a:sy n="75" d="100"/>
        </p:scale>
        <p:origin x="-1530" y="-180"/>
      </p:cViewPr>
      <p:guideLst>
        <p:guide orient="horz" pos="203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6"/>
    </p:cViewPr>
  </p:sorterViewPr>
  <p:notesViewPr>
    <p:cSldViewPr snapToGrid="0">
      <p:cViewPr varScale="1">
        <p:scale>
          <a:sx n="55" d="100"/>
          <a:sy n="55" d="100"/>
        </p:scale>
        <p:origin x="-2532" y="-90"/>
      </p:cViewPr>
      <p:guideLst>
        <p:guide orient="horz" pos="3132"/>
        <p:guide pos="213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DF7F67-24F3-4B7D-BE00-E273C4488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784ED7-F38E-47E3-94BB-3BD31BF10E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C3C2F-05C4-4365-A15A-38FE96D2D2E4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96938" y="746125"/>
            <a:ext cx="4972050" cy="3729038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2813"/>
            <a:ext cx="4957763" cy="4473575"/>
          </a:xfrm>
          <a:noFill/>
          <a:ln/>
        </p:spPr>
        <p:txBody>
          <a:bodyPr/>
          <a:lstStyle/>
          <a:p>
            <a:r>
              <a:rPr lang="en-GB" sz="1400" smtClean="0">
                <a:latin typeface="Arial" charset="0"/>
              </a:rPr>
              <a:t> </a:t>
            </a:r>
            <a:endParaRPr lang="en-US" sz="1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11D93-25C9-4218-B7B6-23B120ED2DCB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>
            <a:grpSpLocks/>
          </p:cNvGrpSpPr>
          <p:nvPr userDrawn="1"/>
        </p:nvGrpSpPr>
        <p:grpSpPr bwMode="auto">
          <a:xfrm>
            <a:off x="692150" y="776288"/>
            <a:ext cx="7772400" cy="5319712"/>
            <a:chOff x="432" y="737"/>
            <a:chExt cx="4896" cy="3103"/>
          </a:xfrm>
        </p:grpSpPr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432" y="3840"/>
              <a:ext cx="4896" cy="0"/>
            </a:xfrm>
            <a:prstGeom prst="line">
              <a:avLst/>
            </a:prstGeom>
            <a:noFill/>
            <a:ln w="38100">
              <a:solidFill>
                <a:srgbClr val="69659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GB"/>
            </a:p>
          </p:txBody>
        </p:sp>
        <p:sp>
          <p:nvSpPr>
            <p:cNvPr id="5" name="Line 16"/>
            <p:cNvSpPr>
              <a:spLocks noChangeShapeType="1"/>
            </p:cNvSpPr>
            <p:nvPr userDrawn="1"/>
          </p:nvSpPr>
          <p:spPr bwMode="auto">
            <a:xfrm>
              <a:off x="432" y="737"/>
              <a:ext cx="4896" cy="0"/>
            </a:xfrm>
            <a:prstGeom prst="line">
              <a:avLst/>
            </a:prstGeom>
            <a:noFill/>
            <a:ln w="38100">
              <a:solidFill>
                <a:srgbClr val="69659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GB"/>
            </a:p>
          </p:txBody>
        </p:sp>
      </p:grp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7781925" y="6140450"/>
          <a:ext cx="1247775" cy="584200"/>
        </p:xfrm>
        <a:graphic>
          <a:graphicData uri="http://schemas.openxmlformats.org/presentationml/2006/ole">
            <p:oleObj spid="_x0000_s573442" name="Document" r:id="rId3" imgW="1248480" imgH="651960" progId="Word.Document.8">
              <p:embed/>
            </p:oleObj>
          </a:graphicData>
        </a:graphic>
      </p:graphicFrame>
      <p:sp>
        <p:nvSpPr>
          <p:cNvPr id="7" name="Line 17"/>
          <p:cNvSpPr>
            <a:spLocks noChangeShapeType="1"/>
          </p:cNvSpPr>
          <p:nvPr userDrawn="1"/>
        </p:nvSpPr>
        <p:spPr bwMode="auto">
          <a:xfrm>
            <a:off x="692150" y="6096000"/>
            <a:ext cx="7772400" cy="0"/>
          </a:xfrm>
          <a:prstGeom prst="line">
            <a:avLst/>
          </a:prstGeom>
          <a:noFill/>
          <a:ln w="38100">
            <a:solidFill>
              <a:srgbClr val="69659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GB"/>
          </a:p>
        </p:txBody>
      </p:sp>
      <p:pic>
        <p:nvPicPr>
          <p:cNvPr id="8" name="Picture 12" descr="supported by NWDA colou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6127750"/>
            <a:ext cx="1169988" cy="730250"/>
          </a:xfrm>
          <a:prstGeom prst="rect">
            <a:avLst/>
          </a:prstGeom>
          <a:noFill/>
        </p:spPr>
      </p:pic>
      <p:sp>
        <p:nvSpPr>
          <p:cNvPr id="542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46ACD-8204-48ED-B502-769D52C03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274638"/>
            <a:ext cx="19431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150" y="274638"/>
            <a:ext cx="56769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D501-827D-4A03-83EB-5FFD78843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C908-08A6-452D-B1E2-562DBA19B156}" type="datetimeFigureOut">
              <a:rPr lang="en-US" smtClean="0"/>
              <a:t>6/22/2009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4DE3-3751-4C22-A3EE-3821469C7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C908-08A6-452D-B1E2-562DBA19B156}" type="datetimeFigureOut">
              <a:rPr lang="en-US" smtClean="0"/>
              <a:t>6/22/2009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4DE3-3751-4C22-A3EE-3821469C7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C908-08A6-452D-B1E2-562DBA19B156}" type="datetimeFigureOut">
              <a:rPr lang="en-US" smtClean="0"/>
              <a:t>6/22/2009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4DE3-3751-4C22-A3EE-3821469C7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C908-08A6-452D-B1E2-562DBA19B156}" type="datetimeFigureOut">
              <a:rPr lang="en-US" smtClean="0"/>
              <a:t>6/22/2009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4DE3-3751-4C22-A3EE-3821469C7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C908-08A6-452D-B1E2-562DBA19B156}" type="datetimeFigureOut">
              <a:rPr lang="en-US" smtClean="0"/>
              <a:t>6/22/2009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4DE3-3751-4C22-A3EE-3821469C7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C908-08A6-452D-B1E2-562DBA19B156}" type="datetimeFigureOut">
              <a:rPr lang="en-US" smtClean="0"/>
              <a:t>6/22/2009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4DE3-3751-4C22-A3EE-3821469C7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C908-08A6-452D-B1E2-562DBA19B156}" type="datetimeFigureOut">
              <a:rPr lang="en-US" smtClean="0"/>
              <a:t>6/22/2009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4DE3-3751-4C22-A3EE-3821469C7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C908-08A6-452D-B1E2-562DBA19B156}" type="datetimeFigureOut">
              <a:rPr lang="en-US" smtClean="0"/>
              <a:t>6/22/2009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4DE3-3751-4C22-A3EE-3821469C7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33F15-8A72-4BEA-8AA3-0F3ECBAAA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C908-08A6-452D-B1E2-562DBA19B156}" type="datetimeFigureOut">
              <a:rPr lang="en-US" smtClean="0"/>
              <a:t>6/22/2009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4DE3-3751-4C22-A3EE-3821469C7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C908-08A6-452D-B1E2-562DBA19B156}" type="datetimeFigureOut">
              <a:rPr lang="en-US" smtClean="0"/>
              <a:t>6/22/2009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4DE3-3751-4C22-A3EE-3821469C7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C908-08A6-452D-B1E2-562DBA19B156}" type="datetimeFigureOut">
              <a:rPr lang="en-US" smtClean="0"/>
              <a:t>6/22/2009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4DE3-3751-4C22-A3EE-3821469C7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2D09-E861-4328-BF22-752A45BAD5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388B-1E02-40B9-BDAA-C48C122ADE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6F30D-7ADE-4FCF-9E1A-1799016F46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D97D-AA4A-4EF9-990F-1B064E776F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26C9-9533-4C5D-B68F-327192EECC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0B2F-4E95-4CB6-B854-B0B58A88CC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ED857-B626-4E39-83EC-1C742957DA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7E2D-4433-4E81-B998-0DE8B8807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00F8-3459-4DBD-9127-E10A7A012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FBE12-72FF-4070-8337-41FB0CA598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153E-051A-4B80-854E-8EB156ABD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752D-6490-49E9-8185-83FA244EB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41BC-0B4E-423E-BCB5-B559A9BC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D923-077C-4C1B-9E54-CDA79B7D4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F09D-B103-42FA-A1D6-CE8FF784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2B69C-D2C1-4A97-B79F-6C493F459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A19F1-92EC-46DA-B96D-4090E3046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95BE0-8A6B-45A0-AAA4-3A0BD6DF7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81E731-B47D-462F-BD52-FBAAD0F56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9215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pSp>
        <p:nvGrpSpPr>
          <p:cNvPr id="5127" name="Group 17"/>
          <p:cNvGrpSpPr>
            <a:grpSpLocks/>
          </p:cNvGrpSpPr>
          <p:nvPr userDrawn="1"/>
        </p:nvGrpSpPr>
        <p:grpSpPr bwMode="auto">
          <a:xfrm>
            <a:off x="692150" y="1169988"/>
            <a:ext cx="7772400" cy="4926012"/>
            <a:chOff x="432" y="737"/>
            <a:chExt cx="4896" cy="3103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432" y="3840"/>
              <a:ext cx="4896" cy="0"/>
            </a:xfrm>
            <a:prstGeom prst="line">
              <a:avLst/>
            </a:prstGeom>
            <a:noFill/>
            <a:ln w="38100">
              <a:solidFill>
                <a:srgbClr val="69659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GB"/>
            </a:p>
          </p:txBody>
        </p:sp>
        <p:sp>
          <p:nvSpPr>
            <p:cNvPr id="1040" name="Line 16"/>
            <p:cNvSpPr>
              <a:spLocks noChangeShapeType="1"/>
            </p:cNvSpPr>
            <p:nvPr userDrawn="1"/>
          </p:nvSpPr>
          <p:spPr bwMode="auto">
            <a:xfrm>
              <a:off x="432" y="737"/>
              <a:ext cx="4896" cy="0"/>
            </a:xfrm>
            <a:prstGeom prst="line">
              <a:avLst/>
            </a:prstGeom>
            <a:noFill/>
            <a:ln w="38100">
              <a:solidFill>
                <a:srgbClr val="69659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C908-08A6-452D-B1E2-562DBA19B156}" type="datetimeFigureOut">
              <a:rPr lang="en-US" smtClean="0"/>
              <a:t>6/22/2009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A4DE3-3751-4C22-A3EE-3821469C755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35B9A-9850-4EAC-994D-8A70627FD5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oleObject" Target="../embeddings/Microsoft_Office_Word_97_-_2003_Document2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6"/>
          <p:cNvSpPr>
            <a:spLocks noGrp="1"/>
          </p:cNvSpPr>
          <p:nvPr>
            <p:ph type="subTitle" idx="1"/>
          </p:nvPr>
        </p:nvSpPr>
        <p:spPr>
          <a:xfrm>
            <a:off x="0" y="1071563"/>
            <a:ext cx="9144000" cy="3278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4800" smtClean="0"/>
              <a:t>Joule Centre:</a:t>
            </a:r>
            <a:r>
              <a:rPr lang="en-GB" sz="3600" smtClean="0"/>
              <a:t> </a:t>
            </a:r>
          </a:p>
          <a:p>
            <a:pPr>
              <a:lnSpc>
                <a:spcPct val="90000"/>
              </a:lnSpc>
            </a:pPr>
            <a:endParaRPr lang="en-GB" sz="2000" smtClean="0"/>
          </a:p>
          <a:p>
            <a:pPr>
              <a:lnSpc>
                <a:spcPct val="90000"/>
              </a:lnSpc>
            </a:pPr>
            <a:r>
              <a:rPr lang="en-GB" sz="4000" smtClean="0"/>
              <a:t>The </a:t>
            </a:r>
          </a:p>
          <a:p>
            <a:pPr>
              <a:lnSpc>
                <a:spcPct val="90000"/>
              </a:lnSpc>
            </a:pPr>
            <a:r>
              <a:rPr lang="en-GB" sz="4000" smtClean="0"/>
              <a:t>future of energy research</a:t>
            </a:r>
          </a:p>
          <a:p>
            <a:pPr>
              <a:lnSpc>
                <a:spcPct val="90000"/>
              </a:lnSpc>
            </a:pPr>
            <a:r>
              <a:rPr lang="en-GB" sz="4000" smtClean="0"/>
              <a:t> in the Northwest</a:t>
            </a:r>
            <a:r>
              <a:rPr lang="en-GB" sz="3600" smtClean="0"/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13013" y="4943475"/>
            <a:ext cx="39703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Prof. Peter Crossley     </a:t>
            </a:r>
          </a:p>
          <a:p>
            <a:pPr>
              <a:spcBef>
                <a:spcPct val="50000"/>
              </a:spcBef>
            </a:pPr>
            <a:r>
              <a:rPr lang="en-GB"/>
              <a:t>Director of Joule Centre 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266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i="1"/>
              <a:t>University of Liverpool:                 Energy Day 23 June 2009</a:t>
            </a:r>
            <a:endParaRPr lang="en-GB" sz="2000" b="1" i="1">
              <a:solidFill>
                <a:srgbClr val="FF0000"/>
              </a:solidFill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5969000"/>
            <a:ext cx="9144000" cy="889000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7181" name="Object 9"/>
          <p:cNvGraphicFramePr>
            <a:graphicFrameLocks noChangeAspect="1"/>
          </p:cNvGraphicFramePr>
          <p:nvPr/>
        </p:nvGraphicFramePr>
        <p:xfrm>
          <a:off x="6207125" y="5308600"/>
          <a:ext cx="2740025" cy="1282700"/>
        </p:xfrm>
        <a:graphic>
          <a:graphicData uri="http://schemas.openxmlformats.org/presentationml/2006/ole">
            <p:oleObj spid="_x0000_s7181" name="Document" r:id="rId4" imgW="1248480" imgH="651960" progId="Word.Document.8">
              <p:embed/>
            </p:oleObj>
          </a:graphicData>
        </a:graphic>
      </p:graphicFrame>
      <p:pic>
        <p:nvPicPr>
          <p:cNvPr id="7180" name="Picture 12" descr="supported by NWDA colo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" y="5222875"/>
            <a:ext cx="2651125" cy="1444625"/>
          </a:xfrm>
          <a:prstGeom prst="rect">
            <a:avLst/>
          </a:prstGeom>
          <a:noFill/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2781300" y="60960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i="1" dirty="0" smtClean="0"/>
              <a:t>23</a:t>
            </a:r>
            <a:r>
              <a:rPr lang="en-GB" i="1" baseline="30000" dirty="0" smtClean="0"/>
              <a:t>rd</a:t>
            </a:r>
            <a:r>
              <a:rPr lang="en-GB" i="1" dirty="0" smtClean="0"/>
              <a:t> June </a:t>
            </a:r>
            <a:r>
              <a:rPr lang="en-GB" i="1" dirty="0"/>
              <a:t>2009</a:t>
            </a:r>
          </a:p>
          <a:p>
            <a:endParaRPr lang="en-GB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0"/>
            <a:ext cx="7772400" cy="846138"/>
          </a:xfrm>
        </p:spPr>
        <p:txBody>
          <a:bodyPr/>
          <a:lstStyle/>
          <a:p>
            <a:r>
              <a:rPr lang="en-GB" sz="3200" smtClean="0"/>
              <a:t>What Joule has achieved: Research Funding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1150" y="863600"/>
            <a:ext cx="883285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33 research grant awards, committed expenditure £2.9M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awards range from £7,000 to £340,000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supports a diverse range of topics</a:t>
            </a:r>
          </a:p>
          <a:p>
            <a:pPr>
              <a:lnSpc>
                <a:spcPct val="90000"/>
              </a:lnSpc>
            </a:pPr>
            <a:r>
              <a:rPr lang="en-GB" sz="2800" smtClean="0"/>
              <a:t>Joule Centre seeks to promote industrial/regional linkages</a:t>
            </a:r>
          </a:p>
          <a:p>
            <a:pPr>
              <a:lnSpc>
                <a:spcPct val="90000"/>
              </a:lnSpc>
            </a:pPr>
            <a:endParaRPr lang="en-GB" sz="2800" smtClean="0"/>
          </a:p>
          <a:p>
            <a:pPr>
              <a:lnSpc>
                <a:spcPct val="90000"/>
              </a:lnSpc>
            </a:pPr>
            <a:r>
              <a:rPr lang="en-GB" sz="2800" smtClean="0"/>
              <a:t>topics include:</a:t>
            </a:r>
          </a:p>
          <a:p>
            <a:pPr lvl="2">
              <a:lnSpc>
                <a:spcPct val="90000"/>
              </a:lnSpc>
            </a:pPr>
            <a:r>
              <a:rPr lang="en-GB" sz="2000" smtClean="0"/>
              <a:t>large scale tidal energy prospects for the region</a:t>
            </a:r>
          </a:p>
          <a:p>
            <a:pPr lvl="2">
              <a:lnSpc>
                <a:spcPct val="90000"/>
              </a:lnSpc>
            </a:pPr>
            <a:r>
              <a:rPr lang="en-GB" sz="2000" smtClean="0"/>
              <a:t>innovation in small wind turbine technologies</a:t>
            </a:r>
          </a:p>
          <a:p>
            <a:pPr lvl="2">
              <a:lnSpc>
                <a:spcPct val="90000"/>
              </a:lnSpc>
            </a:pPr>
            <a:r>
              <a:rPr lang="en-GB" sz="2000" smtClean="0"/>
              <a:t>hydrogen storage &amp; fuel cells</a:t>
            </a:r>
          </a:p>
          <a:p>
            <a:pPr lvl="2">
              <a:lnSpc>
                <a:spcPct val="90000"/>
              </a:lnSpc>
            </a:pPr>
            <a:r>
              <a:rPr lang="en-GB" sz="2000" smtClean="0"/>
              <a:t>demand side management</a:t>
            </a:r>
          </a:p>
          <a:p>
            <a:pPr lvl="2">
              <a:lnSpc>
                <a:spcPct val="90000"/>
              </a:lnSpc>
            </a:pPr>
            <a:r>
              <a:rPr lang="en-GB" sz="2000" smtClean="0"/>
              <a:t>low carbon aviation pathways</a:t>
            </a:r>
          </a:p>
          <a:p>
            <a:pPr lvl="2">
              <a:lnSpc>
                <a:spcPct val="90000"/>
              </a:lnSpc>
            </a:pPr>
            <a:r>
              <a:rPr lang="en-GB" sz="2000" smtClean="0"/>
              <a:t>low carbon manufacturing</a:t>
            </a:r>
          </a:p>
          <a:p>
            <a:pPr lvl="2">
              <a:lnSpc>
                <a:spcPct val="90000"/>
              </a:lnSpc>
            </a:pPr>
            <a:r>
              <a:rPr lang="en-GB" sz="2000" smtClean="0"/>
              <a:t>materials for 3</a:t>
            </a:r>
            <a:r>
              <a:rPr lang="en-GB" sz="2000" baseline="30000" smtClean="0"/>
              <a:t>rd</a:t>
            </a:r>
            <a:r>
              <a:rPr lang="en-GB" sz="2000" smtClean="0"/>
              <a:t> generation solar cells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2250" y="0"/>
            <a:ext cx="8921750" cy="719138"/>
          </a:xfrm>
        </p:spPr>
        <p:txBody>
          <a:bodyPr/>
          <a:lstStyle/>
          <a:p>
            <a:r>
              <a:rPr lang="en-GB" sz="3200" smtClean="0"/>
              <a:t>External/match funding for Joule supported projects </a:t>
            </a:r>
          </a:p>
        </p:txBody>
      </p:sp>
      <p:pic>
        <p:nvPicPr>
          <p:cNvPr id="4628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023938"/>
            <a:ext cx="84582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173038"/>
            <a:ext cx="8096250" cy="571500"/>
          </a:xfrm>
        </p:spPr>
        <p:txBody>
          <a:bodyPr/>
          <a:lstStyle/>
          <a:p>
            <a:r>
              <a:rPr lang="en-GB" sz="3200" smtClean="0"/>
              <a:t>Joule supported research on Marine Energy: </a:t>
            </a: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187325" y="1006475"/>
            <a:ext cx="4962525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/>
              <a:t>  Numerical investigation of a novel wave energy converter (MMU)</a:t>
            </a:r>
          </a:p>
          <a:p>
            <a:pPr algn="l">
              <a:buFontTx/>
              <a:buChar char="•"/>
            </a:pPr>
            <a:endParaRPr lang="en-GB" sz="800"/>
          </a:p>
          <a:p>
            <a:pPr>
              <a:buFontTx/>
              <a:buChar char="•"/>
            </a:pPr>
            <a:r>
              <a:rPr lang="en-GB"/>
              <a:t> Construction of wave/current flume for research on offshore devices </a:t>
            </a:r>
            <a:r>
              <a:rPr lang="en-GB" sz="1800"/>
              <a:t>(Manchester University)</a:t>
            </a:r>
            <a:r>
              <a:rPr lang="en-GB"/>
              <a:t>  </a:t>
            </a: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3846513" y="3916363"/>
            <a:ext cx="5081587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/>
              <a:t> Tapping the tidal power potential of the Eastern Irish Sea </a:t>
            </a:r>
            <a:r>
              <a:rPr lang="en-GB" sz="1800"/>
              <a:t>(Liverpool University)</a:t>
            </a:r>
          </a:p>
          <a:p>
            <a:pPr>
              <a:buFontTx/>
              <a:buChar char="•"/>
            </a:pPr>
            <a:endParaRPr lang="en-GB" sz="800"/>
          </a:p>
          <a:p>
            <a:pPr>
              <a:buFontTx/>
              <a:buChar char="•"/>
            </a:pPr>
            <a:r>
              <a:rPr lang="en-GB"/>
              <a:t> Acceleration of tidal stream turbulence research </a:t>
            </a:r>
            <a:r>
              <a:rPr lang="en-GB" sz="1800"/>
              <a:t>(Manchester University)</a:t>
            </a:r>
          </a:p>
        </p:txBody>
      </p:sp>
      <p:pic>
        <p:nvPicPr>
          <p:cNvPr id="252938" name="Picture 10" descr="seagen_d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3160713"/>
            <a:ext cx="3668712" cy="2586037"/>
          </a:xfrm>
          <a:prstGeom prst="rect">
            <a:avLst/>
          </a:prstGeom>
          <a:noFill/>
        </p:spPr>
      </p:pic>
      <p:pic>
        <p:nvPicPr>
          <p:cNvPr id="2529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977900"/>
            <a:ext cx="328295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AUT_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039938"/>
            <a:ext cx="4864100" cy="3254375"/>
          </a:xfrm>
          <a:prstGeom prst="rect">
            <a:avLst/>
          </a:prstGeom>
          <a:noFill/>
        </p:spPr>
      </p:pic>
      <p:sp>
        <p:nvSpPr>
          <p:cNvPr id="3512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endParaRPr lang="en-GB" sz="3500" smtClean="0">
              <a:latin typeface="Arial" charset="0"/>
            </a:endParaRPr>
          </a:p>
          <a:p>
            <a:pPr lvl="1">
              <a:lnSpc>
                <a:spcPct val="85000"/>
              </a:lnSpc>
            </a:pPr>
            <a:endParaRPr lang="en-GB" sz="300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z="310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700" smtClean="0"/>
          </a:p>
        </p:txBody>
      </p:sp>
      <p:pic>
        <p:nvPicPr>
          <p:cNvPr id="351236" name="Picture 4" descr="Wide-flume from 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13" y="1098550"/>
            <a:ext cx="402590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1136650" y="177800"/>
            <a:ext cx="69389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latin typeface="Arial" charset="0"/>
              </a:rPr>
              <a:t>Combined wave and tidal flume </a:t>
            </a:r>
            <a:r>
              <a:rPr lang="en-GB" sz="1800">
                <a:latin typeface="Arial" charset="0"/>
              </a:rPr>
              <a:t>(Manchester University)</a:t>
            </a: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4276725" y="1314450"/>
            <a:ext cx="469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/>
          </a:p>
        </p:txBody>
      </p:sp>
      <p:sp>
        <p:nvSpPr>
          <p:cNvPr id="351240" name="Text Box 8"/>
          <p:cNvSpPr txBox="1">
            <a:spLocks noChangeArrowheads="1"/>
          </p:cNvSpPr>
          <p:nvPr/>
        </p:nvSpPr>
        <p:spPr bwMode="auto">
          <a:xfrm>
            <a:off x="0" y="54991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GB" sz="2000"/>
              <a:t>world class facility for marine renewable energy R&amp;D:- includes a wave maker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 descr="t6tidalpower"/>
          <p:cNvPicPr>
            <a:picLocks noChangeAspect="1" noChangeArrowheads="1"/>
          </p:cNvPicPr>
          <p:nvPr/>
        </p:nvPicPr>
        <p:blipFill>
          <a:blip r:embed="rId3" cstate="print"/>
          <a:srcRect r="37466"/>
          <a:stretch>
            <a:fillRect/>
          </a:stretch>
        </p:blipFill>
        <p:spPr bwMode="auto">
          <a:xfrm>
            <a:off x="404813" y="323850"/>
            <a:ext cx="3976687" cy="4070350"/>
          </a:xfrm>
          <a:prstGeom prst="rect">
            <a:avLst/>
          </a:prstGeom>
          <a:noFill/>
        </p:spPr>
      </p:pic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525" y="330200"/>
            <a:ext cx="4562475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8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" y="4567238"/>
            <a:ext cx="4310063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1243013" y="6194425"/>
            <a:ext cx="670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i="1"/>
              <a:t>Tidal Energy Potential of Irish Sea (Liverpool Univ.)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1675" y="4075113"/>
            <a:ext cx="25955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756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1360488"/>
            <a:ext cx="217011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7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6475" y="3608388"/>
            <a:ext cx="2252663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8313" y="3989388"/>
            <a:ext cx="340836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7567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371600"/>
            <a:ext cx="331628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7568" name="Rectangle 16"/>
          <p:cNvSpPr>
            <a:spLocks noChangeArrowheads="1"/>
          </p:cNvSpPr>
          <p:nvPr/>
        </p:nvSpPr>
        <p:spPr bwMode="auto">
          <a:xfrm>
            <a:off x="0" y="5905500"/>
            <a:ext cx="8978900" cy="177800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0756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0988" y="1376363"/>
            <a:ext cx="41925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7569" name="Rectangle 17"/>
          <p:cNvSpPr>
            <a:spLocks noChangeArrowheads="1"/>
          </p:cNvSpPr>
          <p:nvPr/>
        </p:nvSpPr>
        <p:spPr bwMode="auto">
          <a:xfrm rot="-5400000">
            <a:off x="-2343150" y="3549650"/>
            <a:ext cx="4876800" cy="190500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7570" name="Rectangle 18"/>
          <p:cNvSpPr>
            <a:spLocks noChangeArrowheads="1"/>
          </p:cNvSpPr>
          <p:nvPr/>
        </p:nvSpPr>
        <p:spPr bwMode="auto">
          <a:xfrm rot="-5400000">
            <a:off x="6610350" y="3576638"/>
            <a:ext cx="4876800" cy="190500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7571" name="Rectangle 19"/>
          <p:cNvSpPr>
            <a:spLocks noChangeArrowheads="1"/>
          </p:cNvSpPr>
          <p:nvPr/>
        </p:nvSpPr>
        <p:spPr bwMode="auto">
          <a:xfrm>
            <a:off x="165100" y="1182688"/>
            <a:ext cx="8978900" cy="177800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7572" name="Rectangle 20"/>
          <p:cNvSpPr>
            <a:spLocks noChangeArrowheads="1"/>
          </p:cNvSpPr>
          <p:nvPr/>
        </p:nvSpPr>
        <p:spPr bwMode="auto">
          <a:xfrm>
            <a:off x="0" y="1762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/>
              <a:t>Northwest England Hydro Resource Model (Lancaster University):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0"/>
            <a:ext cx="8451850" cy="782638"/>
          </a:xfrm>
        </p:spPr>
        <p:txBody>
          <a:bodyPr/>
          <a:lstStyle/>
          <a:p>
            <a:r>
              <a:rPr lang="en-GB" sz="3200" smtClean="0"/>
              <a:t>Joule supported research on demand reduction: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8450" y="1244600"/>
            <a:ext cx="8845550" cy="4851400"/>
          </a:xfrm>
        </p:spPr>
        <p:txBody>
          <a:bodyPr/>
          <a:lstStyle/>
          <a:p>
            <a:r>
              <a:rPr lang="en-GB" smtClean="0"/>
              <a:t>Optimisation of heat management in LED based luminaire designs </a:t>
            </a:r>
            <a:r>
              <a:rPr lang="en-GB" sz="2400" smtClean="0"/>
              <a:t>(Manchester University with Luminanz)</a:t>
            </a:r>
            <a:r>
              <a:rPr lang="en-GB" smtClean="0"/>
              <a:t> </a:t>
            </a:r>
          </a:p>
        </p:txBody>
      </p:sp>
      <p:grpSp>
        <p:nvGrpSpPr>
          <p:cNvPr id="416778" name="Group 10"/>
          <p:cNvGrpSpPr>
            <a:grpSpLocks/>
          </p:cNvGrpSpPr>
          <p:nvPr/>
        </p:nvGrpSpPr>
        <p:grpSpPr bwMode="auto">
          <a:xfrm>
            <a:off x="615950" y="2324100"/>
            <a:ext cx="8280400" cy="3695700"/>
            <a:chOff x="388" y="1464"/>
            <a:chExt cx="5216" cy="2328"/>
          </a:xfrm>
        </p:grpSpPr>
        <p:pic>
          <p:nvPicPr>
            <p:cNvPr id="416773" name="Picture 31" descr="ronfe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" y="2505"/>
              <a:ext cx="2173" cy="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77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8" y="1549"/>
              <a:ext cx="1576" cy="1202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1677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80" y="2304"/>
              <a:ext cx="2124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776" name="Object 1"/>
            <p:cNvPicPr>
              <a:picLocks noChangeArrowheads="1"/>
            </p:cNvPicPr>
            <p:nvPr/>
          </p:nvPicPr>
          <p:blipFill>
            <a:blip r:embed="rId6" cstate="print"/>
            <a:srcRect l="-3076" t="-243" r="25342" b="-243"/>
            <a:stretch>
              <a:fillRect/>
            </a:stretch>
          </p:blipFill>
          <p:spPr bwMode="auto">
            <a:xfrm>
              <a:off x="2929" y="1464"/>
              <a:ext cx="1017" cy="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0"/>
            <a:ext cx="8451850" cy="782638"/>
          </a:xfrm>
        </p:spPr>
        <p:txBody>
          <a:bodyPr/>
          <a:lstStyle/>
          <a:p>
            <a:r>
              <a:rPr lang="en-GB" sz="3200" smtClean="0"/>
              <a:t>Joule supported research on demand reduction: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8450" y="1092200"/>
            <a:ext cx="8845550" cy="1333500"/>
          </a:xfrm>
        </p:spPr>
        <p:txBody>
          <a:bodyPr/>
          <a:lstStyle/>
          <a:p>
            <a:r>
              <a:rPr lang="en-GB" smtClean="0"/>
              <a:t>Socio-economic analysis of low carbon pathways for aviation </a:t>
            </a:r>
            <a:r>
              <a:rPr lang="en-GB" sz="2800" smtClean="0"/>
              <a:t>(Tyndall Centre)</a:t>
            </a:r>
          </a:p>
        </p:txBody>
      </p:sp>
      <p:pic>
        <p:nvPicPr>
          <p:cNvPr id="474116" name="Picture 4" descr="manchester air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3700" y="2354263"/>
            <a:ext cx="5745163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274638"/>
            <a:ext cx="8451850" cy="508000"/>
          </a:xfrm>
        </p:spPr>
        <p:txBody>
          <a:bodyPr/>
          <a:lstStyle/>
          <a:p>
            <a:r>
              <a:rPr lang="en-GB" sz="3200" smtClean="0"/>
              <a:t>Joule research on Energy Network Infrastructure: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20800"/>
            <a:ext cx="8763000" cy="4775200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endParaRPr lang="en-GB" sz="2000" smtClean="0"/>
          </a:p>
          <a:p>
            <a:pPr>
              <a:lnSpc>
                <a:spcPct val="80000"/>
              </a:lnSpc>
            </a:pPr>
            <a:r>
              <a:rPr lang="en-GB" sz="2000" smtClean="0"/>
              <a:t> </a:t>
            </a:r>
            <a:r>
              <a:rPr lang="en-GB" sz="2400" smtClean="0"/>
              <a:t>Energy infrastructure for offshore grids</a:t>
            </a:r>
            <a:r>
              <a:rPr lang="en-GB" sz="2000" smtClean="0"/>
              <a:t> (Manchester Univ. + TNEI)</a:t>
            </a:r>
          </a:p>
          <a:p>
            <a:pPr>
              <a:lnSpc>
                <a:spcPct val="80000"/>
              </a:lnSpc>
            </a:pPr>
            <a:endParaRPr lang="en-GB" sz="2000" smtClean="0"/>
          </a:p>
          <a:p>
            <a:pPr>
              <a:lnSpc>
                <a:spcPct val="80000"/>
              </a:lnSpc>
            </a:pPr>
            <a:r>
              <a:rPr lang="en-GB" sz="2000" smtClean="0"/>
              <a:t> </a:t>
            </a:r>
            <a:r>
              <a:rPr lang="en-GB" sz="2400" smtClean="0"/>
              <a:t>Mini-grids for renewable energy applications</a:t>
            </a:r>
            <a:r>
              <a:rPr lang="en-GB" sz="2000" smtClean="0"/>
              <a:t> (Bolton University) </a:t>
            </a:r>
          </a:p>
          <a:p>
            <a:pPr lvl="1">
              <a:lnSpc>
                <a:spcPct val="80000"/>
              </a:lnSpc>
            </a:pPr>
            <a:endParaRPr lang="en-GB" sz="2000" smtClean="0"/>
          </a:p>
          <a:p>
            <a:pPr>
              <a:lnSpc>
                <a:spcPct val="80000"/>
              </a:lnSpc>
            </a:pPr>
            <a:r>
              <a:rPr lang="en-GB" sz="2000" smtClean="0"/>
              <a:t> </a:t>
            </a:r>
            <a:r>
              <a:rPr lang="en-GB" sz="2400" smtClean="0"/>
              <a:t>Superconducting fault current limiter</a:t>
            </a:r>
            <a:r>
              <a:rPr lang="en-GB" sz="2000" smtClean="0"/>
              <a:t> (Manchester Univ. + Rolls Royce)</a:t>
            </a:r>
          </a:p>
          <a:p>
            <a:pPr>
              <a:lnSpc>
                <a:spcPct val="80000"/>
              </a:lnSpc>
            </a:pPr>
            <a:endParaRPr lang="en-GB" sz="2000" smtClean="0"/>
          </a:p>
          <a:p>
            <a:pPr>
              <a:lnSpc>
                <a:spcPct val="80000"/>
              </a:lnSpc>
            </a:pPr>
            <a:r>
              <a:rPr lang="en-GB" sz="2000" smtClean="0"/>
              <a:t> </a:t>
            </a:r>
            <a:r>
              <a:rPr lang="en-GB" sz="2400" smtClean="0"/>
              <a:t>Data capture on distribution networks</a:t>
            </a:r>
            <a:r>
              <a:rPr lang="en-GB" sz="2000" smtClean="0"/>
              <a:t> (Manchester Univ. + BPL)</a:t>
            </a:r>
          </a:p>
          <a:p>
            <a:pPr>
              <a:lnSpc>
                <a:spcPct val="80000"/>
              </a:lnSpc>
            </a:pPr>
            <a:endParaRPr lang="en-GB" sz="2000" smtClean="0"/>
          </a:p>
          <a:p>
            <a:pPr>
              <a:lnSpc>
                <a:spcPct val="80000"/>
              </a:lnSpc>
            </a:pPr>
            <a:r>
              <a:rPr lang="en-GB" sz="2000" smtClean="0"/>
              <a:t> </a:t>
            </a:r>
            <a:r>
              <a:rPr lang="en-GB" sz="2400" smtClean="0"/>
              <a:t>Use of ester oils in transformers</a:t>
            </a:r>
            <a:r>
              <a:rPr lang="en-GB" sz="2000" smtClean="0"/>
              <a:t> (Manchester Univ. + ENW) </a:t>
            </a:r>
          </a:p>
          <a:p>
            <a:pPr>
              <a:lnSpc>
                <a:spcPct val="80000"/>
              </a:lnSpc>
            </a:pPr>
            <a:endParaRPr lang="en-GB" sz="2000" smtClean="0"/>
          </a:p>
          <a:p>
            <a:pPr>
              <a:lnSpc>
                <a:spcPct val="80000"/>
              </a:lnSpc>
            </a:pPr>
            <a:r>
              <a:rPr lang="en-GB" sz="2400" smtClean="0"/>
              <a:t>Optical detection of transformer degradation</a:t>
            </a:r>
            <a:r>
              <a:rPr lang="en-GB" sz="2000" smtClean="0"/>
              <a:t> (Liverpool Univ. + ENW)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algn="ctr"/>
            <a:r>
              <a:rPr lang="en-GB" sz="3200" smtClean="0"/>
              <a:t>Research on Hydrogen, Fuel Cells &amp; Wind Turbines: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5600" y="990600"/>
            <a:ext cx="8623300" cy="528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Nano-structured hybrid hydrogen storage materials </a:t>
            </a:r>
            <a:r>
              <a:rPr lang="en-GB" sz="2000" smtClean="0"/>
              <a:t>(Salford Univ.)</a:t>
            </a:r>
          </a:p>
          <a:p>
            <a:pPr>
              <a:lnSpc>
                <a:spcPct val="90000"/>
              </a:lnSpc>
            </a:pPr>
            <a:endParaRPr lang="en-GB" sz="2000" smtClean="0"/>
          </a:p>
          <a:p>
            <a:pPr>
              <a:lnSpc>
                <a:spcPct val="90000"/>
              </a:lnSpc>
            </a:pPr>
            <a:r>
              <a:rPr lang="en-GB" sz="2400" smtClean="0"/>
              <a:t>PEM fuel cell test stand for low carbon technologies </a:t>
            </a:r>
            <a:r>
              <a:rPr lang="en-GB" sz="2000" smtClean="0"/>
              <a:t>(Manchester Univ.)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Hydrogen from methane using non-thermal plasma  </a:t>
            </a:r>
            <a:r>
              <a:rPr lang="en-GB" sz="2000" smtClean="0"/>
              <a:t>(Manchester Univ.)</a:t>
            </a:r>
          </a:p>
          <a:p>
            <a:pPr>
              <a:lnSpc>
                <a:spcPct val="90000"/>
              </a:lnSpc>
            </a:pPr>
            <a:endParaRPr lang="en-GB" sz="1800" smtClean="0"/>
          </a:p>
          <a:p>
            <a:pPr>
              <a:lnSpc>
                <a:spcPct val="90000"/>
              </a:lnSpc>
            </a:pPr>
            <a:r>
              <a:rPr lang="en-GB" sz="2400" smtClean="0"/>
              <a:t>PV research </a:t>
            </a:r>
            <a:r>
              <a:rPr lang="en-GB" sz="2000" smtClean="0"/>
              <a:t>(Bolton Univ. &amp; Manchester Univ.)</a:t>
            </a:r>
          </a:p>
          <a:p>
            <a:pPr>
              <a:lnSpc>
                <a:spcPct val="90000"/>
              </a:lnSpc>
            </a:pPr>
            <a:endParaRPr lang="en-GB" sz="2000" smtClean="0"/>
          </a:p>
          <a:p>
            <a:pPr>
              <a:lnSpc>
                <a:spcPct val="90000"/>
              </a:lnSpc>
            </a:pPr>
            <a:r>
              <a:rPr lang="en-GB" sz="2400" smtClean="0"/>
              <a:t>Mini-grids for renewable energy applications</a:t>
            </a:r>
            <a:r>
              <a:rPr lang="en-GB" sz="2000" smtClean="0"/>
              <a:t> (Bolton University)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Innovation of small wind turbine technologies </a:t>
            </a:r>
            <a:r>
              <a:rPr lang="en-GB" sz="2000" smtClean="0"/>
              <a:t>(UCLAN)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2150" y="0"/>
            <a:ext cx="7772400" cy="741363"/>
          </a:xfrm>
        </p:spPr>
        <p:txBody>
          <a:bodyPr/>
          <a:lstStyle/>
          <a:p>
            <a:r>
              <a:rPr lang="en-GB" smtClean="0"/>
              <a:t>The Energy debate: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7325" y="1295400"/>
            <a:ext cx="8794750" cy="4800600"/>
          </a:xfrm>
        </p:spPr>
        <p:txBody>
          <a:bodyPr/>
          <a:lstStyle/>
          <a:p>
            <a:r>
              <a:rPr lang="en-US" sz="2800" smtClean="0"/>
              <a:t>effective research into production, distribution and use of low carbon energy is fundamental to the global economy.</a:t>
            </a:r>
          </a:p>
          <a:p>
            <a:endParaRPr lang="en-US" sz="2800" smtClean="0"/>
          </a:p>
          <a:p>
            <a:r>
              <a:rPr lang="en-US" sz="2800" smtClean="0"/>
              <a:t>particularly important today (</a:t>
            </a:r>
            <a:r>
              <a:rPr lang="en-US" sz="2400" smtClean="0"/>
              <a:t>economic crisis, energy security and recognition of effect of fossil fuels on climate change</a:t>
            </a:r>
            <a:r>
              <a:rPr lang="en-US" sz="2800" smtClean="0"/>
              <a:t>).</a:t>
            </a:r>
          </a:p>
          <a:p>
            <a:endParaRPr lang="en-US" sz="2800" smtClean="0"/>
          </a:p>
          <a:p>
            <a:r>
              <a:rPr lang="en-US" sz="2800" smtClean="0"/>
              <a:t>NWDA is the lead regional development agency for the Department for Energy and Climate Change.</a:t>
            </a:r>
          </a:p>
          <a:p>
            <a:pPr>
              <a:buFontTx/>
              <a:buNone/>
            </a:pPr>
            <a:endParaRPr lang="en-US" sz="2800" smtClean="0"/>
          </a:p>
          <a:p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4050" y="0"/>
            <a:ext cx="7772400" cy="749300"/>
          </a:xfrm>
        </p:spPr>
        <p:txBody>
          <a:bodyPr/>
          <a:lstStyle/>
          <a:p>
            <a:r>
              <a:rPr lang="en-GB" smtClean="0"/>
              <a:t>Joule Strategy (2009 – 2014)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41400"/>
            <a:ext cx="9144000" cy="4914900"/>
          </a:xfrm>
        </p:spPr>
        <p:txBody>
          <a:bodyPr/>
          <a:lstStyle/>
          <a:p>
            <a:r>
              <a:rPr lang="en-GB" sz="2800" smtClean="0"/>
              <a:t>become a stronger focal point for energy R&amp;D in the North West</a:t>
            </a:r>
          </a:p>
          <a:p>
            <a:r>
              <a:rPr lang="en-GB" sz="2800" smtClean="0"/>
              <a:t>improve co-ordination between stakeholders </a:t>
            </a:r>
          </a:p>
          <a:p>
            <a:r>
              <a:rPr lang="en-GB" sz="2800" smtClean="0"/>
              <a:t>provide clarity and leadership regarding regional energy strategy</a:t>
            </a:r>
          </a:p>
          <a:p>
            <a:r>
              <a:rPr lang="en-GB" sz="2800" smtClean="0"/>
              <a:t>champion exploitation of existing research</a:t>
            </a:r>
          </a:p>
          <a:p>
            <a:r>
              <a:rPr lang="en-GB" sz="2800" smtClean="0"/>
              <a:t>ensure financial sustainability of Joule Centre</a:t>
            </a:r>
          </a:p>
          <a:p>
            <a:r>
              <a:rPr lang="en-GB" sz="2800" smtClean="0"/>
              <a:t>necessary to demonstrate to NW Universities, NWDA &amp; other funders that Joule can deliver viable, valuable services</a:t>
            </a:r>
          </a:p>
          <a:p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4050" y="0"/>
            <a:ext cx="7772400" cy="749300"/>
          </a:xfrm>
        </p:spPr>
        <p:txBody>
          <a:bodyPr/>
          <a:lstStyle/>
          <a:p>
            <a:r>
              <a:rPr lang="en-GB" smtClean="0"/>
              <a:t>Joule Strategy (2009 – 2014)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39800"/>
            <a:ext cx="9144000" cy="5156200"/>
          </a:xfrm>
        </p:spPr>
        <p:txBody>
          <a:bodyPr/>
          <a:lstStyle/>
          <a:p>
            <a:r>
              <a:rPr lang="en-GB" smtClean="0"/>
              <a:t>In addition to ensuring current programme is delivered successfully, Joule Centre will concentrate on two key activity areas:</a:t>
            </a:r>
          </a:p>
          <a:p>
            <a:pPr lvl="1"/>
            <a:r>
              <a:rPr lang="en-GB" i="1" smtClean="0"/>
              <a:t>co-ordination, networking and dissemination of regional energy research</a:t>
            </a:r>
          </a:p>
          <a:p>
            <a:pPr lvl="1"/>
            <a:r>
              <a:rPr lang="en-GB" i="1" smtClean="0"/>
              <a:t>leadership and direction on four themes:</a:t>
            </a:r>
          </a:p>
          <a:p>
            <a:pPr lvl="2"/>
            <a:r>
              <a:rPr lang="en-GB" smtClean="0"/>
              <a:t>smarter networks</a:t>
            </a:r>
          </a:p>
          <a:p>
            <a:pPr lvl="2"/>
            <a:r>
              <a:rPr lang="en-GB" smtClean="0"/>
              <a:t>carbon reduction and low carbon technology development/deployment</a:t>
            </a:r>
          </a:p>
          <a:p>
            <a:pPr lvl="2"/>
            <a:r>
              <a:rPr lang="en-GB" smtClean="0"/>
              <a:t>enhanced higher level regional R,D &amp; D skills</a:t>
            </a:r>
          </a:p>
          <a:p>
            <a:pPr lvl="2"/>
            <a:r>
              <a:rPr lang="en-GB" smtClean="0"/>
              <a:t>cross-cutting socio-economic issues </a:t>
            </a:r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44"/>
          <p:cNvSpPr>
            <a:spLocks noGrp="1" noChangeArrowheads="1"/>
          </p:cNvSpPr>
          <p:nvPr>
            <p:ph type="title" idx="4294967295"/>
          </p:nvPr>
        </p:nvSpPr>
        <p:spPr>
          <a:xfrm>
            <a:off x="606425" y="0"/>
            <a:ext cx="6818313" cy="760413"/>
          </a:xfrm>
        </p:spPr>
        <p:txBody>
          <a:bodyPr/>
          <a:lstStyle/>
          <a:p>
            <a:r>
              <a:rPr lang="en-US" smtClean="0"/>
              <a:t>NW Energy Research Landscape:</a:t>
            </a:r>
            <a:endParaRPr lang="en-GB" smtClean="0"/>
          </a:p>
        </p:txBody>
      </p:sp>
      <p:sp>
        <p:nvSpPr>
          <p:cNvPr id="16402" name="Text Box 138"/>
          <p:cNvSpPr txBox="1">
            <a:spLocks noChangeArrowheads="1"/>
          </p:cNvSpPr>
          <p:nvPr/>
        </p:nvSpPr>
        <p:spPr bwMode="auto">
          <a:xfrm>
            <a:off x="279400" y="1122363"/>
            <a:ext cx="8493125" cy="568325"/>
          </a:xfrm>
          <a:prstGeom prst="rect">
            <a:avLst/>
          </a:prstGeom>
          <a:solidFill>
            <a:srgbClr val="504369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GB" sz="1200" b="1"/>
          </a:p>
        </p:txBody>
      </p:sp>
      <p:sp>
        <p:nvSpPr>
          <p:cNvPr id="16404" name="Text Box 64"/>
          <p:cNvSpPr txBox="1">
            <a:spLocks noChangeArrowheads="1"/>
          </p:cNvSpPr>
          <p:nvPr/>
        </p:nvSpPr>
        <p:spPr bwMode="auto">
          <a:xfrm>
            <a:off x="4445000" y="1243013"/>
            <a:ext cx="2844800" cy="29527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50436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Low C technology + Carbon Reduction</a:t>
            </a:r>
          </a:p>
        </p:txBody>
      </p:sp>
      <p:sp>
        <p:nvSpPr>
          <p:cNvPr id="16406" name="Text Box 68"/>
          <p:cNvSpPr txBox="1">
            <a:spLocks noChangeArrowheads="1"/>
          </p:cNvSpPr>
          <p:nvPr/>
        </p:nvSpPr>
        <p:spPr bwMode="auto">
          <a:xfrm>
            <a:off x="376238" y="1243013"/>
            <a:ext cx="1455737" cy="2936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50436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Smarter Networks</a:t>
            </a:r>
          </a:p>
        </p:txBody>
      </p:sp>
      <p:sp>
        <p:nvSpPr>
          <p:cNvPr id="16400" name="Text Box 67"/>
          <p:cNvSpPr txBox="1">
            <a:spLocks noChangeArrowheads="1"/>
          </p:cNvSpPr>
          <p:nvPr/>
        </p:nvSpPr>
        <p:spPr bwMode="auto">
          <a:xfrm>
            <a:off x="1862138" y="1243013"/>
            <a:ext cx="2476500" cy="2936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50436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Cross-cutting Socio-economic</a:t>
            </a:r>
          </a:p>
        </p:txBody>
      </p:sp>
      <p:sp>
        <p:nvSpPr>
          <p:cNvPr id="16401" name="Text Box 62"/>
          <p:cNvSpPr txBox="1">
            <a:spLocks noChangeArrowheads="1"/>
          </p:cNvSpPr>
          <p:nvPr/>
        </p:nvSpPr>
        <p:spPr bwMode="auto">
          <a:xfrm>
            <a:off x="7307263" y="1243013"/>
            <a:ext cx="1319212" cy="29527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50436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Energy Skills</a:t>
            </a:r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1733550" y="6284913"/>
            <a:ext cx="6091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1800" i="1">
                <a:solidFill>
                  <a:srgbClr val="FF0000"/>
                </a:solidFill>
              </a:rPr>
              <a:t>Joule Centre serves academic researchers in NW Universities</a:t>
            </a:r>
          </a:p>
        </p:txBody>
      </p:sp>
      <p:grpSp>
        <p:nvGrpSpPr>
          <p:cNvPr id="16454" name="Group 70"/>
          <p:cNvGrpSpPr>
            <a:grpSpLocks/>
          </p:cNvGrpSpPr>
          <p:nvPr/>
        </p:nvGrpSpPr>
        <p:grpSpPr bwMode="auto">
          <a:xfrm>
            <a:off x="131763" y="1812925"/>
            <a:ext cx="8572500" cy="3816350"/>
            <a:chOff x="83" y="1142"/>
            <a:chExt cx="5400" cy="2404"/>
          </a:xfrm>
        </p:grpSpPr>
        <p:sp>
          <p:nvSpPr>
            <p:cNvPr id="16389" name="Text Box 62"/>
            <p:cNvSpPr txBox="1">
              <a:spLocks noChangeArrowheads="1"/>
            </p:cNvSpPr>
            <p:nvPr/>
          </p:nvSpPr>
          <p:spPr bwMode="auto">
            <a:xfrm>
              <a:off x="83" y="2172"/>
              <a:ext cx="1118" cy="30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50436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NW Climate change policy</a:t>
              </a:r>
            </a:p>
          </p:txBody>
        </p:sp>
        <p:sp>
          <p:nvSpPr>
            <p:cNvPr id="16390" name="Text Box 62"/>
            <p:cNvSpPr txBox="1">
              <a:spLocks noChangeArrowheads="1"/>
            </p:cNvSpPr>
            <p:nvPr/>
          </p:nvSpPr>
          <p:spPr bwMode="auto">
            <a:xfrm>
              <a:off x="560" y="3345"/>
              <a:ext cx="1118" cy="185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50436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Energy Security </a:t>
              </a:r>
            </a:p>
          </p:txBody>
        </p:sp>
        <p:sp>
          <p:nvSpPr>
            <p:cNvPr id="16391" name="Text Box 62"/>
            <p:cNvSpPr txBox="1">
              <a:spLocks noChangeArrowheads="1"/>
            </p:cNvSpPr>
            <p:nvPr/>
          </p:nvSpPr>
          <p:spPr bwMode="auto">
            <a:xfrm>
              <a:off x="236" y="1527"/>
              <a:ext cx="1124" cy="30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50436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Govt policy -2020 vision and affordability</a:t>
              </a:r>
            </a:p>
          </p:txBody>
        </p:sp>
        <p:sp>
          <p:nvSpPr>
            <p:cNvPr id="16392" name="Text Box 62"/>
            <p:cNvSpPr txBox="1">
              <a:spLocks noChangeArrowheads="1"/>
            </p:cNvSpPr>
            <p:nvPr/>
          </p:nvSpPr>
          <p:spPr bwMode="auto">
            <a:xfrm>
              <a:off x="4309" y="2159"/>
              <a:ext cx="1174" cy="185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50436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Industrial  engagement</a:t>
              </a:r>
            </a:p>
          </p:txBody>
        </p:sp>
        <p:sp>
          <p:nvSpPr>
            <p:cNvPr id="16393" name="Text Box 62"/>
            <p:cNvSpPr txBox="1">
              <a:spLocks noChangeArrowheads="1"/>
            </p:cNvSpPr>
            <p:nvPr/>
          </p:nvSpPr>
          <p:spPr bwMode="auto">
            <a:xfrm>
              <a:off x="4144" y="1443"/>
              <a:ext cx="1254" cy="30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50436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Collaboration to increase regional capability</a:t>
              </a:r>
            </a:p>
          </p:txBody>
        </p:sp>
        <p:sp>
          <p:nvSpPr>
            <p:cNvPr id="16394" name="Text Box 62"/>
            <p:cNvSpPr txBox="1">
              <a:spLocks noChangeArrowheads="1"/>
            </p:cNvSpPr>
            <p:nvPr/>
          </p:nvSpPr>
          <p:spPr bwMode="auto">
            <a:xfrm>
              <a:off x="4309" y="2698"/>
              <a:ext cx="1174" cy="185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50436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Increased talent pool</a:t>
              </a:r>
            </a:p>
          </p:txBody>
        </p:sp>
        <p:sp>
          <p:nvSpPr>
            <p:cNvPr id="16395" name="Text Box 62"/>
            <p:cNvSpPr txBox="1">
              <a:spLocks noChangeArrowheads="1"/>
            </p:cNvSpPr>
            <p:nvPr/>
          </p:nvSpPr>
          <p:spPr bwMode="auto">
            <a:xfrm>
              <a:off x="4027" y="3246"/>
              <a:ext cx="1177" cy="30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50436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Increased regional energy “GVA”</a:t>
              </a:r>
            </a:p>
          </p:txBody>
        </p:sp>
        <p:sp>
          <p:nvSpPr>
            <p:cNvPr id="16396" name="TextBox 42"/>
            <p:cNvSpPr txBox="1">
              <a:spLocks noChangeArrowheads="1"/>
            </p:cNvSpPr>
            <p:nvPr/>
          </p:nvSpPr>
          <p:spPr bwMode="auto">
            <a:xfrm>
              <a:off x="334" y="1191"/>
              <a:ext cx="8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/>
                <a:t>Drivers</a:t>
              </a:r>
            </a:p>
          </p:txBody>
        </p:sp>
        <p:sp>
          <p:nvSpPr>
            <p:cNvPr id="16397" name="TextBox 43"/>
            <p:cNvSpPr txBox="1">
              <a:spLocks noChangeArrowheads="1"/>
            </p:cNvSpPr>
            <p:nvPr/>
          </p:nvSpPr>
          <p:spPr bwMode="auto">
            <a:xfrm>
              <a:off x="4332" y="1142"/>
              <a:ext cx="83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/>
                <a:t>Outputs</a:t>
              </a:r>
            </a:p>
          </p:txBody>
        </p:sp>
        <p:sp>
          <p:nvSpPr>
            <p:cNvPr id="16398" name="Text Box 62"/>
            <p:cNvSpPr txBox="1">
              <a:spLocks noChangeArrowheads="1"/>
            </p:cNvSpPr>
            <p:nvPr/>
          </p:nvSpPr>
          <p:spPr bwMode="auto">
            <a:xfrm>
              <a:off x="239" y="2835"/>
              <a:ext cx="1103" cy="299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50436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NW business needs and capabilities</a:t>
              </a:r>
            </a:p>
          </p:txBody>
        </p:sp>
        <p:sp>
          <p:nvSpPr>
            <p:cNvPr id="16416" name="Oval 160"/>
            <p:cNvSpPr>
              <a:spLocks noChangeArrowheads="1"/>
            </p:cNvSpPr>
            <p:nvPr/>
          </p:nvSpPr>
          <p:spPr bwMode="auto">
            <a:xfrm>
              <a:off x="1267" y="1280"/>
              <a:ext cx="2952" cy="2246"/>
            </a:xfrm>
            <a:prstGeom prst="ellipse">
              <a:avLst/>
            </a:prstGeom>
            <a:solidFill>
              <a:srgbClr val="266E7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/>
            </a:p>
          </p:txBody>
        </p:sp>
        <p:sp>
          <p:nvSpPr>
            <p:cNvPr id="16417" name="Text Box 88"/>
            <p:cNvSpPr txBox="1">
              <a:spLocks noChangeArrowheads="1"/>
            </p:cNvSpPr>
            <p:nvPr/>
          </p:nvSpPr>
          <p:spPr bwMode="auto">
            <a:xfrm>
              <a:off x="1321" y="2650"/>
              <a:ext cx="43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1200"/>
            </a:p>
          </p:txBody>
        </p:sp>
        <p:sp>
          <p:nvSpPr>
            <p:cNvPr id="16418" name="Text Box 90"/>
            <p:cNvSpPr txBox="1">
              <a:spLocks noChangeArrowheads="1"/>
            </p:cNvSpPr>
            <p:nvPr/>
          </p:nvSpPr>
          <p:spPr bwMode="auto">
            <a:xfrm>
              <a:off x="1263" y="2252"/>
              <a:ext cx="3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16419" name="Text Box 94"/>
            <p:cNvSpPr txBox="1">
              <a:spLocks noChangeArrowheads="1"/>
            </p:cNvSpPr>
            <p:nvPr/>
          </p:nvSpPr>
          <p:spPr bwMode="auto">
            <a:xfrm>
              <a:off x="2743" y="3167"/>
              <a:ext cx="3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>
                  <a:solidFill>
                    <a:srgbClr val="FFFF00"/>
                  </a:solidFill>
                </a:rPr>
                <a:t>LJMU</a:t>
              </a:r>
            </a:p>
          </p:txBody>
        </p:sp>
        <p:sp>
          <p:nvSpPr>
            <p:cNvPr id="16420" name="Text Box 96"/>
            <p:cNvSpPr txBox="1">
              <a:spLocks noChangeArrowheads="1"/>
            </p:cNvSpPr>
            <p:nvPr/>
          </p:nvSpPr>
          <p:spPr bwMode="auto">
            <a:xfrm>
              <a:off x="1717" y="1571"/>
              <a:ext cx="6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FFFF00"/>
                  </a:solidFill>
                </a:rPr>
                <a:t>Manchester</a:t>
              </a:r>
            </a:p>
          </p:txBody>
        </p:sp>
        <p:sp>
          <p:nvSpPr>
            <p:cNvPr id="16421" name="Text Box 98"/>
            <p:cNvSpPr txBox="1">
              <a:spLocks noChangeArrowheads="1"/>
            </p:cNvSpPr>
            <p:nvPr/>
          </p:nvSpPr>
          <p:spPr bwMode="auto">
            <a:xfrm>
              <a:off x="3146" y="1571"/>
              <a:ext cx="4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FFFF00"/>
                  </a:solidFill>
                </a:rPr>
                <a:t>Salford</a:t>
              </a:r>
            </a:p>
          </p:txBody>
        </p:sp>
        <p:sp>
          <p:nvSpPr>
            <p:cNvPr id="16422" name="Text Box 100"/>
            <p:cNvSpPr txBox="1">
              <a:spLocks noChangeArrowheads="1"/>
            </p:cNvSpPr>
            <p:nvPr/>
          </p:nvSpPr>
          <p:spPr bwMode="auto">
            <a:xfrm>
              <a:off x="2440" y="1345"/>
              <a:ext cx="5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FFFF00"/>
                  </a:solidFill>
                </a:rPr>
                <a:t>Lancaster</a:t>
              </a:r>
            </a:p>
          </p:txBody>
        </p:sp>
        <p:sp>
          <p:nvSpPr>
            <p:cNvPr id="16423" name="Text Box 106"/>
            <p:cNvSpPr txBox="1">
              <a:spLocks noChangeArrowheads="1"/>
            </p:cNvSpPr>
            <p:nvPr/>
          </p:nvSpPr>
          <p:spPr bwMode="auto">
            <a:xfrm>
              <a:off x="3743" y="2171"/>
              <a:ext cx="50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FFFF00"/>
                  </a:solidFill>
                </a:rPr>
                <a:t>Liverpool</a:t>
              </a:r>
              <a:endParaRPr lang="en-GB" sz="1200" b="1">
                <a:solidFill>
                  <a:srgbClr val="FFFF00"/>
                </a:solidFill>
              </a:endParaRPr>
            </a:p>
          </p:txBody>
        </p:sp>
        <p:sp>
          <p:nvSpPr>
            <p:cNvPr id="16424" name="Text Box 86"/>
            <p:cNvSpPr txBox="1">
              <a:spLocks noChangeArrowheads="1"/>
            </p:cNvSpPr>
            <p:nvPr/>
          </p:nvSpPr>
          <p:spPr bwMode="auto">
            <a:xfrm>
              <a:off x="1783" y="3006"/>
              <a:ext cx="3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FFFF00"/>
                  </a:solidFill>
                </a:rPr>
                <a:t>Bolton</a:t>
              </a:r>
              <a:endParaRPr lang="en-GB" sz="1200" b="1">
                <a:solidFill>
                  <a:srgbClr val="FFFF00"/>
                </a:solidFill>
              </a:endParaRPr>
            </a:p>
          </p:txBody>
        </p:sp>
        <p:sp>
          <p:nvSpPr>
            <p:cNvPr id="16425" name="Text Box 108"/>
            <p:cNvSpPr txBox="1">
              <a:spLocks noChangeArrowheads="1"/>
            </p:cNvSpPr>
            <p:nvPr/>
          </p:nvSpPr>
          <p:spPr bwMode="auto">
            <a:xfrm>
              <a:off x="3635" y="2650"/>
              <a:ext cx="49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>
                  <a:solidFill>
                    <a:srgbClr val="FFFF00"/>
                  </a:solidFill>
                </a:rPr>
                <a:t>MMU</a:t>
              </a:r>
            </a:p>
          </p:txBody>
        </p:sp>
        <p:sp>
          <p:nvSpPr>
            <p:cNvPr id="16426" name="Text Box 86"/>
            <p:cNvSpPr txBox="1">
              <a:spLocks noChangeArrowheads="1"/>
            </p:cNvSpPr>
            <p:nvPr/>
          </p:nvSpPr>
          <p:spPr bwMode="auto">
            <a:xfrm>
              <a:off x="1274" y="2393"/>
              <a:ext cx="3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FFFF00"/>
                  </a:solidFill>
                </a:rPr>
                <a:t>CEH</a:t>
              </a:r>
              <a:endParaRPr lang="en-GB" sz="1200" b="1">
                <a:solidFill>
                  <a:srgbClr val="FFFF00"/>
                </a:solidFill>
              </a:endParaRPr>
            </a:p>
          </p:txBody>
        </p:sp>
        <p:sp>
          <p:nvSpPr>
            <p:cNvPr id="16427" name="Text Box 86"/>
            <p:cNvSpPr txBox="1">
              <a:spLocks noChangeArrowheads="1"/>
            </p:cNvSpPr>
            <p:nvPr/>
          </p:nvSpPr>
          <p:spPr bwMode="auto">
            <a:xfrm>
              <a:off x="1345" y="2697"/>
              <a:ext cx="4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FFFF00"/>
                  </a:solidFill>
                </a:rPr>
                <a:t>Chester</a:t>
              </a:r>
              <a:endParaRPr lang="en-GB" sz="1200" b="1">
                <a:solidFill>
                  <a:srgbClr val="FFFF00"/>
                </a:solidFill>
              </a:endParaRPr>
            </a:p>
          </p:txBody>
        </p:sp>
        <p:sp>
          <p:nvSpPr>
            <p:cNvPr id="16428" name="Text Box 100"/>
            <p:cNvSpPr txBox="1">
              <a:spLocks noChangeArrowheads="1"/>
            </p:cNvSpPr>
            <p:nvPr/>
          </p:nvSpPr>
          <p:spPr bwMode="auto">
            <a:xfrm>
              <a:off x="3239" y="2931"/>
              <a:ext cx="6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FFFF00"/>
                  </a:solidFill>
                </a:rPr>
                <a:t>UoCumbria</a:t>
              </a:r>
            </a:p>
          </p:txBody>
        </p:sp>
        <p:sp>
          <p:nvSpPr>
            <p:cNvPr id="16429" name="Text Box 100"/>
            <p:cNvSpPr txBox="1">
              <a:spLocks noChangeArrowheads="1"/>
            </p:cNvSpPr>
            <p:nvPr/>
          </p:nvSpPr>
          <p:spPr bwMode="auto">
            <a:xfrm>
              <a:off x="2248" y="3165"/>
              <a:ext cx="4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FFFF00"/>
                  </a:solidFill>
                </a:rPr>
                <a:t>UCLAN</a:t>
              </a:r>
            </a:p>
          </p:txBody>
        </p:sp>
        <p:sp>
          <p:nvSpPr>
            <p:cNvPr id="16430" name="Text Box 102"/>
            <p:cNvSpPr txBox="1">
              <a:spLocks noChangeArrowheads="1"/>
            </p:cNvSpPr>
            <p:nvPr/>
          </p:nvSpPr>
          <p:spPr bwMode="auto">
            <a:xfrm>
              <a:off x="2149" y="1485"/>
              <a:ext cx="5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sz="1200"/>
            </a:p>
          </p:txBody>
        </p:sp>
        <p:sp>
          <p:nvSpPr>
            <p:cNvPr id="16432" name="Text Box 104"/>
            <p:cNvSpPr txBox="1">
              <a:spLocks noChangeArrowheads="1"/>
            </p:cNvSpPr>
            <p:nvPr/>
          </p:nvSpPr>
          <p:spPr bwMode="auto">
            <a:xfrm>
              <a:off x="3313" y="3094"/>
              <a:ext cx="3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sz="1200"/>
            </a:p>
          </p:txBody>
        </p:sp>
        <p:grpSp>
          <p:nvGrpSpPr>
            <p:cNvPr id="4" name="Group 175"/>
            <p:cNvGrpSpPr>
              <a:grpSpLocks/>
            </p:cNvGrpSpPr>
            <p:nvPr/>
          </p:nvGrpSpPr>
          <p:grpSpPr bwMode="auto">
            <a:xfrm>
              <a:off x="1673" y="1739"/>
              <a:ext cx="2111" cy="1343"/>
              <a:chOff x="1514" y="1304"/>
              <a:chExt cx="2744" cy="175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" name="Group 155"/>
              <p:cNvGrpSpPr>
                <a:grpSpLocks/>
              </p:cNvGrpSpPr>
              <p:nvPr/>
            </p:nvGrpSpPr>
            <p:grpSpPr bwMode="auto">
              <a:xfrm>
                <a:off x="1514" y="1304"/>
                <a:ext cx="2744" cy="1752"/>
                <a:chOff x="1560" y="1304"/>
                <a:chExt cx="2744" cy="1752"/>
              </a:xfrm>
            </p:grpSpPr>
            <p:sp>
              <p:nvSpPr>
                <p:cNvPr id="9258" name="Oval 153"/>
                <p:cNvSpPr>
                  <a:spLocks noChangeArrowheads="1"/>
                </p:cNvSpPr>
                <p:nvPr/>
              </p:nvSpPr>
              <p:spPr bwMode="auto">
                <a:xfrm>
                  <a:off x="1560" y="1304"/>
                  <a:ext cx="2744" cy="1752"/>
                </a:xfrm>
                <a:prstGeom prst="ellipse">
                  <a:avLst/>
                </a:prstGeom>
                <a:solidFill>
                  <a:srgbClr val="38A3B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>
                    <a:defRPr/>
                  </a:pPr>
                  <a:endParaRPr lang="en-GB"/>
                </a:p>
              </p:txBody>
            </p:sp>
            <p:sp>
              <p:nvSpPr>
                <p:cNvPr id="9259" name="Oval 152"/>
                <p:cNvSpPr>
                  <a:spLocks noChangeArrowheads="1"/>
                </p:cNvSpPr>
                <p:nvPr/>
              </p:nvSpPr>
              <p:spPr bwMode="auto">
                <a:xfrm>
                  <a:off x="2575" y="1999"/>
                  <a:ext cx="741" cy="36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>
                    <a:defRPr/>
                  </a:pPr>
                  <a:endParaRPr lang="en-GB"/>
                </a:p>
              </p:txBody>
            </p:sp>
          </p:grpSp>
          <p:sp>
            <p:nvSpPr>
              <p:cNvPr id="9257" name="Text Box 4"/>
              <p:cNvSpPr txBox="1">
                <a:spLocks noChangeArrowheads="1"/>
              </p:cNvSpPr>
              <p:nvPr/>
            </p:nvSpPr>
            <p:spPr bwMode="auto">
              <a:xfrm>
                <a:off x="2532" y="2023"/>
                <a:ext cx="727" cy="29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69659B"/>
                    </a:solidFill>
                  </a:rPr>
                  <a:t>JOULE</a:t>
                </a:r>
              </a:p>
            </p:txBody>
          </p:sp>
        </p:grpSp>
        <p:sp>
          <p:nvSpPr>
            <p:cNvPr id="16453" name="Text Box 100"/>
            <p:cNvSpPr txBox="1">
              <a:spLocks noChangeArrowheads="1"/>
            </p:cNvSpPr>
            <p:nvPr/>
          </p:nvSpPr>
          <p:spPr bwMode="auto">
            <a:xfrm>
              <a:off x="1248" y="1986"/>
              <a:ext cx="5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rgbClr val="FFFF00"/>
                  </a:solidFill>
                </a:rPr>
                <a:t>Open University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4050" y="0"/>
            <a:ext cx="7772400" cy="749300"/>
          </a:xfrm>
        </p:spPr>
        <p:txBody>
          <a:bodyPr/>
          <a:lstStyle/>
          <a:p>
            <a:r>
              <a:rPr lang="en-GB" sz="3200" smtClean="0"/>
              <a:t>Benefits of Joule Strategy for Universities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6850" y="901700"/>
            <a:ext cx="8693150" cy="5181600"/>
          </a:xfrm>
        </p:spPr>
        <p:txBody>
          <a:bodyPr/>
          <a:lstStyle/>
          <a:p>
            <a:r>
              <a:rPr lang="en-GB" sz="2800" smtClean="0"/>
              <a:t>support for Business Development Managers</a:t>
            </a:r>
          </a:p>
          <a:p>
            <a:r>
              <a:rPr lang="en-GB" sz="2800" smtClean="0"/>
              <a:t>access to additional funding</a:t>
            </a:r>
          </a:p>
          <a:p>
            <a:r>
              <a:rPr lang="en-GB" sz="2800" smtClean="0"/>
              <a:t>inclusion in the Joule database </a:t>
            </a:r>
          </a:p>
          <a:p>
            <a:r>
              <a:rPr lang="en-GB" sz="2800" smtClean="0"/>
              <a:t>support from theme leaders</a:t>
            </a:r>
          </a:p>
          <a:p>
            <a:r>
              <a:rPr lang="en-GB" sz="2800" smtClean="0"/>
              <a:t>active networks &amp; Joule Forum</a:t>
            </a:r>
          </a:p>
          <a:p>
            <a:r>
              <a:rPr lang="en-GB" sz="2800" smtClean="0"/>
              <a:t>promotion through articles/newsletter/website</a:t>
            </a:r>
          </a:p>
          <a:p>
            <a:r>
              <a:rPr lang="en-GB" sz="2800" smtClean="0"/>
              <a:t>project management of joint funding applications</a:t>
            </a:r>
          </a:p>
          <a:p>
            <a:r>
              <a:rPr lang="en-GB" sz="2800" smtClean="0"/>
              <a:t>matching to potential business partners</a:t>
            </a:r>
          </a:p>
          <a:p>
            <a:r>
              <a:rPr lang="en-GB" sz="2800" smtClean="0"/>
              <a:t>help with international links</a:t>
            </a:r>
          </a:p>
          <a:p>
            <a:r>
              <a:rPr lang="en-GB" sz="2800" smtClean="0"/>
              <a:t>cohesive and focused links to NWDA</a:t>
            </a:r>
          </a:p>
          <a:p>
            <a:endParaRPr lang="en-GB" sz="2800" smtClean="0"/>
          </a:p>
          <a:p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9400" y="0"/>
            <a:ext cx="8864600" cy="749300"/>
          </a:xfrm>
        </p:spPr>
        <p:txBody>
          <a:bodyPr/>
          <a:lstStyle/>
          <a:p>
            <a:r>
              <a:rPr lang="en-GB" sz="3200" smtClean="0"/>
              <a:t>Benefits of Joule Strategy for NWDA/Public Sector: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850" y="914400"/>
            <a:ext cx="869315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creation and safeguarding of regional jobs</a:t>
            </a:r>
          </a:p>
          <a:p>
            <a:pPr>
              <a:lnSpc>
                <a:spcPct val="90000"/>
              </a:lnSpc>
            </a:pPr>
            <a:r>
              <a:rPr lang="en-GB" smtClean="0"/>
              <a:t>helping businesses establish and maintain links to NW universities</a:t>
            </a:r>
          </a:p>
          <a:p>
            <a:pPr>
              <a:lnSpc>
                <a:spcPct val="90000"/>
              </a:lnSpc>
            </a:pPr>
            <a:r>
              <a:rPr lang="en-GB" smtClean="0"/>
              <a:t>leveraging of additional funds for energy research, development and deployment</a:t>
            </a:r>
          </a:p>
          <a:p>
            <a:pPr>
              <a:lnSpc>
                <a:spcPct val="90000"/>
              </a:lnSpc>
            </a:pPr>
            <a:r>
              <a:rPr lang="en-GB" smtClean="0"/>
              <a:t>increasing energy research skills in the region</a:t>
            </a:r>
          </a:p>
          <a:p>
            <a:pPr>
              <a:lnSpc>
                <a:spcPct val="90000"/>
              </a:lnSpc>
            </a:pPr>
            <a:r>
              <a:rPr lang="en-GB" smtClean="0"/>
              <a:t>authoritative advice on key energy topics to regional bodies</a:t>
            </a:r>
          </a:p>
          <a:p>
            <a:pPr>
              <a:lnSpc>
                <a:spcPct val="90000"/>
              </a:lnSpc>
            </a:pPr>
            <a:r>
              <a:rPr lang="en-GB" smtClean="0"/>
              <a:t>co-ordinating access to NW universities for inward investment in the energy sector  </a:t>
            </a:r>
          </a:p>
          <a:p>
            <a:pPr>
              <a:lnSpc>
                <a:spcPct val="90000"/>
              </a:lnSpc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9400" y="0"/>
            <a:ext cx="8864600" cy="749300"/>
          </a:xfrm>
        </p:spPr>
        <p:txBody>
          <a:bodyPr/>
          <a:lstStyle/>
          <a:p>
            <a:r>
              <a:rPr lang="en-GB" smtClean="0"/>
              <a:t>Benefits of Joule Strategy for Businesses: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850" y="1638300"/>
            <a:ext cx="8693150" cy="4457700"/>
          </a:xfrm>
        </p:spPr>
        <p:txBody>
          <a:bodyPr/>
          <a:lstStyle/>
          <a:p>
            <a:r>
              <a:rPr lang="en-GB" smtClean="0"/>
              <a:t>co-ordinating access to NW universities</a:t>
            </a:r>
          </a:p>
          <a:p>
            <a:r>
              <a:rPr lang="en-GB" smtClean="0"/>
              <a:t>intelligent link to energy researchers in the NW</a:t>
            </a:r>
          </a:p>
          <a:p>
            <a:r>
              <a:rPr lang="en-GB" smtClean="0"/>
              <a:t>networking through Joule Forum/theme networks</a:t>
            </a:r>
          </a:p>
          <a:p>
            <a:r>
              <a:rPr lang="en-GB" smtClean="0"/>
              <a:t>guidance on funding opportunities</a:t>
            </a:r>
          </a:p>
          <a:p>
            <a:r>
              <a:rPr lang="en-GB" smtClean="0"/>
              <a:t>facilitation of Knowledge Transfer Partnerships</a:t>
            </a:r>
          </a:p>
          <a:p>
            <a:r>
              <a:rPr lang="en-GB" smtClean="0"/>
              <a:t>matching with researchers   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20" name="Picture 4" descr="newspapers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24945"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</p:spPr>
      </p:pic>
      <p:pic>
        <p:nvPicPr>
          <p:cNvPr id="316421" name="Picture 5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9238" y="123825"/>
            <a:ext cx="2344737" cy="170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6422" name="Picture 6" descr="Pictur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3" y="6208713"/>
            <a:ext cx="8134350" cy="504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6423" name="Picture 7" descr="Picture3"/>
          <p:cNvPicPr>
            <a:picLocks noChangeAspect="1" noChangeArrowheads="1"/>
          </p:cNvPicPr>
          <p:nvPr/>
        </p:nvPicPr>
        <p:blipFill>
          <a:blip r:embed="rId6" cstate="print"/>
          <a:srcRect t="10985" b="21591"/>
          <a:stretch>
            <a:fillRect/>
          </a:stretch>
        </p:blipFill>
        <p:spPr bwMode="auto">
          <a:xfrm>
            <a:off x="152400" y="5645150"/>
            <a:ext cx="6518275" cy="358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6424" name="Picture 8" descr="Picture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25" y="142875"/>
            <a:ext cx="3371850" cy="1644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6425" name="Picture 9" descr="Picture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4763" y="1887538"/>
            <a:ext cx="3878262" cy="1376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6426" name="Picture 10" descr="Picture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" y="1890713"/>
            <a:ext cx="2420938" cy="78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6427" name="Picture 11" descr="Picture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90925" y="133350"/>
            <a:ext cx="2911475" cy="1354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6428" name="Picture 12" descr="Picture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9700" y="2860675"/>
            <a:ext cx="1785938" cy="752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6429" name="Picture 13" descr="Picture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97188" y="1612900"/>
            <a:ext cx="1965325" cy="158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6430" name="Picture 14" descr="Picture14"/>
          <p:cNvPicPr>
            <a:picLocks noChangeAspect="1" noChangeArrowheads="1"/>
          </p:cNvPicPr>
          <p:nvPr/>
        </p:nvPicPr>
        <p:blipFill>
          <a:blip r:embed="rId13" cstate="print"/>
          <a:srcRect l="4349"/>
          <a:stretch>
            <a:fillRect/>
          </a:stretch>
        </p:blipFill>
        <p:spPr bwMode="auto">
          <a:xfrm>
            <a:off x="1909763" y="3192463"/>
            <a:ext cx="4364037" cy="1104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6431" name="Picture 15" descr="Picture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53075" y="4130675"/>
            <a:ext cx="3476625" cy="1074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6432" name="Picture 16" descr="Picture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350" y="4216400"/>
            <a:ext cx="3794125" cy="1112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9450" y="0"/>
            <a:ext cx="7772400" cy="749300"/>
          </a:xfrm>
        </p:spPr>
        <p:txBody>
          <a:bodyPr/>
          <a:lstStyle/>
          <a:p>
            <a:r>
              <a:rPr lang="en-GB" smtClean="0"/>
              <a:t>History of Joule Centre: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8950" y="901700"/>
            <a:ext cx="8655050" cy="513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smtClean="0"/>
              <a:t>formed in 2005 to spearhead collaborative low carbon energy research in the Northwest</a:t>
            </a:r>
          </a:p>
          <a:p>
            <a:pPr lvl="1">
              <a:lnSpc>
                <a:spcPct val="80000"/>
              </a:lnSpc>
            </a:pPr>
            <a:r>
              <a:rPr lang="en-US" sz="2400" i="1" smtClean="0"/>
              <a:t>by further leveraging through co-ordination &amp; leadership at regional &amp; national level</a:t>
            </a:r>
          </a:p>
          <a:p>
            <a:pPr lvl="1">
              <a:lnSpc>
                <a:spcPct val="80000"/>
              </a:lnSpc>
            </a:pPr>
            <a:r>
              <a:rPr lang="en-US" sz="2400" i="1" smtClean="0"/>
              <a:t>by increasing interdisciplinary and collaborative working that delivers real solutions for the benefit of the Northwest</a:t>
            </a:r>
            <a:r>
              <a:rPr lang="en-US" sz="2400" smtClean="0"/>
              <a:t> </a:t>
            </a:r>
            <a:endParaRPr lang="en-GB" sz="2400" smtClean="0"/>
          </a:p>
          <a:p>
            <a:pPr lvl="1">
              <a:lnSpc>
                <a:spcPct val="80000"/>
              </a:lnSpc>
            </a:pPr>
            <a:endParaRPr lang="en-GB" sz="1800" smtClean="0"/>
          </a:p>
          <a:p>
            <a:pPr>
              <a:lnSpc>
                <a:spcPct val="80000"/>
              </a:lnSpc>
            </a:pPr>
            <a:r>
              <a:rPr lang="en-GB" sz="2800" smtClean="0"/>
              <a:t>funded by NWDA with an initial 5yr budget of £5.2m.  </a:t>
            </a:r>
          </a:p>
          <a:p>
            <a:pPr>
              <a:lnSpc>
                <a:spcPct val="80000"/>
              </a:lnSpc>
            </a:pPr>
            <a:endParaRPr lang="en-GB" sz="2400" smtClean="0"/>
          </a:p>
          <a:p>
            <a:pPr>
              <a:lnSpc>
                <a:spcPct val="80000"/>
              </a:lnSpc>
            </a:pPr>
            <a:r>
              <a:rPr lang="en-GB" sz="2800" smtClean="0"/>
              <a:t>Joule Centre serves:</a:t>
            </a:r>
          </a:p>
          <a:p>
            <a:pPr lvl="1">
              <a:lnSpc>
                <a:spcPct val="80000"/>
              </a:lnSpc>
            </a:pPr>
            <a:r>
              <a:rPr lang="en-GB" sz="2400" smtClean="0"/>
              <a:t>academic researchers in all the universities in the Northwest</a:t>
            </a:r>
          </a:p>
          <a:p>
            <a:pPr lvl="1">
              <a:lnSpc>
                <a:spcPct val="80000"/>
              </a:lnSpc>
            </a:pPr>
            <a:r>
              <a:rPr lang="en-GB" sz="2400" smtClean="0"/>
              <a:t>SME’s and larger businesses in Northwest</a:t>
            </a:r>
          </a:p>
          <a:p>
            <a:pPr lvl="1">
              <a:lnSpc>
                <a:spcPct val="80000"/>
              </a:lnSpc>
            </a:pPr>
            <a:r>
              <a:rPr lang="en-GB" sz="2400" smtClean="0"/>
              <a:t>NWDA in promoting research capabilities of the region </a:t>
            </a:r>
          </a:p>
          <a:p>
            <a:pPr lvl="1">
              <a:lnSpc>
                <a:spcPct val="80000"/>
              </a:lnSpc>
            </a:pPr>
            <a:r>
              <a:rPr lang="en-GB" sz="2400" smtClean="0"/>
              <a:t>public sector organisations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9450" y="0"/>
            <a:ext cx="7772400" cy="749300"/>
          </a:xfrm>
        </p:spPr>
        <p:txBody>
          <a:bodyPr/>
          <a:lstStyle/>
          <a:p>
            <a:r>
              <a:rPr lang="en-GB" smtClean="0"/>
              <a:t>Main work areas of Joule Centre: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8950" y="1574800"/>
            <a:ext cx="8655050" cy="4686300"/>
          </a:xfrm>
        </p:spPr>
        <p:txBody>
          <a:bodyPr/>
          <a:lstStyle/>
          <a:p>
            <a:r>
              <a:rPr lang="en-GB" smtClean="0"/>
              <a:t>Awarding research grants to Northwest HEIs</a:t>
            </a:r>
          </a:p>
          <a:p>
            <a:endParaRPr lang="en-GB" smtClean="0"/>
          </a:p>
          <a:p>
            <a:r>
              <a:rPr lang="en-GB" smtClean="0"/>
              <a:t>Joule Forum</a:t>
            </a:r>
          </a:p>
          <a:p>
            <a:endParaRPr lang="en-GB" smtClean="0"/>
          </a:p>
          <a:p>
            <a:r>
              <a:rPr lang="en-GB" smtClean="0"/>
              <a:t>Support of industrial collaboration with HEIs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9450" y="0"/>
            <a:ext cx="7772400" cy="749300"/>
          </a:xfrm>
        </p:spPr>
        <p:txBody>
          <a:bodyPr/>
          <a:lstStyle/>
          <a:p>
            <a:r>
              <a:rPr lang="en-GB" smtClean="0"/>
              <a:t>Joule research funding: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4950" y="1104900"/>
            <a:ext cx="8909050" cy="4686300"/>
          </a:xfrm>
        </p:spPr>
        <p:txBody>
          <a:bodyPr/>
          <a:lstStyle/>
          <a:p>
            <a:r>
              <a:rPr lang="en-GB" smtClean="0"/>
              <a:t>Grants to increase the profile and R&amp;D capacity of Northwest Universities in energy technologies</a:t>
            </a:r>
          </a:p>
          <a:p>
            <a:r>
              <a:rPr lang="en-GB" smtClean="0"/>
              <a:t>Financial and management support for specific projects</a:t>
            </a:r>
          </a:p>
          <a:p>
            <a:r>
              <a:rPr lang="en-GB" smtClean="0"/>
              <a:t>Catalyst for encouraging further investment</a:t>
            </a:r>
          </a:p>
          <a:p>
            <a:r>
              <a:rPr lang="en-GB" smtClean="0"/>
              <a:t>Knowledge for NW sustainable energy community</a:t>
            </a:r>
          </a:p>
          <a:p>
            <a:r>
              <a:rPr lang="en-GB" smtClean="0"/>
              <a:t>Since 2006, Joule Centre has awarded 32 grants</a:t>
            </a:r>
          </a:p>
          <a:p>
            <a:pPr algn="just"/>
            <a:r>
              <a:rPr lang="en-GB" smtClean="0"/>
              <a:t>Joule Centre is also a partner in two EU projects.      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9450" y="0"/>
            <a:ext cx="7772400" cy="749300"/>
          </a:xfrm>
        </p:spPr>
        <p:txBody>
          <a:bodyPr/>
          <a:lstStyle/>
          <a:p>
            <a:r>
              <a:rPr lang="en-GB" smtClean="0"/>
              <a:t>Joule Forum: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04900"/>
            <a:ext cx="8915400" cy="5181600"/>
          </a:xfrm>
        </p:spPr>
        <p:txBody>
          <a:bodyPr/>
          <a:lstStyle/>
          <a:p>
            <a:r>
              <a:rPr lang="en-GB" smtClean="0"/>
              <a:t>Network of representatives from universities, industry and public sector that arrange events to:</a:t>
            </a:r>
          </a:p>
          <a:p>
            <a:pPr lvl="1"/>
            <a:r>
              <a:rPr lang="en-GB" smtClean="0"/>
              <a:t>influence and support regional energy policy</a:t>
            </a:r>
          </a:p>
          <a:p>
            <a:pPr lvl="1"/>
            <a:r>
              <a:rPr lang="en-GB" smtClean="0"/>
              <a:t>inform and update members on energy matters</a:t>
            </a:r>
          </a:p>
          <a:p>
            <a:pPr lvl="1"/>
            <a:r>
              <a:rPr lang="en-GB" smtClean="0"/>
              <a:t>encourage individual &amp; corporate “best practise”</a:t>
            </a:r>
          </a:p>
          <a:p>
            <a:pPr lvl="1"/>
            <a:r>
              <a:rPr lang="en-GB" smtClean="0"/>
              <a:t>provide opportunities for collaboration</a:t>
            </a:r>
          </a:p>
          <a:p>
            <a:pPr lvl="1"/>
            <a:r>
              <a:rPr lang="en-GB" smtClean="0"/>
              <a:t>stimulate debate on energy R&amp;D</a:t>
            </a:r>
          </a:p>
          <a:p>
            <a:pPr lvl="1"/>
            <a:r>
              <a:rPr lang="en-GB" smtClean="0"/>
              <a:t>provide guidance and support to the Joule Centre</a:t>
            </a:r>
          </a:p>
        </p:txBody>
      </p:sp>
      <p:sp>
        <p:nvSpPr>
          <p:cNvPr id="452612" name="Rectangle 4"/>
          <p:cNvSpPr>
            <a:spLocks noChangeArrowheads="1"/>
          </p:cNvSpPr>
          <p:nvPr/>
        </p:nvSpPr>
        <p:spPr bwMode="auto">
          <a:xfrm>
            <a:off x="1858963" y="6283325"/>
            <a:ext cx="5646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i="1">
                <a:solidFill>
                  <a:srgbClr val="FF0000"/>
                </a:solidFill>
              </a:rPr>
              <a:t>Joule Forum organised 14 events with 900 attendees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9450" y="0"/>
            <a:ext cx="7772400" cy="749300"/>
          </a:xfrm>
        </p:spPr>
        <p:txBody>
          <a:bodyPr/>
          <a:lstStyle/>
          <a:p>
            <a:r>
              <a:rPr lang="en-GB" smtClean="0"/>
              <a:t>Support for industrial collaboration: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04900"/>
            <a:ext cx="8915400" cy="4851400"/>
          </a:xfrm>
        </p:spPr>
        <p:txBody>
          <a:bodyPr/>
          <a:lstStyle/>
          <a:p>
            <a:r>
              <a:rPr lang="en-GB" smtClean="0"/>
              <a:t>Joule Centre endeavours to support businesses by linking them with NW academic researchers.</a:t>
            </a:r>
          </a:p>
          <a:p>
            <a:r>
              <a:rPr lang="en-GB" smtClean="0"/>
              <a:t>Joule Centre supports these relationships through:</a:t>
            </a:r>
          </a:p>
          <a:p>
            <a:pPr lvl="1"/>
            <a:r>
              <a:rPr lang="en-GB" smtClean="0"/>
              <a:t>Joule Forum</a:t>
            </a:r>
          </a:p>
          <a:p>
            <a:pPr lvl="1"/>
            <a:r>
              <a:rPr lang="en-GB" smtClean="0"/>
              <a:t>one to one meetings with business</a:t>
            </a:r>
          </a:p>
          <a:p>
            <a:pPr lvl="1"/>
            <a:r>
              <a:rPr lang="en-GB" smtClean="0"/>
              <a:t>targeted media and website</a:t>
            </a:r>
          </a:p>
          <a:p>
            <a:pPr lvl="1"/>
            <a:r>
              <a:rPr lang="en-GB" smtClean="0"/>
              <a:t>supporting other regional and national energy events</a:t>
            </a:r>
          </a:p>
          <a:p>
            <a:pPr lvl="1"/>
            <a:r>
              <a:rPr lang="en-GB" smtClean="0"/>
              <a:t>seminars and conferences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9450" y="0"/>
            <a:ext cx="7772400" cy="749300"/>
          </a:xfrm>
        </p:spPr>
        <p:txBody>
          <a:bodyPr/>
          <a:lstStyle/>
          <a:p>
            <a:r>
              <a:rPr lang="en-GB" smtClean="0"/>
              <a:t>Strategic Fit: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33500"/>
            <a:ext cx="8712200" cy="5054600"/>
          </a:xfrm>
        </p:spPr>
        <p:txBody>
          <a:bodyPr/>
          <a:lstStyle/>
          <a:p>
            <a:r>
              <a:rPr lang="en-GB" smtClean="0"/>
              <a:t>NWDA is main funder of Joule Centre</a:t>
            </a:r>
          </a:p>
          <a:p>
            <a:endParaRPr lang="en-GB" smtClean="0"/>
          </a:p>
          <a:p>
            <a:r>
              <a:rPr lang="en-GB" smtClean="0"/>
              <a:t>Joule Centre aims to satisfy strategic objectives of current Regional Economic Strategy</a:t>
            </a:r>
          </a:p>
          <a:p>
            <a:endParaRPr lang="en-GB" smtClean="0"/>
          </a:p>
          <a:p>
            <a:r>
              <a:rPr lang="en-GB" smtClean="0"/>
              <a:t>will be achieved by helping to develop energy sector and increasing innovation in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9450" y="0"/>
            <a:ext cx="7772400" cy="749300"/>
          </a:xfrm>
        </p:spPr>
        <p:txBody>
          <a:bodyPr/>
          <a:lstStyle/>
          <a:p>
            <a:r>
              <a:rPr lang="en-GB" smtClean="0"/>
              <a:t>Strategic Fit: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65200"/>
            <a:ext cx="8915400" cy="5562600"/>
          </a:xfrm>
        </p:spPr>
        <p:txBody>
          <a:bodyPr/>
          <a:lstStyle/>
          <a:p>
            <a:r>
              <a:rPr lang="en-GB" sz="2800" smtClean="0"/>
              <a:t>Joule Centre contributes to Climate Change Action Plan</a:t>
            </a:r>
          </a:p>
          <a:p>
            <a:endParaRPr lang="en-GB" sz="1800" smtClean="0"/>
          </a:p>
          <a:p>
            <a:r>
              <a:rPr lang="en-GB" sz="2800" smtClean="0"/>
              <a:t>Priority of plan is to enable move towards a low carbon economy by developing evidence base, providing skills and education, scoping the risks, opportunities and priorities and promoting best practise.</a:t>
            </a:r>
          </a:p>
          <a:p>
            <a:endParaRPr lang="en-GB" sz="1800" smtClean="0"/>
          </a:p>
          <a:p>
            <a:r>
              <a:rPr lang="en-GB" sz="2800" smtClean="0"/>
              <a:t>Joule Centre supports this priority and is lead partner for activity 6.3: </a:t>
            </a:r>
            <a:r>
              <a:rPr lang="en-GB" sz="2400" i="1" smtClean="0"/>
              <a:t>“maintain and increase capacity of regional universities to deliver a future workforce skilled in research, development and deployment of low carbon technologies”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5555</TotalTime>
  <Words>1215</Words>
  <Application>Microsoft Office PowerPoint</Application>
  <PresentationFormat>On-screen Show (4:3)</PresentationFormat>
  <Paragraphs>198</Paragraphs>
  <Slides>26</Slides>
  <Notes>26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Times New Roman</vt:lpstr>
      <vt:lpstr>Arial</vt:lpstr>
      <vt:lpstr>Calibri</vt:lpstr>
      <vt:lpstr>Default Design</vt:lpstr>
      <vt:lpstr>1_Custom Design</vt:lpstr>
      <vt:lpstr>Custom Design</vt:lpstr>
      <vt:lpstr>Microsoft Word Document</vt:lpstr>
      <vt:lpstr>Slide 1</vt:lpstr>
      <vt:lpstr>The Energy debate:</vt:lpstr>
      <vt:lpstr>History of Joule Centre:</vt:lpstr>
      <vt:lpstr>Main work areas of Joule Centre:</vt:lpstr>
      <vt:lpstr>Joule research funding:</vt:lpstr>
      <vt:lpstr>Joule Forum:</vt:lpstr>
      <vt:lpstr>Support for industrial collaboration:</vt:lpstr>
      <vt:lpstr>Strategic Fit:</vt:lpstr>
      <vt:lpstr>Strategic Fit:</vt:lpstr>
      <vt:lpstr>What Joule has achieved: Research Funding</vt:lpstr>
      <vt:lpstr>External/match funding for Joule supported projects </vt:lpstr>
      <vt:lpstr>Joule supported research on Marine Energy: </vt:lpstr>
      <vt:lpstr>Slide 13</vt:lpstr>
      <vt:lpstr>Slide 14</vt:lpstr>
      <vt:lpstr>Slide 15</vt:lpstr>
      <vt:lpstr>Joule supported research on demand reduction:</vt:lpstr>
      <vt:lpstr>Joule supported research on demand reduction:</vt:lpstr>
      <vt:lpstr>Joule research on Energy Network Infrastructure:</vt:lpstr>
      <vt:lpstr>Research on Hydrogen, Fuel Cells &amp; Wind Turbines:</vt:lpstr>
      <vt:lpstr>Joule Strategy (2009 – 2014)</vt:lpstr>
      <vt:lpstr>Joule Strategy (2009 – 2014)</vt:lpstr>
      <vt:lpstr>NW Energy Research Landscape:</vt:lpstr>
      <vt:lpstr>Benefits of Joule Strategy for Universities</vt:lpstr>
      <vt:lpstr>Benefits of Joule Strategy for NWDA/Public Sector:</vt:lpstr>
      <vt:lpstr>Benefits of Joule Strategy for Businesses: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Kelvin Consortium</dc:title>
  <dc:creator>green</dc:creator>
  <cp:lastModifiedBy>Tim Greenshaw</cp:lastModifiedBy>
  <cp:revision>332</cp:revision>
  <cp:lastPrinted>2003-09-08T17:30:38Z</cp:lastPrinted>
  <dcterms:created xsi:type="dcterms:W3CDTF">1996-09-30T18:28:10Z</dcterms:created>
  <dcterms:modified xsi:type="dcterms:W3CDTF">2009-06-22T18:51:03Z</dcterms:modified>
</cp:coreProperties>
</file>