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
  </p:notesMasterIdLst>
  <p:handoutMasterIdLst>
    <p:handoutMasterId r:id="rId8"/>
  </p:handoutMasterIdLst>
  <p:sldIdLst>
    <p:sldId id="256" r:id="rId2"/>
    <p:sldId id="257" r:id="rId3"/>
    <p:sldId id="261" r:id="rId4"/>
    <p:sldId id="262" r:id="rId5"/>
    <p:sldId id="260" r:id="rId6"/>
  </p:sldIdLst>
  <p:sldSz cx="9601200" cy="12801600" type="A3"/>
  <p:notesSz cx="6742113" cy="9717088"/>
  <p:defaultTextStyle>
    <a:defPPr>
      <a:defRPr lang="en-GB"/>
    </a:defPPr>
    <a:lvl1pPr algn="l" rtl="0" eaLnBrk="0" fontAlgn="base" hangingPunct="0">
      <a:spcBef>
        <a:spcPct val="0"/>
      </a:spcBef>
      <a:spcAft>
        <a:spcPct val="0"/>
      </a:spcAft>
      <a:defRPr sz="3400" kern="1200">
        <a:solidFill>
          <a:schemeClr val="tx1"/>
        </a:solidFill>
        <a:latin typeface="Arial" charset="0"/>
        <a:ea typeface="+mn-ea"/>
        <a:cs typeface="+mn-cs"/>
      </a:defRPr>
    </a:lvl1pPr>
    <a:lvl2pPr marL="457200" algn="l" rtl="0" eaLnBrk="0" fontAlgn="base" hangingPunct="0">
      <a:spcBef>
        <a:spcPct val="0"/>
      </a:spcBef>
      <a:spcAft>
        <a:spcPct val="0"/>
      </a:spcAft>
      <a:defRPr sz="3400" kern="1200">
        <a:solidFill>
          <a:schemeClr val="tx1"/>
        </a:solidFill>
        <a:latin typeface="Arial" charset="0"/>
        <a:ea typeface="+mn-ea"/>
        <a:cs typeface="+mn-cs"/>
      </a:defRPr>
    </a:lvl2pPr>
    <a:lvl3pPr marL="914400" algn="l" rtl="0" eaLnBrk="0" fontAlgn="base" hangingPunct="0">
      <a:spcBef>
        <a:spcPct val="0"/>
      </a:spcBef>
      <a:spcAft>
        <a:spcPct val="0"/>
      </a:spcAft>
      <a:defRPr sz="3400" kern="1200">
        <a:solidFill>
          <a:schemeClr val="tx1"/>
        </a:solidFill>
        <a:latin typeface="Arial" charset="0"/>
        <a:ea typeface="+mn-ea"/>
        <a:cs typeface="+mn-cs"/>
      </a:defRPr>
    </a:lvl3pPr>
    <a:lvl4pPr marL="1371600" algn="l" rtl="0" eaLnBrk="0" fontAlgn="base" hangingPunct="0">
      <a:spcBef>
        <a:spcPct val="0"/>
      </a:spcBef>
      <a:spcAft>
        <a:spcPct val="0"/>
      </a:spcAft>
      <a:defRPr sz="3400" kern="1200">
        <a:solidFill>
          <a:schemeClr val="tx1"/>
        </a:solidFill>
        <a:latin typeface="Arial" charset="0"/>
        <a:ea typeface="+mn-ea"/>
        <a:cs typeface="+mn-cs"/>
      </a:defRPr>
    </a:lvl4pPr>
    <a:lvl5pPr marL="1828800" algn="l" rtl="0" eaLnBrk="0" fontAlgn="base" hangingPunct="0">
      <a:spcBef>
        <a:spcPct val="0"/>
      </a:spcBef>
      <a:spcAft>
        <a:spcPct val="0"/>
      </a:spcAft>
      <a:defRPr sz="3400" kern="1200">
        <a:solidFill>
          <a:schemeClr val="tx1"/>
        </a:solidFill>
        <a:latin typeface="Arial" charset="0"/>
        <a:ea typeface="+mn-ea"/>
        <a:cs typeface="+mn-cs"/>
      </a:defRPr>
    </a:lvl5pPr>
    <a:lvl6pPr marL="2286000" algn="l" defTabSz="914400" rtl="0" eaLnBrk="1" latinLnBrk="0" hangingPunct="1">
      <a:defRPr sz="3400" kern="1200">
        <a:solidFill>
          <a:schemeClr val="tx1"/>
        </a:solidFill>
        <a:latin typeface="Arial" charset="0"/>
        <a:ea typeface="+mn-ea"/>
        <a:cs typeface="+mn-cs"/>
      </a:defRPr>
    </a:lvl6pPr>
    <a:lvl7pPr marL="2743200" algn="l" defTabSz="914400" rtl="0" eaLnBrk="1" latinLnBrk="0" hangingPunct="1">
      <a:defRPr sz="3400" kern="1200">
        <a:solidFill>
          <a:schemeClr val="tx1"/>
        </a:solidFill>
        <a:latin typeface="Arial" charset="0"/>
        <a:ea typeface="+mn-ea"/>
        <a:cs typeface="+mn-cs"/>
      </a:defRPr>
    </a:lvl7pPr>
    <a:lvl8pPr marL="3200400" algn="l" defTabSz="914400" rtl="0" eaLnBrk="1" latinLnBrk="0" hangingPunct="1">
      <a:defRPr sz="3400" kern="1200">
        <a:solidFill>
          <a:schemeClr val="tx1"/>
        </a:solidFill>
        <a:latin typeface="Arial" charset="0"/>
        <a:ea typeface="+mn-ea"/>
        <a:cs typeface="+mn-cs"/>
      </a:defRPr>
    </a:lvl8pPr>
    <a:lvl9pPr marL="3657600" algn="l" defTabSz="914400" rtl="0" eaLnBrk="1" latinLnBrk="0" hangingPunct="1">
      <a:defRPr sz="3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00"/>
    <a:srgbClr val="000099"/>
    <a:srgbClr val="FF9933"/>
    <a:srgbClr val="336699"/>
    <a:srgbClr val="6666FF"/>
    <a:srgbClr val="99CCFF"/>
    <a:srgbClr val="CCFFFF"/>
    <a:srgbClr val="B3B3B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34" autoAdjust="0"/>
    <p:restoredTop sz="96791" autoAdjust="0"/>
  </p:normalViewPr>
  <p:slideViewPr>
    <p:cSldViewPr snapToGrid="0">
      <p:cViewPr>
        <p:scale>
          <a:sx n="100" d="100"/>
          <a:sy n="100" d="100"/>
        </p:scale>
        <p:origin x="-84" y="4458"/>
      </p:cViewPr>
      <p:guideLst>
        <p:guide orient="horz" pos="4032"/>
        <p:guide pos="3024"/>
      </p:guideLst>
    </p:cSldViewPr>
  </p:slideViewPr>
  <p:outlineViewPr>
    <p:cViewPr>
      <p:scale>
        <a:sx n="100" d="100"/>
        <a:sy n="100" d="1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7" d="100"/>
          <a:sy n="47" d="100"/>
        </p:scale>
        <p:origin x="-2022" y="-90"/>
      </p:cViewPr>
      <p:guideLst>
        <p:guide orient="horz" pos="2869"/>
        <p:guide pos="2127"/>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24175" cy="455613"/>
          </a:xfrm>
          <a:prstGeom prst="rect">
            <a:avLst/>
          </a:prstGeom>
          <a:noFill/>
          <a:ln w="9525">
            <a:noFill/>
            <a:miter lim="800000"/>
            <a:headEnd/>
            <a:tailEnd/>
          </a:ln>
          <a:effectLst/>
        </p:spPr>
        <p:txBody>
          <a:bodyPr vert="horz" wrap="square" lIns="86706" tIns="43354" rIns="86706" bIns="43354" numCol="1" anchor="t" anchorCtr="0" compatLnSpc="1">
            <a:prstTxWarp prst="textNoShape">
              <a:avLst/>
            </a:prstTxWarp>
          </a:bodyPr>
          <a:lstStyle>
            <a:lvl1pPr defTabSz="866775">
              <a:defRPr sz="1100">
                <a:latin typeface="Comic Sans MS" pitchFamily="66" charset="0"/>
              </a:defRPr>
            </a:lvl1pPr>
          </a:lstStyle>
          <a:p>
            <a:pPr>
              <a:defRPr/>
            </a:pPr>
            <a:endParaRPr lang="en-US"/>
          </a:p>
        </p:txBody>
      </p:sp>
      <p:sp>
        <p:nvSpPr>
          <p:cNvPr id="105475" name="Rectangle 3"/>
          <p:cNvSpPr>
            <a:spLocks noGrp="1" noChangeArrowheads="1"/>
          </p:cNvSpPr>
          <p:nvPr>
            <p:ph type="dt" sz="quarter" idx="1"/>
          </p:nvPr>
        </p:nvSpPr>
        <p:spPr bwMode="auto">
          <a:xfrm>
            <a:off x="3827463" y="0"/>
            <a:ext cx="2922587" cy="455613"/>
          </a:xfrm>
          <a:prstGeom prst="rect">
            <a:avLst/>
          </a:prstGeom>
          <a:noFill/>
          <a:ln w="9525">
            <a:noFill/>
            <a:miter lim="800000"/>
            <a:headEnd/>
            <a:tailEnd/>
          </a:ln>
          <a:effectLst/>
        </p:spPr>
        <p:txBody>
          <a:bodyPr vert="horz" wrap="square" lIns="86706" tIns="43354" rIns="86706" bIns="43354" numCol="1" anchor="t" anchorCtr="0" compatLnSpc="1">
            <a:prstTxWarp prst="textNoShape">
              <a:avLst/>
            </a:prstTxWarp>
          </a:bodyPr>
          <a:lstStyle>
            <a:lvl1pPr algn="r" defTabSz="866775">
              <a:defRPr sz="1100">
                <a:latin typeface="Comic Sans MS" pitchFamily="66" charset="0"/>
              </a:defRPr>
            </a:lvl1pPr>
          </a:lstStyle>
          <a:p>
            <a:pPr>
              <a:defRPr/>
            </a:pPr>
            <a:endParaRPr lang="en-US"/>
          </a:p>
        </p:txBody>
      </p:sp>
      <p:sp>
        <p:nvSpPr>
          <p:cNvPr id="105476" name="Rectangle 4"/>
          <p:cNvSpPr>
            <a:spLocks noGrp="1" noChangeArrowheads="1"/>
          </p:cNvSpPr>
          <p:nvPr>
            <p:ph type="ftr" sz="quarter" idx="2"/>
          </p:nvPr>
        </p:nvSpPr>
        <p:spPr bwMode="auto">
          <a:xfrm>
            <a:off x="0" y="9266238"/>
            <a:ext cx="2924175" cy="455612"/>
          </a:xfrm>
          <a:prstGeom prst="rect">
            <a:avLst/>
          </a:prstGeom>
          <a:noFill/>
          <a:ln w="9525">
            <a:noFill/>
            <a:miter lim="800000"/>
            <a:headEnd/>
            <a:tailEnd/>
          </a:ln>
          <a:effectLst/>
        </p:spPr>
        <p:txBody>
          <a:bodyPr vert="horz" wrap="square" lIns="86706" tIns="43354" rIns="86706" bIns="43354" numCol="1" anchor="b" anchorCtr="0" compatLnSpc="1">
            <a:prstTxWarp prst="textNoShape">
              <a:avLst/>
            </a:prstTxWarp>
          </a:bodyPr>
          <a:lstStyle>
            <a:lvl1pPr defTabSz="866775">
              <a:defRPr sz="1100">
                <a:latin typeface="Comic Sans MS" pitchFamily="66" charset="0"/>
              </a:defRPr>
            </a:lvl1pPr>
          </a:lstStyle>
          <a:p>
            <a:pPr>
              <a:defRPr/>
            </a:pPr>
            <a:endParaRPr lang="en-US"/>
          </a:p>
        </p:txBody>
      </p:sp>
      <p:sp>
        <p:nvSpPr>
          <p:cNvPr id="105477" name="Rectangle 5"/>
          <p:cNvSpPr>
            <a:spLocks noGrp="1" noChangeArrowheads="1"/>
          </p:cNvSpPr>
          <p:nvPr>
            <p:ph type="sldNum" sz="quarter" idx="3"/>
          </p:nvPr>
        </p:nvSpPr>
        <p:spPr bwMode="auto">
          <a:xfrm>
            <a:off x="3827463" y="9266238"/>
            <a:ext cx="2922587" cy="455612"/>
          </a:xfrm>
          <a:prstGeom prst="rect">
            <a:avLst/>
          </a:prstGeom>
          <a:noFill/>
          <a:ln w="9525">
            <a:noFill/>
            <a:miter lim="800000"/>
            <a:headEnd/>
            <a:tailEnd/>
          </a:ln>
          <a:effectLst/>
        </p:spPr>
        <p:txBody>
          <a:bodyPr vert="horz" wrap="square" lIns="86706" tIns="43354" rIns="86706" bIns="43354" numCol="1" anchor="b" anchorCtr="0" compatLnSpc="1">
            <a:prstTxWarp prst="textNoShape">
              <a:avLst/>
            </a:prstTxWarp>
          </a:bodyPr>
          <a:lstStyle>
            <a:lvl1pPr algn="r" defTabSz="866775">
              <a:defRPr sz="1100">
                <a:latin typeface="Comic Sans MS" pitchFamily="66" charset="0"/>
              </a:defRPr>
            </a:lvl1pPr>
          </a:lstStyle>
          <a:p>
            <a:pPr>
              <a:defRPr/>
            </a:pPr>
            <a:fld id="{24AE3788-013E-44BD-A3BB-0BAE4112DD2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498475" y="4583113"/>
            <a:ext cx="5753100" cy="4316412"/>
          </a:xfrm>
          <a:prstGeom prst="rect">
            <a:avLst/>
          </a:prstGeom>
          <a:noFill/>
          <a:ln w="9525">
            <a:noFill/>
            <a:miter lim="800000"/>
            <a:headEnd/>
            <a:tailEnd/>
          </a:ln>
        </p:spPr>
        <p:txBody>
          <a:bodyPr lIns="0" tIns="0" rIns="0" bIns="0"/>
          <a:lstStyle/>
          <a:p>
            <a:pPr defTabSz="866775">
              <a:defRPr/>
            </a:pPr>
            <a:endParaRPr lang="en-US" sz="2200">
              <a:latin typeface="Comic Sans MS" pitchFamily="66"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728663"/>
            <a:ext cx="2732087" cy="3643312"/>
          </a:xfrm>
          <a:prstGeom prst="rect">
            <a:avLst/>
          </a:prstGeom>
          <a:noFill/>
          <a:ln w="12700">
            <a:solidFill>
              <a:prstClr val="black"/>
            </a:solidFill>
          </a:ln>
        </p:spPr>
      </p:sp>
      <p:sp>
        <p:nvSpPr>
          <p:cNvPr id="3" name="Notes Placeholder 2"/>
          <p:cNvSpPr>
            <a:spLocks noGrp="1"/>
          </p:cNvSpPr>
          <p:nvPr>
            <p:ph type="body" idx="1"/>
          </p:nvPr>
        </p:nvSpPr>
        <p:spPr>
          <a:xfrm>
            <a:off x="674688" y="4614863"/>
            <a:ext cx="5392737" cy="4373562"/>
          </a:xfrm>
          <a:prstGeom prst="rect">
            <a:avLst/>
          </a:prstGeom>
        </p:spPr>
        <p:txBody>
          <a:bodyPr>
            <a:normAutofit/>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728663"/>
            <a:ext cx="2732087" cy="3643312"/>
          </a:xfrm>
          <a:prstGeom prst="rect">
            <a:avLst/>
          </a:prstGeom>
          <a:noFill/>
          <a:ln w="12700">
            <a:solidFill>
              <a:prstClr val="black"/>
            </a:solidFill>
          </a:ln>
        </p:spPr>
      </p:sp>
      <p:sp>
        <p:nvSpPr>
          <p:cNvPr id="3" name="Notes Placeholder 2"/>
          <p:cNvSpPr>
            <a:spLocks noGrp="1"/>
          </p:cNvSpPr>
          <p:nvPr>
            <p:ph type="body" idx="1"/>
          </p:nvPr>
        </p:nvSpPr>
        <p:spPr>
          <a:xfrm>
            <a:off x="674688" y="4614863"/>
            <a:ext cx="5392737" cy="4373562"/>
          </a:xfrm>
          <a:prstGeom prst="rect">
            <a:avLst/>
          </a:prstGeom>
        </p:spPr>
        <p:txBody>
          <a:bodyPr>
            <a:normAutofit/>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728663"/>
            <a:ext cx="2732087" cy="3643312"/>
          </a:xfrm>
          <a:prstGeom prst="rect">
            <a:avLst/>
          </a:prstGeom>
          <a:noFill/>
          <a:ln w="12700">
            <a:solidFill>
              <a:prstClr val="black"/>
            </a:solidFill>
          </a:ln>
        </p:spPr>
      </p:sp>
      <p:sp>
        <p:nvSpPr>
          <p:cNvPr id="3" name="Notes Placeholder 2"/>
          <p:cNvSpPr>
            <a:spLocks noGrp="1"/>
          </p:cNvSpPr>
          <p:nvPr>
            <p:ph type="body" idx="1"/>
          </p:nvPr>
        </p:nvSpPr>
        <p:spPr>
          <a:xfrm>
            <a:off x="674688" y="4614863"/>
            <a:ext cx="5392737" cy="4373562"/>
          </a:xfrm>
          <a:prstGeom prst="rect">
            <a:avLst/>
          </a:prstGeom>
        </p:spPr>
        <p:txBody>
          <a:bodyPr>
            <a:normAutofit/>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xfrm>
            <a:off x="2005013" y="728663"/>
            <a:ext cx="2733675" cy="3643312"/>
          </a:xfrm>
          <a:prstGeom prst="rect">
            <a:avLst/>
          </a:prstGeom>
          <a:noFill/>
          <a:ln>
            <a:solidFill>
              <a:srgbClr val="000000"/>
            </a:solidFill>
            <a:miter lim="800000"/>
            <a:headEnd/>
            <a:tailEnd/>
          </a:ln>
        </p:spPr>
      </p:sp>
      <p:sp>
        <p:nvSpPr>
          <p:cNvPr id="9219" name="Rectangle 3"/>
          <p:cNvSpPr>
            <a:spLocks noGrp="1" noChangeArrowheads="1"/>
          </p:cNvSpPr>
          <p:nvPr>
            <p:ph type="body" idx="1"/>
          </p:nvPr>
        </p:nvSpPr>
        <p:spPr bwMode="auto">
          <a:xfrm>
            <a:off x="674688" y="4614863"/>
            <a:ext cx="5392737" cy="4373562"/>
          </a:xfrm>
          <a:prstGeom prst="rect">
            <a:avLst/>
          </a:prstGeom>
          <a:noFill/>
          <a:ln>
            <a:miter lim="800000"/>
            <a:headEnd/>
            <a:tailEnd/>
          </a:ln>
        </p:spPr>
        <p:txBody>
          <a:bodyPr lIns="91434" tIns="45717" rIns="91434" bIns="45717"/>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728663"/>
            <a:ext cx="2732087" cy="3643312"/>
          </a:xfrm>
          <a:prstGeom prst="rect">
            <a:avLst/>
          </a:prstGeom>
          <a:noFill/>
          <a:ln w="12700">
            <a:solidFill>
              <a:prstClr val="black"/>
            </a:solidFill>
          </a:ln>
        </p:spPr>
      </p:sp>
      <p:sp>
        <p:nvSpPr>
          <p:cNvPr id="3" name="Notes Placeholder 2"/>
          <p:cNvSpPr>
            <a:spLocks noGrp="1"/>
          </p:cNvSpPr>
          <p:nvPr>
            <p:ph type="body" idx="1"/>
          </p:nvPr>
        </p:nvSpPr>
        <p:spPr>
          <a:xfrm>
            <a:off x="674688" y="4614863"/>
            <a:ext cx="5392737" cy="4373562"/>
          </a:xfrm>
          <a:prstGeom prst="rect">
            <a:avLst/>
          </a:prstGeom>
        </p:spPr>
        <p:txBody>
          <a:bodyPr>
            <a:normAutofit/>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279775" y="11663363"/>
            <a:ext cx="3040063" cy="850900"/>
          </a:xfrm>
          <a:prstGeom prst="rect">
            <a:avLst/>
          </a:prstGeom>
          <a:noFill/>
          <a:ln w="9525">
            <a:noFill/>
            <a:miter lim="800000"/>
            <a:headEnd/>
            <a:tailEnd/>
          </a:ln>
        </p:spPr>
        <p:txBody>
          <a:bodyPr wrap="none" anchor="ctr"/>
          <a:lstStyle/>
          <a:p>
            <a:pPr>
              <a:defRPr/>
            </a:pPr>
            <a:endParaRPr lang="en-GB"/>
          </a:p>
        </p:txBody>
      </p:sp>
      <p:sp>
        <p:nvSpPr>
          <p:cNvPr id="3" name="Text Box 3"/>
          <p:cNvSpPr txBox="1">
            <a:spLocks noChangeArrowheads="1"/>
          </p:cNvSpPr>
          <p:nvPr/>
        </p:nvSpPr>
        <p:spPr bwMode="auto">
          <a:xfrm>
            <a:off x="6880225" y="11663363"/>
            <a:ext cx="1998663" cy="850900"/>
          </a:xfrm>
          <a:prstGeom prst="rect">
            <a:avLst/>
          </a:prstGeom>
          <a:noFill/>
          <a:ln w="9525">
            <a:noFill/>
            <a:miter lim="800000"/>
            <a:headEnd/>
            <a:tailEnd/>
          </a:ln>
        </p:spPr>
        <p:txBody>
          <a:bodyPr wrap="none" anchor="ctr"/>
          <a:lstStyle/>
          <a:p>
            <a:pPr>
              <a:defRPr/>
            </a:pPr>
            <a:endParaRPr lang="en-GB"/>
          </a:p>
        </p:txBody>
      </p:sp>
      <p:sp>
        <p:nvSpPr>
          <p:cNvPr id="4" name="AutoShape 4"/>
          <p:cNvSpPr>
            <a:spLocks noChangeArrowheads="1"/>
          </p:cNvSpPr>
          <p:nvPr/>
        </p:nvSpPr>
        <p:spPr bwMode="auto">
          <a:xfrm>
            <a:off x="400050" y="3128963"/>
            <a:ext cx="8478838" cy="139700"/>
          </a:xfrm>
          <a:prstGeom prst="roundRect">
            <a:avLst>
              <a:gd name="adj" fmla="val 2083"/>
            </a:avLst>
          </a:prstGeom>
          <a:gradFill rotWithShape="0">
            <a:gsLst>
              <a:gs pos="0">
                <a:srgbClr val="FFFFFF"/>
              </a:gs>
              <a:gs pos="50000">
                <a:srgbClr val="808080"/>
              </a:gs>
              <a:gs pos="100000">
                <a:srgbClr val="FFFFFF"/>
              </a:gs>
            </a:gsLst>
            <a:lin ang="0" scaled="1"/>
          </a:gradFill>
          <a:ln w="9525">
            <a:noFill/>
            <a:round/>
            <a:headEnd/>
            <a:tailEnd/>
          </a:ln>
        </p:spPr>
        <p:txBody>
          <a:bodyPr wrap="none" anchor="ct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512763"/>
            <a:ext cx="8642350" cy="21336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79425" y="2987675"/>
            <a:ext cx="8642350" cy="8447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1188" y="512763"/>
            <a:ext cx="2160587" cy="10922000"/>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9425" y="512763"/>
            <a:ext cx="6329363" cy="10922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512763"/>
            <a:ext cx="8642350" cy="21336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79425" y="2987675"/>
            <a:ext cx="8642350" cy="84470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8226425"/>
            <a:ext cx="8161338" cy="2541588"/>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58825" y="5426075"/>
            <a:ext cx="8161338" cy="28003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512763"/>
            <a:ext cx="8642350" cy="21336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79425" y="2987675"/>
            <a:ext cx="4244975" cy="8447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6800" y="2987675"/>
            <a:ext cx="4244975" cy="8447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512763"/>
            <a:ext cx="8642350" cy="21336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79425" y="2865438"/>
            <a:ext cx="4243388" cy="11938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4059238"/>
            <a:ext cx="4243388" cy="73755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876800" y="2865438"/>
            <a:ext cx="4244975" cy="11938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4059238"/>
            <a:ext cx="4244975" cy="73755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9425" y="512763"/>
            <a:ext cx="8642350" cy="21336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509588"/>
            <a:ext cx="3159125" cy="2168525"/>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754438" y="509588"/>
            <a:ext cx="5367337" cy="109251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9425" y="2678113"/>
            <a:ext cx="3159125" cy="87566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8961438"/>
            <a:ext cx="5761037" cy="1057275"/>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81188" y="1144588"/>
            <a:ext cx="5761037" cy="76803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881188" y="10018713"/>
            <a:ext cx="5761037" cy="15033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CCECFF"/>
            </a:gs>
            <a:gs pos="100000">
              <a:srgbClr val="5E6D76"/>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3279775" y="11663363"/>
            <a:ext cx="3040063" cy="850900"/>
          </a:xfrm>
          <a:prstGeom prst="rect">
            <a:avLst/>
          </a:prstGeom>
          <a:noFill/>
          <a:ln w="9525">
            <a:noFill/>
            <a:miter lim="800000"/>
            <a:headEnd/>
            <a:tailEnd/>
          </a:ln>
        </p:spPr>
        <p:txBody>
          <a:bodyPr wrap="none" anchor="ctr"/>
          <a:lstStyle/>
          <a:p>
            <a:pPr>
              <a:defRPr/>
            </a:pPr>
            <a:endParaRPr lang="en-GB"/>
          </a:p>
        </p:txBody>
      </p:sp>
      <p:sp>
        <p:nvSpPr>
          <p:cNvPr id="1027" name="Text Box 3"/>
          <p:cNvSpPr txBox="1">
            <a:spLocks noChangeArrowheads="1"/>
          </p:cNvSpPr>
          <p:nvPr/>
        </p:nvSpPr>
        <p:spPr bwMode="auto">
          <a:xfrm>
            <a:off x="6880225" y="11663363"/>
            <a:ext cx="1998663" cy="850900"/>
          </a:xfrm>
          <a:prstGeom prst="rect">
            <a:avLst/>
          </a:prstGeom>
          <a:noFill/>
          <a:ln w="9525">
            <a:noFill/>
            <a:miter lim="800000"/>
            <a:headEnd/>
            <a:tailEnd/>
          </a:ln>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marL="479425" indent="-479425" algn="l" defTabSz="1279525" rtl="0" eaLnBrk="0" fontAlgn="base" hangingPunct="0">
        <a:lnSpc>
          <a:spcPct val="85000"/>
        </a:lnSpc>
        <a:spcBef>
          <a:spcPct val="20000"/>
        </a:spcBef>
        <a:spcAft>
          <a:spcPct val="0"/>
        </a:spcAft>
        <a:defRPr sz="6200" b="1">
          <a:solidFill>
            <a:srgbClr val="336699"/>
          </a:solidFill>
          <a:latin typeface="+mj-lt"/>
          <a:ea typeface="+mj-ea"/>
          <a:cs typeface="+mj-cs"/>
        </a:defRPr>
      </a:lvl1pPr>
      <a:lvl2pPr marL="479425" indent="-479425" algn="l" defTabSz="1279525" rtl="0" eaLnBrk="0" fontAlgn="base" hangingPunct="0">
        <a:lnSpc>
          <a:spcPct val="85000"/>
        </a:lnSpc>
        <a:spcBef>
          <a:spcPct val="20000"/>
        </a:spcBef>
        <a:spcAft>
          <a:spcPct val="0"/>
        </a:spcAft>
        <a:defRPr sz="6200" b="1">
          <a:solidFill>
            <a:srgbClr val="336699"/>
          </a:solidFill>
          <a:latin typeface="Comic Sans MS" pitchFamily="66" charset="0"/>
        </a:defRPr>
      </a:lvl2pPr>
      <a:lvl3pPr marL="479425" indent="-479425" algn="l" defTabSz="1279525" rtl="0" eaLnBrk="0" fontAlgn="base" hangingPunct="0">
        <a:lnSpc>
          <a:spcPct val="85000"/>
        </a:lnSpc>
        <a:spcBef>
          <a:spcPct val="20000"/>
        </a:spcBef>
        <a:spcAft>
          <a:spcPct val="0"/>
        </a:spcAft>
        <a:defRPr sz="6200" b="1">
          <a:solidFill>
            <a:srgbClr val="336699"/>
          </a:solidFill>
          <a:latin typeface="Comic Sans MS" pitchFamily="66" charset="0"/>
        </a:defRPr>
      </a:lvl3pPr>
      <a:lvl4pPr marL="479425" indent="-479425" algn="l" defTabSz="1279525" rtl="0" eaLnBrk="0" fontAlgn="base" hangingPunct="0">
        <a:lnSpc>
          <a:spcPct val="85000"/>
        </a:lnSpc>
        <a:spcBef>
          <a:spcPct val="20000"/>
        </a:spcBef>
        <a:spcAft>
          <a:spcPct val="0"/>
        </a:spcAft>
        <a:defRPr sz="6200" b="1">
          <a:solidFill>
            <a:srgbClr val="336699"/>
          </a:solidFill>
          <a:latin typeface="Comic Sans MS" pitchFamily="66" charset="0"/>
        </a:defRPr>
      </a:lvl4pPr>
      <a:lvl5pPr marL="479425" indent="-479425" algn="l" defTabSz="1279525" rtl="0" eaLnBrk="0" fontAlgn="base" hangingPunct="0">
        <a:lnSpc>
          <a:spcPct val="85000"/>
        </a:lnSpc>
        <a:spcBef>
          <a:spcPct val="20000"/>
        </a:spcBef>
        <a:spcAft>
          <a:spcPct val="0"/>
        </a:spcAft>
        <a:defRPr sz="6200" b="1">
          <a:solidFill>
            <a:srgbClr val="336699"/>
          </a:solidFill>
          <a:latin typeface="Comic Sans MS" pitchFamily="66" charset="0"/>
        </a:defRPr>
      </a:lvl5pPr>
      <a:lvl6pPr marL="936625" indent="-479425" algn="l" defTabSz="1279525" rtl="0" eaLnBrk="0" fontAlgn="base" hangingPunct="0">
        <a:lnSpc>
          <a:spcPct val="85000"/>
        </a:lnSpc>
        <a:spcBef>
          <a:spcPct val="20000"/>
        </a:spcBef>
        <a:spcAft>
          <a:spcPct val="0"/>
        </a:spcAft>
        <a:defRPr sz="6200" b="1">
          <a:solidFill>
            <a:srgbClr val="336699"/>
          </a:solidFill>
          <a:latin typeface="Comic Sans MS" pitchFamily="66" charset="0"/>
        </a:defRPr>
      </a:lvl6pPr>
      <a:lvl7pPr marL="1393825" indent="-479425" algn="l" defTabSz="1279525" rtl="0" eaLnBrk="0" fontAlgn="base" hangingPunct="0">
        <a:lnSpc>
          <a:spcPct val="85000"/>
        </a:lnSpc>
        <a:spcBef>
          <a:spcPct val="20000"/>
        </a:spcBef>
        <a:spcAft>
          <a:spcPct val="0"/>
        </a:spcAft>
        <a:defRPr sz="6200" b="1">
          <a:solidFill>
            <a:srgbClr val="336699"/>
          </a:solidFill>
          <a:latin typeface="Comic Sans MS" pitchFamily="66" charset="0"/>
        </a:defRPr>
      </a:lvl7pPr>
      <a:lvl8pPr marL="1851025" indent="-479425" algn="l" defTabSz="1279525" rtl="0" eaLnBrk="0" fontAlgn="base" hangingPunct="0">
        <a:lnSpc>
          <a:spcPct val="85000"/>
        </a:lnSpc>
        <a:spcBef>
          <a:spcPct val="20000"/>
        </a:spcBef>
        <a:spcAft>
          <a:spcPct val="0"/>
        </a:spcAft>
        <a:defRPr sz="6200" b="1">
          <a:solidFill>
            <a:srgbClr val="336699"/>
          </a:solidFill>
          <a:latin typeface="Comic Sans MS" pitchFamily="66" charset="0"/>
        </a:defRPr>
      </a:lvl8pPr>
      <a:lvl9pPr marL="2308225" indent="-479425" algn="l" defTabSz="1279525" rtl="0" eaLnBrk="0" fontAlgn="base" hangingPunct="0">
        <a:lnSpc>
          <a:spcPct val="85000"/>
        </a:lnSpc>
        <a:spcBef>
          <a:spcPct val="20000"/>
        </a:spcBef>
        <a:spcAft>
          <a:spcPct val="0"/>
        </a:spcAft>
        <a:defRPr sz="6200" b="1">
          <a:solidFill>
            <a:srgbClr val="336699"/>
          </a:solidFill>
          <a:latin typeface="Comic Sans MS" pitchFamily="66" charset="0"/>
        </a:defRPr>
      </a:lvl9pPr>
    </p:titleStyle>
    <p:bodyStyle>
      <a:lvl1pPr marL="479425" indent="-479425" algn="l" defTabSz="1279525" rtl="0" eaLnBrk="0" fontAlgn="base" hangingPunct="0">
        <a:lnSpc>
          <a:spcPct val="85000"/>
        </a:lnSpc>
        <a:spcBef>
          <a:spcPct val="20000"/>
        </a:spcBef>
        <a:spcAft>
          <a:spcPct val="0"/>
        </a:spcAft>
        <a:buClr>
          <a:srgbClr val="000000"/>
        </a:buClr>
        <a:buSzPct val="100000"/>
        <a:buFont typeface="Times" pitchFamily="18" charset="0"/>
        <a:buChar char="·"/>
        <a:defRPr sz="4500" b="1">
          <a:solidFill>
            <a:srgbClr val="000000"/>
          </a:solidFill>
          <a:latin typeface="+mn-lt"/>
          <a:ea typeface="+mn-ea"/>
          <a:cs typeface="+mn-cs"/>
        </a:defRPr>
      </a:lvl1pPr>
      <a:lvl2pPr marL="1039813" indent="-400050" algn="l" defTabSz="1279525" rtl="0" eaLnBrk="0" fontAlgn="base" hangingPunct="0">
        <a:lnSpc>
          <a:spcPct val="85000"/>
        </a:lnSpc>
        <a:spcBef>
          <a:spcPct val="20000"/>
        </a:spcBef>
        <a:spcAft>
          <a:spcPct val="0"/>
        </a:spcAft>
        <a:buClr>
          <a:srgbClr val="000000"/>
        </a:buClr>
        <a:buSzPct val="100000"/>
        <a:buFont typeface="Times" pitchFamily="18" charset="0"/>
        <a:buChar char=""/>
        <a:defRPr sz="3900">
          <a:solidFill>
            <a:srgbClr val="00CC00"/>
          </a:solidFill>
          <a:latin typeface="+mn-lt"/>
        </a:defRPr>
      </a:lvl2pPr>
      <a:lvl3pPr marL="1600200" indent="-320675" algn="l" defTabSz="1279525" rtl="0" eaLnBrk="0" fontAlgn="base" hangingPunct="0">
        <a:lnSpc>
          <a:spcPct val="85000"/>
        </a:lnSpc>
        <a:spcBef>
          <a:spcPct val="20000"/>
        </a:spcBef>
        <a:spcAft>
          <a:spcPct val="0"/>
        </a:spcAft>
        <a:buClr>
          <a:srgbClr val="000000"/>
        </a:buClr>
        <a:buSzPct val="100000"/>
        <a:buFont typeface="Times" pitchFamily="18" charset="0"/>
        <a:buChar char=""/>
        <a:defRPr sz="3400">
          <a:solidFill>
            <a:srgbClr val="3333CC"/>
          </a:solidFill>
          <a:latin typeface="+mn-lt"/>
        </a:defRPr>
      </a:lvl3pPr>
      <a:lvl4pPr marL="2239963" indent="-319088" algn="l" defTabSz="1279525" rtl="0" eaLnBrk="0" fontAlgn="base" hangingPunct="0">
        <a:lnSpc>
          <a:spcPct val="85000"/>
        </a:lnSpc>
        <a:spcBef>
          <a:spcPct val="20000"/>
        </a:spcBef>
        <a:spcAft>
          <a:spcPct val="0"/>
        </a:spcAft>
        <a:buClr>
          <a:srgbClr val="000000"/>
        </a:buClr>
        <a:buSzPct val="100000"/>
        <a:buFont typeface="Times" pitchFamily="18" charset="0"/>
        <a:buChar char=""/>
        <a:defRPr sz="2800">
          <a:solidFill>
            <a:srgbClr val="000000"/>
          </a:solidFill>
          <a:latin typeface="+mn-lt"/>
        </a:defRPr>
      </a:lvl4pPr>
      <a:lvl5pPr marL="2879725" indent="-319088" algn="l" defTabSz="1279525" rtl="0" eaLnBrk="0" fontAlgn="base" hangingPunct="0">
        <a:lnSpc>
          <a:spcPct val="85000"/>
        </a:lnSpc>
        <a:spcBef>
          <a:spcPct val="20000"/>
        </a:spcBef>
        <a:spcAft>
          <a:spcPct val="0"/>
        </a:spcAft>
        <a:buClr>
          <a:srgbClr val="000000"/>
        </a:buClr>
        <a:buSzPct val="100000"/>
        <a:buFont typeface="Times" pitchFamily="18" charset="0"/>
        <a:buChar char="»"/>
        <a:defRPr sz="2800">
          <a:solidFill>
            <a:srgbClr val="000000"/>
          </a:solidFill>
          <a:latin typeface="+mn-lt"/>
        </a:defRPr>
      </a:lvl5pPr>
      <a:lvl6pPr marL="3336925" indent="-319088" algn="l" defTabSz="1279525" rtl="0" eaLnBrk="0" fontAlgn="base" hangingPunct="0">
        <a:lnSpc>
          <a:spcPct val="85000"/>
        </a:lnSpc>
        <a:spcBef>
          <a:spcPct val="20000"/>
        </a:spcBef>
        <a:spcAft>
          <a:spcPct val="0"/>
        </a:spcAft>
        <a:buClr>
          <a:srgbClr val="000000"/>
        </a:buClr>
        <a:buSzPct val="100000"/>
        <a:buFont typeface="Times" pitchFamily="18" charset="0"/>
        <a:buChar char="»"/>
        <a:defRPr sz="2800">
          <a:solidFill>
            <a:srgbClr val="000000"/>
          </a:solidFill>
          <a:latin typeface="+mn-lt"/>
        </a:defRPr>
      </a:lvl6pPr>
      <a:lvl7pPr marL="3794125" indent="-319088" algn="l" defTabSz="1279525" rtl="0" eaLnBrk="0" fontAlgn="base" hangingPunct="0">
        <a:lnSpc>
          <a:spcPct val="85000"/>
        </a:lnSpc>
        <a:spcBef>
          <a:spcPct val="20000"/>
        </a:spcBef>
        <a:spcAft>
          <a:spcPct val="0"/>
        </a:spcAft>
        <a:buClr>
          <a:srgbClr val="000000"/>
        </a:buClr>
        <a:buSzPct val="100000"/>
        <a:buFont typeface="Times" pitchFamily="18" charset="0"/>
        <a:buChar char="»"/>
        <a:defRPr sz="2800">
          <a:solidFill>
            <a:srgbClr val="000000"/>
          </a:solidFill>
          <a:latin typeface="+mn-lt"/>
        </a:defRPr>
      </a:lvl7pPr>
      <a:lvl8pPr marL="4251325" indent="-319088" algn="l" defTabSz="1279525" rtl="0" eaLnBrk="0" fontAlgn="base" hangingPunct="0">
        <a:lnSpc>
          <a:spcPct val="85000"/>
        </a:lnSpc>
        <a:spcBef>
          <a:spcPct val="20000"/>
        </a:spcBef>
        <a:spcAft>
          <a:spcPct val="0"/>
        </a:spcAft>
        <a:buClr>
          <a:srgbClr val="000000"/>
        </a:buClr>
        <a:buSzPct val="100000"/>
        <a:buFont typeface="Times" pitchFamily="18" charset="0"/>
        <a:buChar char="»"/>
        <a:defRPr sz="2800">
          <a:solidFill>
            <a:srgbClr val="000000"/>
          </a:solidFill>
          <a:latin typeface="+mn-lt"/>
        </a:defRPr>
      </a:lvl8pPr>
      <a:lvl9pPr marL="4708525" indent="-319088" algn="l" defTabSz="1279525" rtl="0" eaLnBrk="0" fontAlgn="base" hangingPunct="0">
        <a:lnSpc>
          <a:spcPct val="85000"/>
        </a:lnSpc>
        <a:spcBef>
          <a:spcPct val="20000"/>
        </a:spcBef>
        <a:spcAft>
          <a:spcPct val="0"/>
        </a:spcAft>
        <a:buClr>
          <a:srgbClr val="000000"/>
        </a:buClr>
        <a:buSzPct val="100000"/>
        <a:buFont typeface="Times" pitchFamily="18" charset="0"/>
        <a:buChar char="»"/>
        <a:defRPr sz="28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1"/>
          <p:cNvSpPr>
            <a:spLocks noChangeArrowheads="1"/>
          </p:cNvSpPr>
          <p:nvPr/>
        </p:nvSpPr>
        <p:spPr bwMode="auto">
          <a:xfrm>
            <a:off x="3638550" y="3124200"/>
            <a:ext cx="2362200" cy="133350"/>
          </a:xfrm>
          <a:prstGeom prst="rect">
            <a:avLst/>
          </a:prstGeom>
          <a:solidFill>
            <a:schemeClr val="bg1"/>
          </a:solidFill>
          <a:ln w="9525">
            <a:noFill/>
            <a:miter lim="800000"/>
            <a:headEnd/>
            <a:tailEnd/>
          </a:ln>
        </p:spPr>
        <p:txBody>
          <a:bodyPr wrap="none" anchor="ctr"/>
          <a:lstStyle/>
          <a:p>
            <a:endParaRPr lang="en-US"/>
          </a:p>
        </p:txBody>
      </p:sp>
      <p:grpSp>
        <p:nvGrpSpPr>
          <p:cNvPr id="3075" name="Group 83"/>
          <p:cNvGrpSpPr>
            <a:grpSpLocks/>
          </p:cNvGrpSpPr>
          <p:nvPr/>
        </p:nvGrpSpPr>
        <p:grpSpPr bwMode="auto">
          <a:xfrm>
            <a:off x="3443288" y="1698625"/>
            <a:ext cx="2713037" cy="1878013"/>
            <a:chOff x="2169" y="1106"/>
            <a:chExt cx="1709" cy="1183"/>
          </a:xfrm>
        </p:grpSpPr>
        <p:sp>
          <p:nvSpPr>
            <p:cNvPr id="3095" name="Rectangle 58"/>
            <p:cNvSpPr>
              <a:spLocks noChangeArrowheads="1"/>
            </p:cNvSpPr>
            <p:nvPr/>
          </p:nvSpPr>
          <p:spPr bwMode="auto">
            <a:xfrm>
              <a:off x="2884" y="1541"/>
              <a:ext cx="300" cy="564"/>
            </a:xfrm>
            <a:prstGeom prst="rect">
              <a:avLst/>
            </a:prstGeom>
            <a:solidFill>
              <a:schemeClr val="bg1"/>
            </a:solidFill>
            <a:ln w="9525">
              <a:noFill/>
              <a:miter lim="800000"/>
              <a:headEnd/>
              <a:tailEnd/>
            </a:ln>
          </p:spPr>
          <p:txBody>
            <a:bodyPr wrap="none" anchor="ctr"/>
            <a:lstStyle/>
            <a:p>
              <a:endParaRPr lang="en-US"/>
            </a:p>
          </p:txBody>
        </p:sp>
        <p:sp>
          <p:nvSpPr>
            <p:cNvPr id="3096" name="Rectangle 57"/>
            <p:cNvSpPr>
              <a:spLocks noChangeArrowheads="1"/>
            </p:cNvSpPr>
            <p:nvPr/>
          </p:nvSpPr>
          <p:spPr bwMode="auto">
            <a:xfrm>
              <a:off x="2699" y="1236"/>
              <a:ext cx="660" cy="564"/>
            </a:xfrm>
            <a:prstGeom prst="rect">
              <a:avLst/>
            </a:prstGeom>
            <a:solidFill>
              <a:schemeClr val="bg1"/>
            </a:solidFill>
            <a:ln w="9525">
              <a:noFill/>
              <a:miter lim="800000"/>
              <a:headEnd/>
              <a:tailEnd/>
            </a:ln>
          </p:spPr>
          <p:txBody>
            <a:bodyPr wrap="none" anchor="ctr"/>
            <a:lstStyle/>
            <a:p>
              <a:endParaRPr lang="en-US"/>
            </a:p>
          </p:txBody>
        </p:sp>
        <p:pic>
          <p:nvPicPr>
            <p:cNvPr id="3097" name="Picture 5" descr="JustColCr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69" y="1106"/>
              <a:ext cx="1709" cy="1183"/>
            </a:xfrm>
            <a:prstGeom prst="rect">
              <a:avLst/>
            </a:prstGeom>
            <a:noFill/>
            <a:ln w="9525">
              <a:noFill/>
              <a:miter lim="800000"/>
              <a:headEnd/>
              <a:tailEnd/>
            </a:ln>
          </p:spPr>
        </p:pic>
      </p:grpSp>
      <p:sp>
        <p:nvSpPr>
          <p:cNvPr id="3076" name="WordArt 4"/>
          <p:cNvSpPr>
            <a:spLocks noChangeArrowheads="1" noChangeShapeType="1" noTextEdit="1"/>
          </p:cNvSpPr>
          <p:nvPr/>
        </p:nvSpPr>
        <p:spPr bwMode="auto">
          <a:xfrm>
            <a:off x="323850" y="598488"/>
            <a:ext cx="8953500" cy="1095375"/>
          </a:xfrm>
          <a:prstGeom prst="rect">
            <a:avLst/>
          </a:prstGeom>
        </p:spPr>
        <p:txBody>
          <a:bodyPr wrap="none" fromWordArt="1">
            <a:prstTxWarp prst="textPlain">
              <a:avLst>
                <a:gd name="adj" fmla="val 50000"/>
              </a:avLst>
            </a:prstTxWarp>
          </a:bodyPr>
          <a:lstStyle/>
          <a:p>
            <a:pPr algn="ctr"/>
            <a:r>
              <a:rPr lang="en-GB" sz="44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Semiconductor Sensor Development</a:t>
            </a:r>
          </a:p>
        </p:txBody>
      </p:sp>
      <p:sp>
        <p:nvSpPr>
          <p:cNvPr id="3077" name="Text Box 6"/>
          <p:cNvSpPr txBox="1">
            <a:spLocks noChangeArrowheads="1"/>
          </p:cNvSpPr>
          <p:nvPr/>
        </p:nvSpPr>
        <p:spPr bwMode="auto">
          <a:xfrm>
            <a:off x="3044825" y="3403600"/>
            <a:ext cx="3511550" cy="1128713"/>
          </a:xfrm>
          <a:prstGeom prst="rect">
            <a:avLst/>
          </a:prstGeom>
          <a:noFill/>
          <a:ln w="9525">
            <a:noFill/>
            <a:miter lim="800000"/>
            <a:headEnd/>
            <a:tailEnd/>
          </a:ln>
        </p:spPr>
        <p:txBody>
          <a:bodyPr wrap="none">
            <a:spAutoFit/>
          </a:bodyPr>
          <a:lstStyle/>
          <a:p>
            <a:pPr algn="ctr" defTabSz="1279525"/>
            <a:r>
              <a:rPr lang="en-GB" sz="3200">
                <a:solidFill>
                  <a:srgbClr val="000099"/>
                </a:solidFill>
                <a:latin typeface="Times New Roman" pitchFamily="18" charset="0"/>
              </a:rPr>
              <a:t>THE UNIVERSITY</a:t>
            </a:r>
            <a:br>
              <a:rPr lang="en-GB" sz="3200">
                <a:solidFill>
                  <a:srgbClr val="000099"/>
                </a:solidFill>
                <a:latin typeface="Times New Roman" pitchFamily="18" charset="0"/>
              </a:rPr>
            </a:br>
            <a:r>
              <a:rPr lang="en-GB" sz="3200" i="1">
                <a:solidFill>
                  <a:srgbClr val="000099"/>
                </a:solidFill>
                <a:latin typeface="Times New Roman" pitchFamily="18" charset="0"/>
              </a:rPr>
              <a:t>of </a:t>
            </a:r>
            <a:r>
              <a:rPr lang="en-GB" sz="1600" i="1">
                <a:solidFill>
                  <a:srgbClr val="000099"/>
                </a:solidFill>
                <a:latin typeface="Times New Roman" pitchFamily="18" charset="0"/>
              </a:rPr>
              <a:t> </a:t>
            </a:r>
            <a:r>
              <a:rPr lang="en-GB" sz="3600">
                <a:solidFill>
                  <a:srgbClr val="000099"/>
                </a:solidFill>
                <a:latin typeface="Times New Roman" pitchFamily="18" charset="0"/>
              </a:rPr>
              <a:t>L</a:t>
            </a:r>
            <a:r>
              <a:rPr lang="en-GB" sz="3200">
                <a:solidFill>
                  <a:srgbClr val="000099"/>
                </a:solidFill>
                <a:latin typeface="Times New Roman" pitchFamily="18" charset="0"/>
              </a:rPr>
              <a:t>IVERPOOL</a:t>
            </a:r>
          </a:p>
        </p:txBody>
      </p:sp>
      <p:sp>
        <p:nvSpPr>
          <p:cNvPr id="3078" name="Text Box 8"/>
          <p:cNvSpPr txBox="1">
            <a:spLocks noChangeArrowheads="1"/>
          </p:cNvSpPr>
          <p:nvPr/>
        </p:nvSpPr>
        <p:spPr bwMode="auto">
          <a:xfrm>
            <a:off x="2381250" y="10745788"/>
            <a:ext cx="4838700" cy="1920875"/>
          </a:xfrm>
          <a:prstGeom prst="rect">
            <a:avLst/>
          </a:prstGeom>
          <a:noFill/>
          <a:ln w="9525">
            <a:noFill/>
            <a:miter lim="800000"/>
            <a:headEnd/>
            <a:tailEnd/>
          </a:ln>
        </p:spPr>
        <p:txBody>
          <a:bodyPr>
            <a:spAutoFit/>
          </a:bodyPr>
          <a:lstStyle/>
          <a:p>
            <a:pPr algn="ctr"/>
            <a:r>
              <a:rPr lang="en-GB" sz="2000">
                <a:solidFill>
                  <a:srgbClr val="000099"/>
                </a:solidFill>
              </a:rPr>
              <a:t>The position resolution is determined primarily by the granularity; microchip processing technology enables precisions of a few </a:t>
            </a:r>
            <a:r>
              <a:rPr lang="en-GB" sz="2000">
                <a:solidFill>
                  <a:srgbClr val="000099"/>
                </a:solidFill>
                <a:latin typeface="Symbol" pitchFamily="18" charset="2"/>
              </a:rPr>
              <a:t>m</a:t>
            </a:r>
            <a:r>
              <a:rPr lang="en-GB" sz="2000">
                <a:solidFill>
                  <a:srgbClr val="000099"/>
                </a:solidFill>
              </a:rPr>
              <a:t>m to be attained. Applications are numerous, in high energy physics and other fields.</a:t>
            </a:r>
          </a:p>
        </p:txBody>
      </p:sp>
      <p:sp>
        <p:nvSpPr>
          <p:cNvPr id="3079" name="Text Box 9"/>
          <p:cNvSpPr txBox="1">
            <a:spLocks noChangeArrowheads="1"/>
          </p:cNvSpPr>
          <p:nvPr/>
        </p:nvSpPr>
        <p:spPr bwMode="auto">
          <a:xfrm>
            <a:off x="1962150" y="5143500"/>
            <a:ext cx="5676900" cy="609600"/>
          </a:xfrm>
          <a:prstGeom prst="rect">
            <a:avLst/>
          </a:prstGeom>
          <a:noFill/>
          <a:ln w="9525">
            <a:noFill/>
            <a:miter lim="800000"/>
            <a:headEnd/>
            <a:tailEnd/>
          </a:ln>
        </p:spPr>
        <p:txBody>
          <a:bodyPr>
            <a:spAutoFit/>
          </a:bodyPr>
          <a:lstStyle/>
          <a:p>
            <a:pPr defTabSz="1279525">
              <a:spcBef>
                <a:spcPct val="50000"/>
              </a:spcBef>
            </a:pPr>
            <a:endParaRPr lang="en-US"/>
          </a:p>
        </p:txBody>
      </p:sp>
      <p:sp>
        <p:nvSpPr>
          <p:cNvPr id="3080" name="Text Box 10"/>
          <p:cNvSpPr txBox="1">
            <a:spLocks noChangeArrowheads="1"/>
          </p:cNvSpPr>
          <p:nvPr/>
        </p:nvSpPr>
        <p:spPr bwMode="auto">
          <a:xfrm>
            <a:off x="1762125" y="4583113"/>
            <a:ext cx="6075363" cy="1006475"/>
          </a:xfrm>
          <a:prstGeom prst="rect">
            <a:avLst/>
          </a:prstGeom>
          <a:noFill/>
          <a:ln w="9525">
            <a:noFill/>
            <a:miter lim="800000"/>
            <a:headEnd/>
            <a:tailEnd/>
          </a:ln>
        </p:spPr>
        <p:txBody>
          <a:bodyPr>
            <a:spAutoFit/>
          </a:bodyPr>
          <a:lstStyle/>
          <a:p>
            <a:pPr algn="ctr" defTabSz="1279525"/>
            <a:r>
              <a:rPr lang="en-GB" sz="2000">
                <a:solidFill>
                  <a:srgbClr val="000099"/>
                </a:solidFill>
              </a:rPr>
              <a:t>Semiconductor sensors are based on segmented diodes which collect the charge produced by photons or ionising radiation.</a:t>
            </a:r>
          </a:p>
        </p:txBody>
      </p:sp>
      <p:grpSp>
        <p:nvGrpSpPr>
          <p:cNvPr id="3081" name="Group 79"/>
          <p:cNvGrpSpPr>
            <a:grpSpLocks/>
          </p:cNvGrpSpPr>
          <p:nvPr/>
        </p:nvGrpSpPr>
        <p:grpSpPr bwMode="auto">
          <a:xfrm>
            <a:off x="1836738" y="5619750"/>
            <a:ext cx="5935662" cy="5140325"/>
            <a:chOff x="1190" y="3540"/>
            <a:chExt cx="3694" cy="3201"/>
          </a:xfrm>
        </p:grpSpPr>
        <p:pic>
          <p:nvPicPr>
            <p:cNvPr id="3082" name="Picture 61" descr="mahslide"/>
            <p:cNvPicPr>
              <a:picLocks noChangeAspect="1" noChangeArrowheads="1"/>
            </p:cNvPicPr>
            <p:nvPr/>
          </p:nvPicPr>
          <p:blipFill>
            <a:blip r:embed="rId4"/>
            <a:srcRect/>
            <a:stretch>
              <a:fillRect/>
            </a:stretch>
          </p:blipFill>
          <p:spPr bwMode="auto">
            <a:xfrm>
              <a:off x="1190" y="3540"/>
              <a:ext cx="3694" cy="3201"/>
            </a:xfrm>
            <a:prstGeom prst="rect">
              <a:avLst/>
            </a:prstGeom>
            <a:noFill/>
            <a:ln w="9525">
              <a:noFill/>
              <a:miter lim="800000"/>
              <a:headEnd/>
              <a:tailEnd/>
            </a:ln>
          </p:spPr>
        </p:pic>
        <p:grpSp>
          <p:nvGrpSpPr>
            <p:cNvPr id="3083" name="Group 67"/>
            <p:cNvGrpSpPr>
              <a:grpSpLocks/>
            </p:cNvGrpSpPr>
            <p:nvPr/>
          </p:nvGrpSpPr>
          <p:grpSpPr bwMode="auto">
            <a:xfrm>
              <a:off x="3004" y="4928"/>
              <a:ext cx="276" cy="676"/>
              <a:chOff x="3004" y="4928"/>
              <a:chExt cx="276" cy="676"/>
            </a:xfrm>
          </p:grpSpPr>
          <p:sp>
            <p:nvSpPr>
              <p:cNvPr id="3091" name="AutoShape 62"/>
              <p:cNvSpPr>
                <a:spLocks noChangeArrowheads="1"/>
              </p:cNvSpPr>
              <p:nvPr/>
            </p:nvSpPr>
            <p:spPr bwMode="auto">
              <a:xfrm flipV="1">
                <a:off x="3052" y="4972"/>
                <a:ext cx="180" cy="632"/>
              </a:xfrm>
              <a:prstGeom prst="triangle">
                <a:avLst>
                  <a:gd name="adj" fmla="val 50000"/>
                </a:avLst>
              </a:prstGeom>
              <a:solidFill>
                <a:schemeClr val="bg1"/>
              </a:solidFill>
              <a:ln w="9525">
                <a:noFill/>
                <a:miter lim="800000"/>
                <a:headEnd/>
                <a:tailEnd/>
              </a:ln>
            </p:spPr>
            <p:txBody>
              <a:bodyPr wrap="none" anchor="ctr"/>
              <a:lstStyle/>
              <a:p>
                <a:endParaRPr lang="en-US"/>
              </a:p>
            </p:txBody>
          </p:sp>
          <p:sp>
            <p:nvSpPr>
              <p:cNvPr id="3092" name="Rectangle 63"/>
              <p:cNvSpPr>
                <a:spLocks noChangeArrowheads="1"/>
              </p:cNvSpPr>
              <p:nvPr/>
            </p:nvSpPr>
            <p:spPr bwMode="auto">
              <a:xfrm>
                <a:off x="3004" y="4928"/>
                <a:ext cx="276" cy="84"/>
              </a:xfrm>
              <a:prstGeom prst="rect">
                <a:avLst/>
              </a:prstGeom>
              <a:solidFill>
                <a:schemeClr val="bg1"/>
              </a:solidFill>
              <a:ln w="9525">
                <a:noFill/>
                <a:miter lim="800000"/>
                <a:headEnd/>
                <a:tailEnd/>
              </a:ln>
            </p:spPr>
            <p:txBody>
              <a:bodyPr wrap="none" anchor="ctr"/>
              <a:lstStyle/>
              <a:p>
                <a:pPr algn="ctr" defTabSz="1279525"/>
                <a:endParaRPr lang="en-US">
                  <a:solidFill>
                    <a:schemeClr val="bg1"/>
                  </a:solidFill>
                </a:endParaRPr>
              </a:p>
            </p:txBody>
          </p:sp>
          <p:sp>
            <p:nvSpPr>
              <p:cNvPr id="3093" name="AutoShape 64"/>
              <p:cNvSpPr>
                <a:spLocks noChangeArrowheads="1"/>
              </p:cNvSpPr>
              <p:nvPr/>
            </p:nvSpPr>
            <p:spPr bwMode="auto">
              <a:xfrm flipV="1">
                <a:off x="3020" y="5000"/>
                <a:ext cx="112" cy="136"/>
              </a:xfrm>
              <a:prstGeom prst="triangle">
                <a:avLst>
                  <a:gd name="adj" fmla="val 50000"/>
                </a:avLst>
              </a:prstGeom>
              <a:solidFill>
                <a:schemeClr val="bg1"/>
              </a:solidFill>
              <a:ln w="9525">
                <a:noFill/>
                <a:miter lim="800000"/>
                <a:headEnd/>
                <a:tailEnd/>
              </a:ln>
            </p:spPr>
            <p:txBody>
              <a:bodyPr wrap="none" anchor="ctr"/>
              <a:lstStyle/>
              <a:p>
                <a:endParaRPr lang="en-US"/>
              </a:p>
            </p:txBody>
          </p:sp>
          <p:sp>
            <p:nvSpPr>
              <p:cNvPr id="3094" name="AutoShape 65"/>
              <p:cNvSpPr>
                <a:spLocks noChangeArrowheads="1"/>
              </p:cNvSpPr>
              <p:nvPr/>
            </p:nvSpPr>
            <p:spPr bwMode="auto">
              <a:xfrm flipV="1">
                <a:off x="3157" y="4997"/>
                <a:ext cx="120" cy="136"/>
              </a:xfrm>
              <a:prstGeom prst="triangle">
                <a:avLst>
                  <a:gd name="adj" fmla="val 50000"/>
                </a:avLst>
              </a:prstGeom>
              <a:solidFill>
                <a:schemeClr val="bg1"/>
              </a:solidFill>
              <a:ln w="9525">
                <a:noFill/>
                <a:miter lim="800000"/>
                <a:headEnd/>
                <a:tailEnd/>
              </a:ln>
            </p:spPr>
            <p:txBody>
              <a:bodyPr wrap="none" anchor="ctr"/>
              <a:lstStyle/>
              <a:p>
                <a:endParaRPr lang="en-US"/>
              </a:p>
            </p:txBody>
          </p:sp>
        </p:grpSp>
        <p:grpSp>
          <p:nvGrpSpPr>
            <p:cNvPr id="3084" name="Group 78"/>
            <p:cNvGrpSpPr>
              <a:grpSpLocks/>
            </p:cNvGrpSpPr>
            <p:nvPr/>
          </p:nvGrpSpPr>
          <p:grpSpPr bwMode="auto">
            <a:xfrm>
              <a:off x="3525" y="4945"/>
              <a:ext cx="288" cy="696"/>
              <a:chOff x="3525" y="4945"/>
              <a:chExt cx="288" cy="696"/>
            </a:xfrm>
          </p:grpSpPr>
          <p:sp>
            <p:nvSpPr>
              <p:cNvPr id="3085" name="AutoShape 69"/>
              <p:cNvSpPr>
                <a:spLocks noChangeArrowheads="1"/>
              </p:cNvSpPr>
              <p:nvPr/>
            </p:nvSpPr>
            <p:spPr bwMode="auto">
              <a:xfrm flipV="1">
                <a:off x="3577" y="4989"/>
                <a:ext cx="180" cy="652"/>
              </a:xfrm>
              <a:prstGeom prst="triangle">
                <a:avLst>
                  <a:gd name="adj" fmla="val 50000"/>
                </a:avLst>
              </a:prstGeom>
              <a:solidFill>
                <a:schemeClr val="bg1"/>
              </a:solidFill>
              <a:ln w="9525">
                <a:noFill/>
                <a:miter lim="800000"/>
                <a:headEnd/>
                <a:tailEnd/>
              </a:ln>
            </p:spPr>
            <p:txBody>
              <a:bodyPr wrap="none" anchor="ctr"/>
              <a:lstStyle/>
              <a:p>
                <a:endParaRPr lang="en-US"/>
              </a:p>
            </p:txBody>
          </p:sp>
          <p:sp>
            <p:nvSpPr>
              <p:cNvPr id="3086" name="Rectangle 70"/>
              <p:cNvSpPr>
                <a:spLocks noChangeArrowheads="1"/>
              </p:cNvSpPr>
              <p:nvPr/>
            </p:nvSpPr>
            <p:spPr bwMode="auto">
              <a:xfrm>
                <a:off x="3525" y="4945"/>
                <a:ext cx="288" cy="48"/>
              </a:xfrm>
              <a:prstGeom prst="rect">
                <a:avLst/>
              </a:prstGeom>
              <a:solidFill>
                <a:schemeClr val="bg1"/>
              </a:solidFill>
              <a:ln w="9525">
                <a:noFill/>
                <a:miter lim="800000"/>
                <a:headEnd/>
                <a:tailEnd/>
              </a:ln>
            </p:spPr>
            <p:txBody>
              <a:bodyPr wrap="none" anchor="ctr"/>
              <a:lstStyle/>
              <a:p>
                <a:pPr algn="ctr" defTabSz="1279525"/>
                <a:endParaRPr lang="en-US">
                  <a:solidFill>
                    <a:schemeClr val="bg1"/>
                  </a:solidFill>
                </a:endParaRPr>
              </a:p>
            </p:txBody>
          </p:sp>
          <p:sp>
            <p:nvSpPr>
              <p:cNvPr id="3087" name="AutoShape 71"/>
              <p:cNvSpPr>
                <a:spLocks noChangeArrowheads="1"/>
              </p:cNvSpPr>
              <p:nvPr/>
            </p:nvSpPr>
            <p:spPr bwMode="auto">
              <a:xfrm flipV="1">
                <a:off x="3525" y="4989"/>
                <a:ext cx="112" cy="60"/>
              </a:xfrm>
              <a:prstGeom prst="triangle">
                <a:avLst>
                  <a:gd name="adj" fmla="val 50000"/>
                </a:avLst>
              </a:prstGeom>
              <a:solidFill>
                <a:schemeClr val="bg1"/>
              </a:solidFill>
              <a:ln w="9525">
                <a:noFill/>
                <a:miter lim="800000"/>
                <a:headEnd/>
                <a:tailEnd/>
              </a:ln>
            </p:spPr>
            <p:txBody>
              <a:bodyPr wrap="none" anchor="ctr"/>
              <a:lstStyle/>
              <a:p>
                <a:endParaRPr lang="en-US"/>
              </a:p>
            </p:txBody>
          </p:sp>
          <p:sp>
            <p:nvSpPr>
              <p:cNvPr id="3088" name="Rectangle 73"/>
              <p:cNvSpPr>
                <a:spLocks noChangeArrowheads="1"/>
              </p:cNvSpPr>
              <p:nvPr/>
            </p:nvSpPr>
            <p:spPr bwMode="auto">
              <a:xfrm>
                <a:off x="3716" y="4972"/>
                <a:ext cx="96" cy="56"/>
              </a:xfrm>
              <a:prstGeom prst="rect">
                <a:avLst/>
              </a:prstGeom>
              <a:solidFill>
                <a:schemeClr val="bg1"/>
              </a:solidFill>
              <a:ln w="9525">
                <a:noFill/>
                <a:miter lim="800000"/>
                <a:headEnd/>
                <a:tailEnd/>
              </a:ln>
            </p:spPr>
            <p:txBody>
              <a:bodyPr wrap="none" anchor="ctr"/>
              <a:lstStyle/>
              <a:p>
                <a:endParaRPr lang="en-US"/>
              </a:p>
            </p:txBody>
          </p:sp>
          <p:sp>
            <p:nvSpPr>
              <p:cNvPr id="3089" name="AutoShape 74"/>
              <p:cNvSpPr>
                <a:spLocks noChangeArrowheads="1"/>
              </p:cNvSpPr>
              <p:nvPr/>
            </p:nvSpPr>
            <p:spPr bwMode="auto">
              <a:xfrm flipV="1">
                <a:off x="3678" y="5022"/>
                <a:ext cx="112" cy="136"/>
              </a:xfrm>
              <a:prstGeom prst="triangle">
                <a:avLst>
                  <a:gd name="adj" fmla="val 50000"/>
                </a:avLst>
              </a:prstGeom>
              <a:solidFill>
                <a:schemeClr val="bg1"/>
              </a:solidFill>
              <a:ln w="9525">
                <a:noFill/>
                <a:miter lim="800000"/>
                <a:headEnd/>
                <a:tailEnd/>
              </a:ln>
            </p:spPr>
            <p:txBody>
              <a:bodyPr wrap="none" anchor="ctr"/>
              <a:lstStyle/>
              <a:p>
                <a:endParaRPr lang="en-US"/>
              </a:p>
            </p:txBody>
          </p:sp>
          <p:sp>
            <p:nvSpPr>
              <p:cNvPr id="3090" name="AutoShape 76"/>
              <p:cNvSpPr>
                <a:spLocks noChangeArrowheads="1"/>
              </p:cNvSpPr>
              <p:nvPr/>
            </p:nvSpPr>
            <p:spPr bwMode="auto">
              <a:xfrm flipV="1">
                <a:off x="3558" y="5006"/>
                <a:ext cx="112" cy="128"/>
              </a:xfrm>
              <a:prstGeom prst="triangle">
                <a:avLst>
                  <a:gd name="adj" fmla="val 50000"/>
                </a:avLst>
              </a:prstGeom>
              <a:solidFill>
                <a:schemeClr val="bg1"/>
              </a:solidFill>
              <a:ln w="9525">
                <a:noFill/>
                <a:miter lim="800000"/>
                <a:headEnd/>
                <a:tailEnd/>
              </a:ln>
            </p:spPr>
            <p:txBody>
              <a:bodyPr wrap="none" anchor="ctr"/>
              <a:lstStyle/>
              <a:p>
                <a:endParaRPr lang="en-US"/>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4"/>
          <p:cNvSpPr>
            <a:spLocks noChangeArrowheads="1" noChangeShapeType="1" noTextEdit="1"/>
          </p:cNvSpPr>
          <p:nvPr/>
        </p:nvSpPr>
        <p:spPr bwMode="auto">
          <a:xfrm>
            <a:off x="2157413" y="674688"/>
            <a:ext cx="5286375" cy="571500"/>
          </a:xfrm>
          <a:prstGeom prst="rect">
            <a:avLst/>
          </a:prstGeom>
        </p:spPr>
        <p:txBody>
          <a:bodyPr wrap="none" fromWordArt="1">
            <a:prstTxWarp prst="textPlain">
              <a:avLst>
                <a:gd name="adj" fmla="val 50000"/>
              </a:avLst>
            </a:prstTxWarp>
          </a:bodyPr>
          <a:lstStyle/>
          <a:p>
            <a:pPr algn="ctr"/>
            <a:r>
              <a:rPr lang="en-GB"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High Radiation Tolerance</a:t>
            </a:r>
          </a:p>
        </p:txBody>
      </p:sp>
      <p:sp>
        <p:nvSpPr>
          <p:cNvPr id="4099" name="Text Box 6"/>
          <p:cNvSpPr txBox="1">
            <a:spLocks noChangeArrowheads="1"/>
          </p:cNvSpPr>
          <p:nvPr/>
        </p:nvSpPr>
        <p:spPr bwMode="auto">
          <a:xfrm>
            <a:off x="0" y="1434242"/>
            <a:ext cx="4495800" cy="3477875"/>
          </a:xfrm>
          <a:prstGeom prst="rect">
            <a:avLst/>
          </a:prstGeom>
          <a:noFill/>
          <a:ln w="9525">
            <a:noFill/>
            <a:miter lim="800000"/>
            <a:headEnd/>
            <a:tailEnd/>
          </a:ln>
        </p:spPr>
        <p:txBody>
          <a:bodyPr wrap="square">
            <a:spAutoFit/>
          </a:bodyPr>
          <a:lstStyle/>
          <a:p>
            <a:pPr algn="r"/>
            <a:r>
              <a:rPr lang="en-GB" sz="2000" dirty="0" smtClean="0">
                <a:solidFill>
                  <a:srgbClr val="000099"/>
                </a:solidFill>
              </a:rPr>
              <a:t>Studies of signal generation in radiation damaged silicon at Liverpool </a:t>
            </a:r>
            <a:r>
              <a:rPr lang="en-GB" sz="2000" dirty="0" smtClean="0">
                <a:solidFill>
                  <a:srgbClr val="000099"/>
                </a:solidFill>
              </a:rPr>
              <a:t>have </a:t>
            </a:r>
            <a:r>
              <a:rPr lang="en-GB" sz="2000" dirty="0" smtClean="0">
                <a:solidFill>
                  <a:srgbClr val="000099"/>
                </a:solidFill>
              </a:rPr>
              <a:t>shown that sensors collecting electrons give better efficiency for a given operating voltage than those collecting holes. At </a:t>
            </a:r>
            <a:r>
              <a:rPr lang="en-GB" sz="2000" dirty="0">
                <a:solidFill>
                  <a:srgbClr val="000099"/>
                </a:solidFill>
              </a:rPr>
              <a:t>the </a:t>
            </a:r>
            <a:r>
              <a:rPr lang="en-GB" sz="2000" dirty="0" smtClean="0">
                <a:solidFill>
                  <a:srgbClr val="000099"/>
                </a:solidFill>
              </a:rPr>
              <a:t>Super </a:t>
            </a:r>
            <a:r>
              <a:rPr lang="en-GB" sz="2000" dirty="0">
                <a:solidFill>
                  <a:srgbClr val="000099"/>
                </a:solidFill>
              </a:rPr>
              <a:t>LHC (SLHC</a:t>
            </a:r>
            <a:r>
              <a:rPr lang="en-GB" sz="2000" dirty="0" smtClean="0">
                <a:solidFill>
                  <a:srgbClr val="000099"/>
                </a:solidFill>
              </a:rPr>
              <a:t>),radiation levels of </a:t>
            </a:r>
            <a:r>
              <a:rPr lang="en-GB" sz="2000" dirty="0" smtClean="0">
                <a:solidFill>
                  <a:srgbClr val="000099"/>
                </a:solidFill>
              </a:rPr>
              <a:t>up to </a:t>
            </a:r>
            <a:r>
              <a:rPr lang="en-GB" sz="2000" dirty="0" smtClean="0">
                <a:solidFill>
                  <a:srgbClr val="000099"/>
                </a:solidFill>
              </a:rPr>
              <a:t/>
            </a:r>
            <a:br>
              <a:rPr lang="en-GB" sz="2000" dirty="0" smtClean="0">
                <a:solidFill>
                  <a:srgbClr val="000099"/>
                </a:solidFill>
              </a:rPr>
            </a:br>
            <a:r>
              <a:rPr lang="en-GB" sz="2000" dirty="0" smtClean="0">
                <a:solidFill>
                  <a:srgbClr val="000099"/>
                </a:solidFill>
              </a:rPr>
              <a:t>2 </a:t>
            </a:r>
            <a:r>
              <a:rPr lang="en-GB" sz="2000" dirty="0" smtClean="0">
                <a:solidFill>
                  <a:srgbClr val="000099"/>
                </a:solidFill>
              </a:rPr>
              <a:t>x10</a:t>
            </a:r>
            <a:r>
              <a:rPr lang="en-GB" sz="2000" baseline="30000" dirty="0" smtClean="0">
                <a:solidFill>
                  <a:srgbClr val="000099"/>
                </a:solidFill>
              </a:rPr>
              <a:t>16</a:t>
            </a:r>
            <a:r>
              <a:rPr lang="en-GB" sz="2000" dirty="0" smtClean="0">
                <a:solidFill>
                  <a:srgbClr val="000099"/>
                </a:solidFill>
              </a:rPr>
              <a:t> </a:t>
            </a:r>
            <a:r>
              <a:rPr lang="en-GB" sz="2000" dirty="0" err="1" smtClean="0">
                <a:solidFill>
                  <a:srgbClr val="000099"/>
                </a:solidFill>
              </a:rPr>
              <a:t>n</a:t>
            </a:r>
            <a:r>
              <a:rPr lang="en-GB" sz="2000" baseline="-25000" dirty="0" err="1" smtClean="0">
                <a:solidFill>
                  <a:srgbClr val="000099"/>
                </a:solidFill>
              </a:rPr>
              <a:t>eq</a:t>
            </a:r>
            <a:r>
              <a:rPr lang="en-GB" sz="2000" dirty="0" smtClean="0">
                <a:solidFill>
                  <a:srgbClr val="000099"/>
                </a:solidFill>
              </a:rPr>
              <a:t> </a:t>
            </a:r>
            <a:r>
              <a:rPr lang="en-GB" sz="2000" dirty="0" smtClean="0">
                <a:solidFill>
                  <a:srgbClr val="000099"/>
                </a:solidFill>
              </a:rPr>
              <a:t>cm</a:t>
            </a:r>
            <a:r>
              <a:rPr lang="en-GB" sz="2000" baseline="30000" dirty="0" smtClean="0">
                <a:solidFill>
                  <a:srgbClr val="000099"/>
                </a:solidFill>
              </a:rPr>
              <a:t>-2</a:t>
            </a:r>
            <a:r>
              <a:rPr lang="en-GB" sz="2000" dirty="0" smtClean="0">
                <a:solidFill>
                  <a:srgbClr val="000099"/>
                </a:solidFill>
              </a:rPr>
              <a:t>, at </a:t>
            </a:r>
            <a:r>
              <a:rPr lang="en-GB" sz="2000" dirty="0" smtClean="0">
                <a:solidFill>
                  <a:srgbClr val="000099"/>
                </a:solidFill>
              </a:rPr>
              <a:t>4 cm radius, are expected in the innermost layers of the silicon tracker, requiring extremely radiation hard sensors. </a:t>
            </a:r>
          </a:p>
        </p:txBody>
      </p:sp>
      <p:sp>
        <p:nvSpPr>
          <p:cNvPr id="4101" name="Line 15"/>
          <p:cNvSpPr>
            <a:spLocks noChangeShapeType="1"/>
          </p:cNvSpPr>
          <p:nvPr/>
        </p:nvSpPr>
        <p:spPr bwMode="auto">
          <a:xfrm flipH="1" flipV="1">
            <a:off x="7724775" y="960438"/>
            <a:ext cx="1876425" cy="0"/>
          </a:xfrm>
          <a:prstGeom prst="line">
            <a:avLst/>
          </a:prstGeom>
          <a:noFill/>
          <a:ln w="406400">
            <a:solidFill>
              <a:srgbClr val="FFCC00"/>
            </a:solidFill>
            <a:round/>
            <a:headEnd/>
            <a:tailEnd/>
          </a:ln>
        </p:spPr>
        <p:txBody>
          <a:bodyPr/>
          <a:lstStyle/>
          <a:p>
            <a:endParaRPr lang="en-GB"/>
          </a:p>
        </p:txBody>
      </p:sp>
      <p:sp>
        <p:nvSpPr>
          <p:cNvPr id="4102" name="Line 16"/>
          <p:cNvSpPr>
            <a:spLocks noChangeShapeType="1"/>
          </p:cNvSpPr>
          <p:nvPr/>
        </p:nvSpPr>
        <p:spPr bwMode="auto">
          <a:xfrm flipH="1" flipV="1">
            <a:off x="0" y="960438"/>
            <a:ext cx="1876425" cy="0"/>
          </a:xfrm>
          <a:prstGeom prst="line">
            <a:avLst/>
          </a:prstGeom>
          <a:noFill/>
          <a:ln w="406400">
            <a:solidFill>
              <a:srgbClr val="FFCC00"/>
            </a:solidFill>
            <a:round/>
            <a:headEnd/>
            <a:tailEnd/>
          </a:ln>
        </p:spPr>
        <p:txBody>
          <a:bodyPr/>
          <a:lstStyle/>
          <a:p>
            <a:endParaRPr lang="en-GB"/>
          </a:p>
        </p:txBody>
      </p:sp>
      <p:sp>
        <p:nvSpPr>
          <p:cNvPr id="4103" name="Text Box 21"/>
          <p:cNvSpPr txBox="1">
            <a:spLocks noChangeArrowheads="1"/>
          </p:cNvSpPr>
          <p:nvPr/>
        </p:nvSpPr>
        <p:spPr bwMode="auto">
          <a:xfrm>
            <a:off x="363538" y="8345488"/>
            <a:ext cx="4362092" cy="553998"/>
          </a:xfrm>
          <a:prstGeom prst="rect">
            <a:avLst/>
          </a:prstGeom>
          <a:noFill/>
          <a:ln w="9525">
            <a:noFill/>
            <a:miter lim="800000"/>
            <a:headEnd/>
            <a:tailEnd/>
          </a:ln>
        </p:spPr>
        <p:txBody>
          <a:bodyPr wrap="none">
            <a:spAutoFit/>
          </a:bodyPr>
          <a:lstStyle/>
          <a:p>
            <a:pPr defTabSz="1279525"/>
            <a:r>
              <a:rPr lang="en-GB" sz="1000" b="1" dirty="0"/>
              <a:t>Collected Charge </a:t>
            </a:r>
            <a:r>
              <a:rPr lang="en-GB" sz="1000" b="1" i="1" dirty="0" err="1"/>
              <a:t>vs</a:t>
            </a:r>
            <a:r>
              <a:rPr lang="en-GB" sz="1000" b="1" dirty="0"/>
              <a:t> Bias voltage </a:t>
            </a:r>
            <a:r>
              <a:rPr lang="en-GB" sz="1000" b="1" dirty="0" smtClean="0"/>
              <a:t>for </a:t>
            </a:r>
            <a:r>
              <a:rPr lang="en-GB" sz="1000" b="1" dirty="0"/>
              <a:t>n-in-p planar silicon sensors </a:t>
            </a:r>
          </a:p>
          <a:p>
            <a:pPr defTabSz="1279525"/>
            <a:r>
              <a:rPr lang="en-GB" sz="1000" b="1" dirty="0"/>
              <a:t>after </a:t>
            </a:r>
            <a:r>
              <a:rPr lang="en-GB" sz="1000" b="1" dirty="0" smtClean="0"/>
              <a:t>neutron </a:t>
            </a:r>
            <a:r>
              <a:rPr lang="en-GB" sz="1000" b="1" dirty="0"/>
              <a:t>doses </a:t>
            </a:r>
            <a:r>
              <a:rPr lang="en-GB" sz="1000" b="1" dirty="0" smtClean="0"/>
              <a:t>of up </a:t>
            </a:r>
            <a:r>
              <a:rPr lang="en-GB" sz="1000" b="1" dirty="0"/>
              <a:t>to 2 </a:t>
            </a:r>
            <a:r>
              <a:rPr lang="en-US" sz="1000" b="1" dirty="0" smtClean="0">
                <a:cs typeface="Arial" charset="0"/>
              </a:rPr>
              <a:t>× </a:t>
            </a:r>
            <a:r>
              <a:rPr lang="en-GB" sz="1000" b="1" dirty="0" smtClean="0"/>
              <a:t>10</a:t>
            </a:r>
            <a:r>
              <a:rPr lang="en-GB" sz="1000" b="1" baseline="30000" dirty="0" smtClean="0"/>
              <a:t>15</a:t>
            </a:r>
            <a:r>
              <a:rPr lang="en-GB" sz="1000" b="1" dirty="0" smtClean="0"/>
              <a:t> </a:t>
            </a:r>
            <a:r>
              <a:rPr lang="en-GB" sz="1000" b="1" dirty="0" err="1" smtClean="0"/>
              <a:t>n</a:t>
            </a:r>
            <a:r>
              <a:rPr lang="en-GB" sz="1000" b="1" baseline="-25000" dirty="0" err="1" smtClean="0"/>
              <a:t>eq</a:t>
            </a:r>
            <a:r>
              <a:rPr lang="en-GB" sz="1000" b="1" dirty="0" smtClean="0"/>
              <a:t> cm</a:t>
            </a:r>
            <a:r>
              <a:rPr lang="en-GB" sz="1000" b="1" baseline="30000" dirty="0" smtClean="0"/>
              <a:t>-2</a:t>
            </a:r>
            <a:r>
              <a:rPr lang="en-GB" sz="1000" b="1" dirty="0" smtClean="0"/>
              <a:t> </a:t>
            </a:r>
            <a:r>
              <a:rPr lang="en-GB" sz="1000" b="1" dirty="0"/>
              <a:t>(total anticipated dose </a:t>
            </a:r>
          </a:p>
          <a:p>
            <a:pPr defTabSz="1279525"/>
            <a:r>
              <a:rPr lang="en-GB" sz="1000" b="1" dirty="0"/>
              <a:t>for the innermost pixel layer of the upgraded ATLAS at </a:t>
            </a:r>
            <a:r>
              <a:rPr lang="en-GB" sz="1000" b="1" dirty="0" smtClean="0"/>
              <a:t>SLHC.)</a:t>
            </a:r>
            <a:endParaRPr lang="en-GB" sz="1000" b="1" dirty="0"/>
          </a:p>
        </p:txBody>
      </p:sp>
      <p:sp>
        <p:nvSpPr>
          <p:cNvPr id="4105" name="Rectangle 11"/>
          <p:cNvSpPr>
            <a:spLocks noChangeArrowheads="1"/>
          </p:cNvSpPr>
          <p:nvPr/>
        </p:nvSpPr>
        <p:spPr bwMode="auto">
          <a:xfrm>
            <a:off x="142874" y="8963025"/>
            <a:ext cx="4791075" cy="3477875"/>
          </a:xfrm>
          <a:prstGeom prst="rect">
            <a:avLst/>
          </a:prstGeom>
          <a:noFill/>
          <a:ln w="9525">
            <a:noFill/>
            <a:miter lim="800000"/>
            <a:headEnd/>
            <a:tailEnd/>
          </a:ln>
        </p:spPr>
        <p:txBody>
          <a:bodyPr wrap="square">
            <a:spAutoFit/>
          </a:bodyPr>
          <a:lstStyle/>
          <a:p>
            <a:pPr algn="r" defTabSz="1279525"/>
            <a:r>
              <a:rPr lang="en-GB" sz="2000" dirty="0" smtClean="0">
                <a:solidFill>
                  <a:srgbClr val="000099"/>
                </a:solidFill>
              </a:rPr>
              <a:t>Liverpool’s measurements show good </a:t>
            </a:r>
            <a:r>
              <a:rPr lang="en-GB" sz="2000" dirty="0">
                <a:solidFill>
                  <a:srgbClr val="000099"/>
                </a:solidFill>
              </a:rPr>
              <a:t>charge collection </a:t>
            </a:r>
            <a:r>
              <a:rPr lang="en-GB" sz="2000" dirty="0" smtClean="0">
                <a:solidFill>
                  <a:srgbClr val="000099"/>
                </a:solidFill>
              </a:rPr>
              <a:t>from sensors </a:t>
            </a:r>
            <a:r>
              <a:rPr lang="en-GB" sz="2000" dirty="0">
                <a:solidFill>
                  <a:srgbClr val="000099"/>
                </a:solidFill>
              </a:rPr>
              <a:t>illuminated with minimum ionising particles after </a:t>
            </a:r>
            <a:r>
              <a:rPr lang="en-GB" sz="2000" dirty="0" smtClean="0">
                <a:solidFill>
                  <a:srgbClr val="000099"/>
                </a:solidFill>
              </a:rPr>
              <a:t>irradiation to doses of </a:t>
            </a:r>
            <a:r>
              <a:rPr lang="en-GB" sz="2000" dirty="0" smtClean="0">
                <a:solidFill>
                  <a:srgbClr val="000099"/>
                </a:solidFill>
              </a:rPr>
              <a:t/>
            </a:r>
            <a:br>
              <a:rPr lang="en-GB" sz="2000" dirty="0" smtClean="0">
                <a:solidFill>
                  <a:srgbClr val="000099"/>
                </a:solidFill>
              </a:rPr>
            </a:br>
            <a:r>
              <a:rPr lang="en-GB" sz="2000" dirty="0" smtClean="0">
                <a:solidFill>
                  <a:srgbClr val="000099"/>
                </a:solidFill>
              </a:rPr>
              <a:t>2</a:t>
            </a:r>
            <a:r>
              <a:rPr lang="en-GB" sz="2000" baseline="30000" dirty="0" smtClean="0">
                <a:solidFill>
                  <a:srgbClr val="000099"/>
                </a:solidFill>
              </a:rPr>
              <a:t> </a:t>
            </a:r>
            <a:r>
              <a:rPr lang="en-GB" sz="2000" dirty="0" smtClean="0">
                <a:solidFill>
                  <a:srgbClr val="000099"/>
                </a:solidFill>
              </a:rPr>
              <a:t>x10</a:t>
            </a:r>
            <a:r>
              <a:rPr lang="en-GB" sz="2000" baseline="30000" dirty="0" smtClean="0">
                <a:solidFill>
                  <a:srgbClr val="000099"/>
                </a:solidFill>
              </a:rPr>
              <a:t>16</a:t>
            </a:r>
            <a:r>
              <a:rPr lang="en-GB" sz="2000" dirty="0" smtClean="0">
                <a:solidFill>
                  <a:srgbClr val="000099"/>
                </a:solidFill>
              </a:rPr>
              <a:t> </a:t>
            </a:r>
            <a:r>
              <a:rPr lang="en-GB" sz="2000" dirty="0" err="1">
                <a:solidFill>
                  <a:srgbClr val="000099"/>
                </a:solidFill>
              </a:rPr>
              <a:t>n</a:t>
            </a:r>
            <a:r>
              <a:rPr lang="en-GB" sz="2000" baseline="-25000" dirty="0" err="1">
                <a:solidFill>
                  <a:srgbClr val="000099"/>
                </a:solidFill>
              </a:rPr>
              <a:t>eq</a:t>
            </a:r>
            <a:r>
              <a:rPr lang="en-GB" sz="2000" dirty="0">
                <a:solidFill>
                  <a:srgbClr val="000099"/>
                </a:solidFill>
              </a:rPr>
              <a:t> </a:t>
            </a:r>
            <a:r>
              <a:rPr lang="en-GB" sz="2000" dirty="0" smtClean="0">
                <a:solidFill>
                  <a:srgbClr val="000099"/>
                </a:solidFill>
              </a:rPr>
              <a:t>cm</a:t>
            </a:r>
            <a:r>
              <a:rPr lang="en-GB" sz="2000" baseline="30000" dirty="0" smtClean="0">
                <a:solidFill>
                  <a:srgbClr val="000099"/>
                </a:solidFill>
              </a:rPr>
              <a:t>-2</a:t>
            </a:r>
            <a:r>
              <a:rPr lang="en-GB" sz="2000" dirty="0" smtClean="0">
                <a:solidFill>
                  <a:srgbClr val="000099"/>
                </a:solidFill>
              </a:rPr>
              <a:t>. </a:t>
            </a:r>
            <a:r>
              <a:rPr lang="en-GB" sz="2000" dirty="0">
                <a:solidFill>
                  <a:srgbClr val="000099"/>
                </a:solidFill>
              </a:rPr>
              <a:t>Based on these results, it is accepted that n-side readout planar silicon technology is an option for all the tracker and vertex sensors for the SLHC upgrade</a:t>
            </a:r>
            <a:r>
              <a:rPr lang="en-GB" sz="2000" dirty="0" smtClean="0">
                <a:solidFill>
                  <a:srgbClr val="000099"/>
                </a:solidFill>
              </a:rPr>
              <a:t>. Liverpool is now developing such sensors with the UK companies e2v and Micron Semiconductor.</a:t>
            </a:r>
            <a:endParaRPr lang="en-GB" sz="2000" dirty="0">
              <a:solidFill>
                <a:srgbClr val="000099"/>
              </a:solidFill>
            </a:endParaRPr>
          </a:p>
        </p:txBody>
      </p:sp>
      <p:pic>
        <p:nvPicPr>
          <p:cNvPr id="4107" name="Picture 7" descr="C:\Documents and Settings\affolder.livad\Desktop\tipp09\ninpFZalltipp09.tif"/>
          <p:cNvPicPr>
            <a:picLocks noChangeAspect="1" noChangeArrowheads="1"/>
          </p:cNvPicPr>
          <p:nvPr/>
        </p:nvPicPr>
        <p:blipFill>
          <a:blip r:embed="rId3"/>
          <a:srcRect l="1965" t="8900" r="6775" b="3078"/>
          <a:stretch>
            <a:fillRect/>
          </a:stretch>
        </p:blipFill>
        <p:spPr bwMode="auto">
          <a:xfrm>
            <a:off x="4963321" y="8634413"/>
            <a:ext cx="4180680" cy="3222333"/>
          </a:xfrm>
          <a:prstGeom prst="rect">
            <a:avLst/>
          </a:prstGeom>
          <a:noFill/>
          <a:ln w="9525">
            <a:noFill/>
            <a:miter lim="800000"/>
            <a:headEnd/>
            <a:tailEnd/>
          </a:ln>
        </p:spPr>
      </p:pic>
      <p:sp>
        <p:nvSpPr>
          <p:cNvPr id="4108" name="Text Box 21"/>
          <p:cNvSpPr txBox="1">
            <a:spLocks noChangeArrowheads="1"/>
          </p:cNvSpPr>
          <p:nvPr/>
        </p:nvSpPr>
        <p:spPr bwMode="auto">
          <a:xfrm>
            <a:off x="4951413" y="11861800"/>
            <a:ext cx="4202112" cy="553998"/>
          </a:xfrm>
          <a:prstGeom prst="rect">
            <a:avLst/>
          </a:prstGeom>
          <a:noFill/>
          <a:ln w="9525">
            <a:noFill/>
            <a:miter lim="800000"/>
            <a:headEnd/>
            <a:tailEnd/>
          </a:ln>
        </p:spPr>
        <p:txBody>
          <a:bodyPr wrap="square">
            <a:spAutoFit/>
          </a:bodyPr>
          <a:lstStyle/>
          <a:p>
            <a:pPr defTabSz="1279525"/>
            <a:r>
              <a:rPr lang="en-GB" sz="1000" b="1" dirty="0"/>
              <a:t>Degradation of the signal measured at 500V and 900V with n-in-p planar </a:t>
            </a:r>
            <a:r>
              <a:rPr lang="en-GB" sz="1000" b="1" dirty="0" smtClean="0"/>
              <a:t> silicon </a:t>
            </a:r>
            <a:r>
              <a:rPr lang="en-GB" sz="1000" b="1" dirty="0"/>
              <a:t>sensors  as a function of  proton, </a:t>
            </a:r>
            <a:r>
              <a:rPr lang="en-GB" sz="1000" b="1" dirty="0" err="1"/>
              <a:t>pion</a:t>
            </a:r>
            <a:r>
              <a:rPr lang="en-GB" sz="1000" b="1" dirty="0"/>
              <a:t> and neutron fluence up to </a:t>
            </a:r>
            <a:r>
              <a:rPr lang="en-GB" sz="1000" b="1" dirty="0" smtClean="0"/>
              <a:t>2 </a:t>
            </a:r>
            <a:r>
              <a:rPr lang="en-US" sz="1000" b="1" dirty="0" smtClean="0">
                <a:cs typeface="Arial" charset="0"/>
              </a:rPr>
              <a:t>× </a:t>
            </a:r>
            <a:r>
              <a:rPr lang="en-GB" sz="1000" b="1" dirty="0" smtClean="0"/>
              <a:t>10</a:t>
            </a:r>
            <a:r>
              <a:rPr lang="en-GB" sz="1000" b="1" baseline="30000" dirty="0" smtClean="0"/>
              <a:t>15</a:t>
            </a:r>
            <a:r>
              <a:rPr lang="en-GB" sz="1000" b="1" dirty="0" smtClean="0"/>
              <a:t> </a:t>
            </a:r>
            <a:r>
              <a:rPr lang="en-GB" sz="1000" b="1" dirty="0" err="1" smtClean="0"/>
              <a:t>n</a:t>
            </a:r>
            <a:r>
              <a:rPr lang="en-GB" sz="1000" b="1" baseline="-25000" dirty="0" err="1" smtClean="0"/>
              <a:t>eq</a:t>
            </a:r>
            <a:r>
              <a:rPr lang="en-GB" sz="1000" b="1" dirty="0" smtClean="0"/>
              <a:t> cm</a:t>
            </a:r>
            <a:r>
              <a:rPr lang="en-GB" sz="1000" b="1" baseline="30000" dirty="0" smtClean="0"/>
              <a:t>-2</a:t>
            </a:r>
            <a:r>
              <a:rPr lang="en-GB" sz="1000" b="1" dirty="0"/>
              <a:t>.   </a:t>
            </a:r>
          </a:p>
        </p:txBody>
      </p:sp>
      <p:sp>
        <p:nvSpPr>
          <p:cNvPr id="13" name="TextBox 12"/>
          <p:cNvSpPr txBox="1"/>
          <p:nvPr/>
        </p:nvSpPr>
        <p:spPr>
          <a:xfrm>
            <a:off x="4914900" y="4855339"/>
            <a:ext cx="4686300" cy="3785652"/>
          </a:xfrm>
          <a:prstGeom prst="rect">
            <a:avLst/>
          </a:prstGeom>
          <a:noFill/>
        </p:spPr>
        <p:txBody>
          <a:bodyPr wrap="square" rtlCol="0">
            <a:spAutoFit/>
          </a:bodyPr>
          <a:lstStyle/>
          <a:p>
            <a:r>
              <a:rPr lang="en-GB" sz="2000" dirty="0" smtClean="0">
                <a:solidFill>
                  <a:srgbClr val="000099"/>
                </a:solidFill>
              </a:rPr>
              <a:t>Liverpool has designed p-type strip sensors, manufactured by Micron Semiconductor (UK) Ltd and the Centro </a:t>
            </a:r>
            <a:r>
              <a:rPr lang="en-GB" sz="2000" dirty="0" err="1" smtClean="0">
                <a:solidFill>
                  <a:srgbClr val="000099"/>
                </a:solidFill>
              </a:rPr>
              <a:t>Nacional</a:t>
            </a:r>
            <a:r>
              <a:rPr lang="en-GB" sz="2000" dirty="0" smtClean="0">
                <a:solidFill>
                  <a:srgbClr val="000099"/>
                </a:solidFill>
              </a:rPr>
              <a:t> de </a:t>
            </a:r>
            <a:r>
              <a:rPr lang="en-GB" sz="2000" dirty="0" err="1" smtClean="0">
                <a:solidFill>
                  <a:srgbClr val="000099"/>
                </a:solidFill>
              </a:rPr>
              <a:t>Microelectronica</a:t>
            </a:r>
            <a:r>
              <a:rPr lang="en-GB" sz="2000" dirty="0" smtClean="0">
                <a:solidFill>
                  <a:srgbClr val="000099"/>
                </a:solidFill>
              </a:rPr>
              <a:t> </a:t>
            </a:r>
            <a:r>
              <a:rPr lang="en-GB" sz="2000" dirty="0" smtClean="0">
                <a:solidFill>
                  <a:srgbClr val="000099"/>
                </a:solidFill>
              </a:rPr>
              <a:t>in Barcelona (Spain), irradiated them with low and high energy protons, with neutrons and with </a:t>
            </a:r>
            <a:r>
              <a:rPr lang="en-GB" sz="2000" dirty="0" err="1" smtClean="0">
                <a:solidFill>
                  <a:srgbClr val="000099"/>
                </a:solidFill>
              </a:rPr>
              <a:t>pions</a:t>
            </a:r>
            <a:r>
              <a:rPr lang="en-GB" sz="2000" dirty="0" smtClean="0">
                <a:solidFill>
                  <a:srgbClr val="000099"/>
                </a:solidFill>
              </a:rPr>
              <a:t> and studied their performance. The results, shown here, are the first ever studies of  charge collection efficiency in segmented silicon sensors following such high radiation doses.</a:t>
            </a:r>
            <a:endParaRPr lang="en-GB" sz="2000" dirty="0"/>
          </a:p>
        </p:txBody>
      </p:sp>
      <p:pic>
        <p:nvPicPr>
          <p:cNvPr id="14" name="Picture 22" descr="ATLAScom-gen-2002-001"/>
          <p:cNvPicPr>
            <a:picLocks noChangeAspect="1" noChangeArrowheads="1"/>
          </p:cNvPicPr>
          <p:nvPr/>
        </p:nvPicPr>
        <p:blipFill>
          <a:blip r:embed="rId4"/>
          <a:srcRect t="9525"/>
          <a:stretch>
            <a:fillRect/>
          </a:stretch>
        </p:blipFill>
        <p:spPr bwMode="auto">
          <a:xfrm>
            <a:off x="4444999" y="1567622"/>
            <a:ext cx="4992099" cy="3194878"/>
          </a:xfrm>
          <a:prstGeom prst="rect">
            <a:avLst/>
          </a:prstGeom>
          <a:noFill/>
          <a:ln w="9525">
            <a:noFill/>
            <a:miter lim="800000"/>
            <a:headEnd/>
            <a:tailEnd/>
          </a:ln>
        </p:spPr>
      </p:pic>
      <p:pic>
        <p:nvPicPr>
          <p:cNvPr id="15" name="Picture 14" descr="all-neutrons.jpg"/>
          <p:cNvPicPr>
            <a:picLocks noChangeAspect="1"/>
          </p:cNvPicPr>
          <p:nvPr/>
        </p:nvPicPr>
        <p:blipFill>
          <a:blip r:embed="rId5" cstate="print"/>
          <a:stretch>
            <a:fillRect/>
          </a:stretch>
        </p:blipFill>
        <p:spPr>
          <a:xfrm>
            <a:off x="228601" y="5124930"/>
            <a:ext cx="4610100" cy="32201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1990725" y="674688"/>
            <a:ext cx="5572125" cy="571500"/>
          </a:xfrm>
          <a:prstGeom prst="rect">
            <a:avLst/>
          </a:prstGeom>
        </p:spPr>
        <p:txBody>
          <a:bodyPr wrap="none" fromWordArt="1">
            <a:prstTxWarp prst="textPlain">
              <a:avLst>
                <a:gd name="adj" fmla="val 50000"/>
              </a:avLst>
            </a:prstTxWarp>
          </a:bodyPr>
          <a:lstStyle/>
          <a:p>
            <a:pPr algn="ctr"/>
            <a:r>
              <a:rPr lang="en-GB"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High Granularity</a:t>
            </a:r>
          </a:p>
        </p:txBody>
      </p:sp>
      <p:sp>
        <p:nvSpPr>
          <p:cNvPr id="5123" name="Line 3"/>
          <p:cNvSpPr>
            <a:spLocks noChangeShapeType="1"/>
          </p:cNvSpPr>
          <p:nvPr/>
        </p:nvSpPr>
        <p:spPr bwMode="auto">
          <a:xfrm flipH="1" flipV="1">
            <a:off x="7700963" y="960438"/>
            <a:ext cx="1876425" cy="0"/>
          </a:xfrm>
          <a:prstGeom prst="line">
            <a:avLst/>
          </a:prstGeom>
          <a:noFill/>
          <a:ln w="406400">
            <a:solidFill>
              <a:srgbClr val="FFCC00"/>
            </a:solidFill>
            <a:round/>
            <a:headEnd/>
            <a:tailEnd/>
          </a:ln>
        </p:spPr>
        <p:txBody>
          <a:bodyPr/>
          <a:lstStyle/>
          <a:p>
            <a:endParaRPr lang="en-GB"/>
          </a:p>
        </p:txBody>
      </p:sp>
      <p:sp>
        <p:nvSpPr>
          <p:cNvPr id="5124" name="Line 4"/>
          <p:cNvSpPr>
            <a:spLocks noChangeShapeType="1"/>
          </p:cNvSpPr>
          <p:nvPr/>
        </p:nvSpPr>
        <p:spPr bwMode="auto">
          <a:xfrm flipH="1" flipV="1">
            <a:off x="-23813" y="960438"/>
            <a:ext cx="1876426" cy="0"/>
          </a:xfrm>
          <a:prstGeom prst="line">
            <a:avLst/>
          </a:prstGeom>
          <a:noFill/>
          <a:ln w="406400">
            <a:solidFill>
              <a:srgbClr val="FFCC00"/>
            </a:solidFill>
            <a:round/>
            <a:headEnd/>
            <a:tailEnd/>
          </a:ln>
        </p:spPr>
        <p:txBody>
          <a:bodyPr/>
          <a:lstStyle/>
          <a:p>
            <a:endParaRPr lang="en-GB"/>
          </a:p>
        </p:txBody>
      </p:sp>
      <p:sp>
        <p:nvSpPr>
          <p:cNvPr id="5125" name="Text Box 5"/>
          <p:cNvSpPr txBox="1">
            <a:spLocks noChangeArrowheads="1"/>
          </p:cNvSpPr>
          <p:nvPr/>
        </p:nvSpPr>
        <p:spPr bwMode="auto">
          <a:xfrm>
            <a:off x="403225" y="1446213"/>
            <a:ext cx="8893175" cy="1015663"/>
          </a:xfrm>
          <a:prstGeom prst="rect">
            <a:avLst/>
          </a:prstGeom>
          <a:noFill/>
          <a:ln w="9525">
            <a:noFill/>
            <a:miter lim="800000"/>
            <a:headEnd/>
            <a:tailEnd/>
          </a:ln>
        </p:spPr>
        <p:txBody>
          <a:bodyPr>
            <a:spAutoFit/>
          </a:bodyPr>
          <a:lstStyle/>
          <a:p>
            <a:pPr algn="ctr"/>
            <a:r>
              <a:rPr lang="en-GB" sz="2000" dirty="0" smtClean="0">
                <a:solidFill>
                  <a:srgbClr val="000099"/>
                </a:solidFill>
              </a:rPr>
              <a:t>The increased luminosity of the SLHC requires both extreme radiation hardness and increased granularity of the sensors in the tracking systems, particularly in the innermost layers. </a:t>
            </a:r>
            <a:endParaRPr lang="en-GB" sz="2000" dirty="0">
              <a:solidFill>
                <a:srgbClr val="000099"/>
              </a:solidFill>
              <a:sym typeface="Symbol" pitchFamily="18" charset="2"/>
            </a:endParaRPr>
          </a:p>
        </p:txBody>
      </p:sp>
      <p:sp>
        <p:nvSpPr>
          <p:cNvPr id="5128" name="Text Box 49"/>
          <p:cNvSpPr txBox="1">
            <a:spLocks noChangeArrowheads="1"/>
          </p:cNvSpPr>
          <p:nvPr/>
        </p:nvSpPr>
        <p:spPr bwMode="auto">
          <a:xfrm>
            <a:off x="274133" y="7280275"/>
            <a:ext cx="4227513" cy="400110"/>
          </a:xfrm>
          <a:prstGeom prst="rect">
            <a:avLst/>
          </a:prstGeom>
          <a:noFill/>
          <a:ln w="9525">
            <a:noFill/>
            <a:miter lim="800000"/>
            <a:headEnd/>
            <a:tailEnd/>
          </a:ln>
        </p:spPr>
        <p:txBody>
          <a:bodyPr wrap="square">
            <a:spAutoFit/>
          </a:bodyPr>
          <a:lstStyle/>
          <a:p>
            <a:pPr defTabSz="1279525">
              <a:spcBef>
                <a:spcPct val="50000"/>
              </a:spcBef>
            </a:pPr>
            <a:r>
              <a:rPr lang="en-GB" sz="2000" dirty="0" smtClean="0">
                <a:solidFill>
                  <a:srgbClr val="000099"/>
                </a:solidFill>
              </a:rPr>
              <a:t>Elements of an ATLAS pixel module</a:t>
            </a:r>
            <a:endParaRPr lang="en-GB" sz="2000" dirty="0">
              <a:solidFill>
                <a:srgbClr val="000099"/>
              </a:solidFill>
            </a:endParaRPr>
          </a:p>
        </p:txBody>
      </p:sp>
      <p:sp>
        <p:nvSpPr>
          <p:cNvPr id="5132" name="Text Box 53"/>
          <p:cNvSpPr txBox="1">
            <a:spLocks noChangeArrowheads="1"/>
          </p:cNvSpPr>
          <p:nvPr/>
        </p:nvSpPr>
        <p:spPr bwMode="auto">
          <a:xfrm>
            <a:off x="0" y="8221271"/>
            <a:ext cx="4495799" cy="3477875"/>
          </a:xfrm>
          <a:prstGeom prst="rect">
            <a:avLst/>
          </a:prstGeom>
          <a:noFill/>
          <a:ln w="9525">
            <a:noFill/>
            <a:miter lim="800000"/>
            <a:headEnd/>
            <a:tailEnd/>
          </a:ln>
        </p:spPr>
        <p:txBody>
          <a:bodyPr wrap="square">
            <a:spAutoFit/>
          </a:bodyPr>
          <a:lstStyle/>
          <a:p>
            <a:pPr algn="r"/>
            <a:r>
              <a:rPr lang="en-GB" sz="2000" dirty="0" smtClean="0">
                <a:solidFill>
                  <a:srgbClr val="000099"/>
                </a:solidFill>
                <a:sym typeface="Symbol" pitchFamily="18" charset="2"/>
              </a:rPr>
              <a:t>A further challenge for future pixel detectors is the reduction of the material budget. Liverpool is investigating techniques for reducing the space required between pixel modules through the optimisation of guard ring structure and the use of through silicon via technology. Novel light support and cooling structures based on silicon carbide and other foams are also being studied. </a:t>
            </a:r>
            <a:endParaRPr lang="en-GB" sz="2000" dirty="0">
              <a:solidFill>
                <a:srgbClr val="000099"/>
              </a:solidFill>
              <a:sym typeface="Symbol" pitchFamily="18" charset="2"/>
            </a:endParaRPr>
          </a:p>
        </p:txBody>
      </p:sp>
      <p:pic>
        <p:nvPicPr>
          <p:cNvPr id="5182" name="Picture 62"/>
          <p:cNvPicPr>
            <a:picLocks noChangeAspect="1" noChangeArrowheads="1"/>
          </p:cNvPicPr>
          <p:nvPr/>
        </p:nvPicPr>
        <p:blipFill>
          <a:blip r:embed="rId3"/>
          <a:srcRect/>
          <a:stretch>
            <a:fillRect/>
          </a:stretch>
        </p:blipFill>
        <p:spPr bwMode="auto">
          <a:xfrm>
            <a:off x="122238" y="2624138"/>
            <a:ext cx="4531302" cy="4643437"/>
          </a:xfrm>
          <a:prstGeom prst="rect">
            <a:avLst/>
          </a:prstGeom>
          <a:noFill/>
          <a:ln w="9525">
            <a:noFill/>
            <a:miter lim="800000"/>
            <a:headEnd/>
            <a:tailEnd/>
          </a:ln>
          <a:effectLst/>
        </p:spPr>
      </p:pic>
      <p:sp>
        <p:nvSpPr>
          <p:cNvPr id="63" name="TextBox 62"/>
          <p:cNvSpPr txBox="1"/>
          <p:nvPr/>
        </p:nvSpPr>
        <p:spPr>
          <a:xfrm>
            <a:off x="4657725" y="2745254"/>
            <a:ext cx="4943475" cy="4401205"/>
          </a:xfrm>
          <a:prstGeom prst="rect">
            <a:avLst/>
          </a:prstGeom>
          <a:noFill/>
        </p:spPr>
        <p:txBody>
          <a:bodyPr wrap="square" rtlCol="0">
            <a:spAutoFit/>
          </a:bodyPr>
          <a:lstStyle/>
          <a:p>
            <a:r>
              <a:rPr lang="en-GB" sz="2000" dirty="0" smtClean="0">
                <a:solidFill>
                  <a:srgbClr val="000099"/>
                </a:solidFill>
              </a:rPr>
              <a:t>The current ATLAS pixel detector will need to be upgraded, as will the LHCb VELO, so Liverpool is investigating the use of hybrid pixel sensors for these detectors. Studies of the radiation hardness of planar p-type pixel sensors designed at Liverpool and manufactured by e2v and Micron Semiconductor are underway. Novel bonding schemes allow measurement of the characteristics of highly irradiated sensors despite the current lack of sufficiently radiation hard readout chips for bump-bonding to the sensors. </a:t>
            </a:r>
            <a:endParaRPr lang="en-GB" sz="2000" dirty="0"/>
          </a:p>
        </p:txBody>
      </p:sp>
      <p:pic>
        <p:nvPicPr>
          <p:cNvPr id="64" name="Picture 63" descr="master4.png"/>
          <p:cNvPicPr>
            <a:picLocks noChangeAspect="1"/>
          </p:cNvPicPr>
          <p:nvPr/>
        </p:nvPicPr>
        <p:blipFill>
          <a:blip r:embed="rId4"/>
          <a:srcRect b="21245"/>
          <a:stretch>
            <a:fillRect/>
          </a:stretch>
        </p:blipFill>
        <p:spPr>
          <a:xfrm>
            <a:off x="4510087" y="7965221"/>
            <a:ext cx="4976813" cy="3989974"/>
          </a:xfrm>
          <a:prstGeom prst="rect">
            <a:avLst/>
          </a:prstGeom>
        </p:spPr>
      </p:pic>
      <p:sp>
        <p:nvSpPr>
          <p:cNvPr id="65" name="Text Box 49"/>
          <p:cNvSpPr txBox="1">
            <a:spLocks noChangeArrowheads="1"/>
          </p:cNvSpPr>
          <p:nvPr/>
        </p:nvSpPr>
        <p:spPr bwMode="auto">
          <a:xfrm>
            <a:off x="5244306" y="11899900"/>
            <a:ext cx="3508375" cy="400110"/>
          </a:xfrm>
          <a:prstGeom prst="rect">
            <a:avLst/>
          </a:prstGeom>
          <a:noFill/>
          <a:ln w="9525">
            <a:noFill/>
            <a:miter lim="800000"/>
            <a:headEnd/>
            <a:tailEnd/>
          </a:ln>
        </p:spPr>
        <p:txBody>
          <a:bodyPr wrap="square">
            <a:spAutoFit/>
          </a:bodyPr>
          <a:lstStyle/>
          <a:p>
            <a:pPr defTabSz="1279525">
              <a:spcBef>
                <a:spcPct val="50000"/>
              </a:spcBef>
            </a:pPr>
            <a:r>
              <a:rPr lang="en-GB" sz="2000" dirty="0" smtClean="0">
                <a:solidFill>
                  <a:srgbClr val="000099"/>
                </a:solidFill>
              </a:rPr>
              <a:t>Liverpool ATLAS pixel masks</a:t>
            </a:r>
            <a:endParaRPr lang="en-GB" sz="2000" dirty="0">
              <a:solidFill>
                <a:srgbClr val="000099"/>
              </a:solidFill>
            </a:endParaRPr>
          </a:p>
        </p:txBody>
      </p:sp>
      <p:sp>
        <p:nvSpPr>
          <p:cNvPr id="66" name="TextBox 65"/>
          <p:cNvSpPr txBox="1"/>
          <p:nvPr/>
        </p:nvSpPr>
        <p:spPr>
          <a:xfrm>
            <a:off x="4676775" y="8848725"/>
            <a:ext cx="1210588" cy="338554"/>
          </a:xfrm>
          <a:prstGeom prst="rect">
            <a:avLst/>
          </a:prstGeom>
          <a:noFill/>
        </p:spPr>
        <p:txBody>
          <a:bodyPr wrap="none" rtlCol="0">
            <a:spAutoFit/>
          </a:bodyPr>
          <a:lstStyle/>
          <a:p>
            <a:r>
              <a:rPr lang="en-GB" sz="1600" dirty="0" smtClean="0">
                <a:solidFill>
                  <a:schemeClr val="bg1"/>
                </a:solidFill>
              </a:rPr>
              <a:t>guard rings</a:t>
            </a:r>
            <a:endParaRPr lang="en-GB" sz="1600" dirty="0">
              <a:solidFill>
                <a:schemeClr val="bg1"/>
              </a:solidFill>
            </a:endParaRPr>
          </a:p>
        </p:txBody>
      </p:sp>
      <p:cxnSp>
        <p:nvCxnSpPr>
          <p:cNvPr id="71" name="Straight Arrow Connector 70"/>
          <p:cNvCxnSpPr>
            <a:stCxn id="66" idx="2"/>
          </p:cNvCxnSpPr>
          <p:nvPr/>
        </p:nvCxnSpPr>
        <p:spPr bwMode="auto">
          <a:xfrm rot="16200000" flipH="1">
            <a:off x="5020112" y="9449236"/>
            <a:ext cx="804449" cy="280534"/>
          </a:xfrm>
          <a:prstGeom prst="straightConnector1">
            <a:avLst/>
          </a:prstGeom>
          <a:solidFill>
            <a:srgbClr val="00B8FF"/>
          </a:solidFill>
          <a:ln w="19050" cap="flat" cmpd="sng" algn="ctr">
            <a:solidFill>
              <a:schemeClr val="bg1"/>
            </a:solidFill>
            <a:prstDash val="solid"/>
            <a:round/>
            <a:headEnd type="none" w="med" len="med"/>
            <a:tailEnd type="arrow"/>
          </a:ln>
          <a:effectLst/>
        </p:spPr>
      </p:cxnSp>
      <p:sp>
        <p:nvSpPr>
          <p:cNvPr id="73" name="TextBox 72"/>
          <p:cNvSpPr txBox="1"/>
          <p:nvPr/>
        </p:nvSpPr>
        <p:spPr>
          <a:xfrm>
            <a:off x="7505700" y="9344025"/>
            <a:ext cx="707245" cy="338554"/>
          </a:xfrm>
          <a:prstGeom prst="rect">
            <a:avLst/>
          </a:prstGeom>
          <a:noFill/>
        </p:spPr>
        <p:txBody>
          <a:bodyPr wrap="none" rtlCol="0">
            <a:spAutoFit/>
          </a:bodyPr>
          <a:lstStyle/>
          <a:p>
            <a:r>
              <a:rPr lang="en-GB" sz="1600" dirty="0" smtClean="0">
                <a:solidFill>
                  <a:schemeClr val="bg1"/>
                </a:solidFill>
              </a:rPr>
              <a:t>pixels</a:t>
            </a:r>
            <a:endParaRPr lang="en-GB" sz="1600" dirty="0">
              <a:solidFill>
                <a:schemeClr val="bg1"/>
              </a:solidFill>
            </a:endParaRPr>
          </a:p>
        </p:txBody>
      </p:sp>
      <p:cxnSp>
        <p:nvCxnSpPr>
          <p:cNvPr id="74" name="Straight Arrow Connector 73"/>
          <p:cNvCxnSpPr>
            <a:stCxn id="73" idx="2"/>
          </p:cNvCxnSpPr>
          <p:nvPr/>
        </p:nvCxnSpPr>
        <p:spPr bwMode="auto">
          <a:xfrm rot="5400000">
            <a:off x="6718313" y="9612717"/>
            <a:ext cx="1071148" cy="1210872"/>
          </a:xfrm>
          <a:prstGeom prst="straightConnector1">
            <a:avLst/>
          </a:prstGeom>
          <a:solidFill>
            <a:srgbClr val="00B8FF"/>
          </a:solidFill>
          <a:ln w="19050" cap="flat" cmpd="sng" algn="ctr">
            <a:solidFill>
              <a:schemeClr val="bg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4"/>
          <p:cNvSpPr>
            <a:spLocks noChangeArrowheads="1" noChangeShapeType="1" noTextEdit="1"/>
          </p:cNvSpPr>
          <p:nvPr/>
        </p:nvSpPr>
        <p:spPr bwMode="auto">
          <a:xfrm>
            <a:off x="2271713" y="674688"/>
            <a:ext cx="5057775" cy="571500"/>
          </a:xfrm>
          <a:prstGeom prst="rect">
            <a:avLst/>
          </a:prstGeom>
        </p:spPr>
        <p:txBody>
          <a:bodyPr wrap="none" fromWordArt="1">
            <a:prstTxWarp prst="textPlain">
              <a:avLst>
                <a:gd name="adj" fmla="val 50000"/>
              </a:avLst>
            </a:prstTxWarp>
          </a:bodyPr>
          <a:lstStyle/>
          <a:p>
            <a:pPr algn="ctr"/>
            <a:r>
              <a:rPr lang="en-GB"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LHCb VELO</a:t>
            </a:r>
          </a:p>
        </p:txBody>
      </p:sp>
      <p:sp>
        <p:nvSpPr>
          <p:cNvPr id="6147" name="Text Box 7"/>
          <p:cNvSpPr txBox="1">
            <a:spLocks noChangeArrowheads="1"/>
          </p:cNvSpPr>
          <p:nvPr/>
        </p:nvSpPr>
        <p:spPr bwMode="auto">
          <a:xfrm>
            <a:off x="720725" y="1762125"/>
            <a:ext cx="8101013" cy="1311275"/>
          </a:xfrm>
          <a:prstGeom prst="rect">
            <a:avLst/>
          </a:prstGeom>
          <a:noFill/>
          <a:ln w="9525">
            <a:noFill/>
            <a:miter lim="800000"/>
            <a:headEnd/>
            <a:tailEnd/>
          </a:ln>
        </p:spPr>
        <p:txBody>
          <a:bodyPr>
            <a:spAutoFit/>
          </a:bodyPr>
          <a:lstStyle/>
          <a:p>
            <a:pPr algn="ctr"/>
            <a:r>
              <a:rPr lang="en-GB" sz="2000" dirty="0">
                <a:solidFill>
                  <a:srgbClr val="000099"/>
                </a:solidFill>
              </a:rPr>
              <a:t>The LHCb VELO (</a:t>
            </a:r>
            <a:r>
              <a:rPr lang="en-GB" sz="2000" dirty="0" err="1">
                <a:solidFill>
                  <a:srgbClr val="000099"/>
                </a:solidFill>
              </a:rPr>
              <a:t>VErtex</a:t>
            </a:r>
            <a:r>
              <a:rPr lang="en-GB" sz="2000" dirty="0">
                <a:solidFill>
                  <a:srgbClr val="000099"/>
                </a:solidFill>
              </a:rPr>
              <a:t> </a:t>
            </a:r>
            <a:r>
              <a:rPr lang="en-GB" sz="2000" dirty="0" err="1">
                <a:solidFill>
                  <a:srgbClr val="000099"/>
                </a:solidFill>
              </a:rPr>
              <a:t>LOcator</a:t>
            </a:r>
            <a:r>
              <a:rPr lang="en-GB" sz="2000" dirty="0">
                <a:solidFill>
                  <a:srgbClr val="000099"/>
                </a:solidFill>
              </a:rPr>
              <a:t>) contains 42 modules each with </a:t>
            </a:r>
            <a:r>
              <a:rPr lang="en-GB" sz="2000" dirty="0" smtClean="0">
                <a:solidFill>
                  <a:srgbClr val="000099"/>
                </a:solidFill>
              </a:rPr>
              <a:t>R </a:t>
            </a:r>
            <a:r>
              <a:rPr lang="en-GB" sz="2000" dirty="0">
                <a:solidFill>
                  <a:srgbClr val="000099"/>
                </a:solidFill>
              </a:rPr>
              <a:t>and </a:t>
            </a:r>
            <a:r>
              <a:rPr lang="el-GR" sz="2000" i="1" dirty="0" smtClean="0">
                <a:solidFill>
                  <a:srgbClr val="000099"/>
                </a:solidFill>
                <a:cs typeface="Arial" charset="0"/>
              </a:rPr>
              <a:t>φ</a:t>
            </a:r>
            <a:r>
              <a:rPr lang="en-GB" sz="2000" dirty="0" smtClean="0">
                <a:solidFill>
                  <a:srgbClr val="000099"/>
                </a:solidFill>
              </a:rPr>
              <a:t> </a:t>
            </a:r>
            <a:r>
              <a:rPr lang="en-GB" sz="2000" dirty="0">
                <a:solidFill>
                  <a:srgbClr val="000099"/>
                </a:solidFill>
              </a:rPr>
              <a:t>silicon strip detectors. All components of the module, substrate, hybrid circuits, pitch adaptors and the mounting paddle support were designed and built in Liverpool.</a:t>
            </a:r>
          </a:p>
        </p:txBody>
      </p:sp>
      <p:sp>
        <p:nvSpPr>
          <p:cNvPr id="6148" name="Line 10"/>
          <p:cNvSpPr>
            <a:spLocks noChangeShapeType="1"/>
          </p:cNvSpPr>
          <p:nvPr/>
        </p:nvSpPr>
        <p:spPr bwMode="auto">
          <a:xfrm flipH="1" flipV="1">
            <a:off x="0" y="968375"/>
            <a:ext cx="1876425" cy="0"/>
          </a:xfrm>
          <a:prstGeom prst="line">
            <a:avLst/>
          </a:prstGeom>
          <a:noFill/>
          <a:ln w="406400">
            <a:solidFill>
              <a:srgbClr val="FFCC00"/>
            </a:solidFill>
            <a:round/>
            <a:headEnd/>
            <a:tailEnd/>
          </a:ln>
        </p:spPr>
        <p:txBody>
          <a:bodyPr/>
          <a:lstStyle/>
          <a:p>
            <a:endParaRPr lang="en-GB"/>
          </a:p>
        </p:txBody>
      </p:sp>
      <p:sp>
        <p:nvSpPr>
          <p:cNvPr id="6149" name="Line 22"/>
          <p:cNvSpPr>
            <a:spLocks noChangeShapeType="1"/>
          </p:cNvSpPr>
          <p:nvPr/>
        </p:nvSpPr>
        <p:spPr bwMode="auto">
          <a:xfrm flipH="1" flipV="1">
            <a:off x="7724775" y="968375"/>
            <a:ext cx="1876425" cy="0"/>
          </a:xfrm>
          <a:prstGeom prst="line">
            <a:avLst/>
          </a:prstGeom>
          <a:noFill/>
          <a:ln w="406400">
            <a:solidFill>
              <a:srgbClr val="FFCC00"/>
            </a:solidFill>
            <a:round/>
            <a:headEnd/>
            <a:tailEnd/>
          </a:ln>
        </p:spPr>
        <p:txBody>
          <a:bodyPr/>
          <a:lstStyle/>
          <a:p>
            <a:endParaRPr lang="en-GB"/>
          </a:p>
        </p:txBody>
      </p:sp>
      <p:sp>
        <p:nvSpPr>
          <p:cNvPr id="6150" name="Text Box 23"/>
          <p:cNvSpPr txBox="1">
            <a:spLocks noChangeArrowheads="1"/>
          </p:cNvSpPr>
          <p:nvPr/>
        </p:nvSpPr>
        <p:spPr bwMode="auto">
          <a:xfrm>
            <a:off x="3400425" y="8955088"/>
            <a:ext cx="5627688" cy="2554545"/>
          </a:xfrm>
          <a:prstGeom prst="rect">
            <a:avLst/>
          </a:prstGeom>
          <a:noFill/>
          <a:ln w="9525">
            <a:noFill/>
            <a:miter lim="800000"/>
            <a:headEnd/>
            <a:tailEnd/>
          </a:ln>
        </p:spPr>
        <p:txBody>
          <a:bodyPr>
            <a:spAutoFit/>
          </a:bodyPr>
          <a:lstStyle/>
          <a:p>
            <a:pPr defTabSz="1279525"/>
            <a:r>
              <a:rPr lang="en-GB" sz="2000" dirty="0">
                <a:solidFill>
                  <a:srgbClr val="000099"/>
                </a:solidFill>
              </a:rPr>
              <a:t>Liverpool also designed the </a:t>
            </a:r>
            <a:r>
              <a:rPr lang="en-GB" sz="2000" dirty="0" smtClean="0">
                <a:solidFill>
                  <a:srgbClr val="000099"/>
                </a:solidFill>
              </a:rPr>
              <a:t>15 cm</a:t>
            </a:r>
            <a:r>
              <a:rPr lang="en-GB" sz="2000" dirty="0" smtClean="0">
                <a:solidFill>
                  <a:srgbClr val="000099"/>
                </a:solidFill>
                <a:cs typeface="Arial" charset="0"/>
              </a:rPr>
              <a:t> </a:t>
            </a:r>
            <a:r>
              <a:rPr lang="en-GB" sz="2000" dirty="0">
                <a:solidFill>
                  <a:srgbClr val="000099"/>
                </a:solidFill>
                <a:cs typeface="Arial" charset="0"/>
              </a:rPr>
              <a:t>diameter masks for </a:t>
            </a:r>
            <a:r>
              <a:rPr lang="en-GB" sz="2000" dirty="0" smtClean="0">
                <a:solidFill>
                  <a:srgbClr val="000099"/>
                </a:solidFill>
                <a:cs typeface="Arial" charset="0"/>
              </a:rPr>
              <a:t>the </a:t>
            </a:r>
            <a:r>
              <a:rPr lang="en-GB" sz="2000" dirty="0" smtClean="0">
                <a:solidFill>
                  <a:srgbClr val="000099"/>
                </a:solidFill>
              </a:rPr>
              <a:t>VELO </a:t>
            </a:r>
            <a:r>
              <a:rPr lang="en-GB" sz="2000" dirty="0">
                <a:solidFill>
                  <a:srgbClr val="000099"/>
                </a:solidFill>
              </a:rPr>
              <a:t>silicon wafers. The two different designs are for the </a:t>
            </a:r>
            <a:r>
              <a:rPr lang="el-GR" sz="2000" i="1" dirty="0">
                <a:solidFill>
                  <a:srgbClr val="000099"/>
                </a:solidFill>
                <a:cs typeface="Arial" charset="0"/>
              </a:rPr>
              <a:t>φ</a:t>
            </a:r>
            <a:r>
              <a:rPr lang="en-GB" sz="2000" dirty="0">
                <a:solidFill>
                  <a:srgbClr val="000099"/>
                </a:solidFill>
                <a:cs typeface="Arial" charset="0"/>
              </a:rPr>
              <a:t> and </a:t>
            </a:r>
            <a:r>
              <a:rPr lang="en-GB" sz="2000" i="1" dirty="0">
                <a:solidFill>
                  <a:srgbClr val="000099"/>
                </a:solidFill>
                <a:cs typeface="Arial" charset="0"/>
              </a:rPr>
              <a:t>R</a:t>
            </a:r>
            <a:r>
              <a:rPr lang="en-GB" sz="2000" dirty="0">
                <a:solidFill>
                  <a:srgbClr val="000099"/>
                </a:solidFill>
                <a:cs typeface="Arial" charset="0"/>
              </a:rPr>
              <a:t> measuring detectors (mounted perpendicular to the beam direction</a:t>
            </a:r>
            <a:r>
              <a:rPr lang="en-GB" sz="2000" dirty="0" smtClean="0">
                <a:solidFill>
                  <a:srgbClr val="000099"/>
                </a:solidFill>
                <a:cs typeface="Arial" charset="0"/>
              </a:rPr>
              <a:t>). Routing </a:t>
            </a:r>
            <a:r>
              <a:rPr lang="en-GB" sz="2000" dirty="0">
                <a:solidFill>
                  <a:srgbClr val="000099"/>
                </a:solidFill>
                <a:cs typeface="Arial" charset="0"/>
              </a:rPr>
              <a:t>all the connections from the implants to the wafer edge requires double-metal </a:t>
            </a:r>
            <a:r>
              <a:rPr lang="en-GB" sz="2000" dirty="0" smtClean="0">
                <a:solidFill>
                  <a:srgbClr val="000099"/>
                </a:solidFill>
                <a:cs typeface="Arial" charset="0"/>
              </a:rPr>
              <a:t>processing. The sensors </a:t>
            </a:r>
            <a:r>
              <a:rPr lang="en-GB" sz="2000" dirty="0">
                <a:solidFill>
                  <a:srgbClr val="000099"/>
                </a:solidFill>
                <a:cs typeface="Arial" charset="0"/>
              </a:rPr>
              <a:t>were fabricated by </a:t>
            </a:r>
            <a:r>
              <a:rPr lang="en-GB" sz="2000" dirty="0">
                <a:solidFill>
                  <a:srgbClr val="000099"/>
                </a:solidFill>
              </a:rPr>
              <a:t>Micron Semiconductor </a:t>
            </a:r>
            <a:r>
              <a:rPr lang="en-GB" sz="2000" dirty="0" smtClean="0">
                <a:solidFill>
                  <a:srgbClr val="000099"/>
                </a:solidFill>
              </a:rPr>
              <a:t>(UK) Ltd .</a:t>
            </a:r>
            <a:endParaRPr lang="el-GR" sz="2000" dirty="0">
              <a:solidFill>
                <a:srgbClr val="000099"/>
              </a:solidFill>
            </a:endParaRPr>
          </a:p>
        </p:txBody>
      </p:sp>
      <p:pic>
        <p:nvPicPr>
          <p:cNvPr id="6151" name="Picture 24"/>
          <p:cNvPicPr>
            <a:picLocks noChangeAspect="1" noChangeArrowheads="1"/>
          </p:cNvPicPr>
          <p:nvPr/>
        </p:nvPicPr>
        <p:blipFill>
          <a:blip r:embed="rId3"/>
          <a:srcRect/>
          <a:stretch>
            <a:fillRect/>
          </a:stretch>
        </p:blipFill>
        <p:spPr bwMode="auto">
          <a:xfrm>
            <a:off x="866775" y="9074150"/>
            <a:ext cx="2343150" cy="2336800"/>
          </a:xfrm>
          <a:prstGeom prst="rect">
            <a:avLst/>
          </a:prstGeom>
          <a:noFill/>
          <a:ln w="9525">
            <a:noFill/>
            <a:miter lim="800000"/>
            <a:headEnd/>
            <a:tailEnd/>
          </a:ln>
        </p:spPr>
      </p:pic>
      <p:pic>
        <p:nvPicPr>
          <p:cNvPr id="6152" name="Picture 27"/>
          <p:cNvPicPr>
            <a:picLocks noChangeAspect="1" noChangeArrowheads="1"/>
          </p:cNvPicPr>
          <p:nvPr/>
        </p:nvPicPr>
        <p:blipFill>
          <a:blip r:embed="rId4"/>
          <a:srcRect/>
          <a:stretch>
            <a:fillRect/>
          </a:stretch>
        </p:blipFill>
        <p:spPr bwMode="auto">
          <a:xfrm>
            <a:off x="800100" y="3143250"/>
            <a:ext cx="7916863" cy="5259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4"/>
          <p:cNvSpPr>
            <a:spLocks noChangeArrowheads="1" noChangeShapeType="1" noTextEdit="1"/>
          </p:cNvSpPr>
          <p:nvPr/>
        </p:nvSpPr>
        <p:spPr bwMode="auto">
          <a:xfrm>
            <a:off x="1709738" y="674688"/>
            <a:ext cx="6181725" cy="571500"/>
          </a:xfrm>
          <a:prstGeom prst="rect">
            <a:avLst/>
          </a:prstGeom>
        </p:spPr>
        <p:txBody>
          <a:bodyPr wrap="none" fromWordArt="1">
            <a:prstTxWarp prst="textPlain">
              <a:avLst>
                <a:gd name="adj" fmla="val 50000"/>
              </a:avLst>
            </a:prstTxWarp>
          </a:bodyPr>
          <a:lstStyle/>
          <a:p>
            <a:pPr algn="ctr"/>
            <a:r>
              <a:rPr lang="en-GB"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Liverpool Semiconductor Detector Centre</a:t>
            </a:r>
          </a:p>
        </p:txBody>
      </p:sp>
      <p:sp>
        <p:nvSpPr>
          <p:cNvPr id="7171" name="Text Box 5"/>
          <p:cNvSpPr txBox="1">
            <a:spLocks noChangeArrowheads="1"/>
          </p:cNvSpPr>
          <p:nvPr/>
        </p:nvSpPr>
        <p:spPr bwMode="auto">
          <a:xfrm>
            <a:off x="0" y="5248275"/>
            <a:ext cx="4772025" cy="3785652"/>
          </a:xfrm>
          <a:prstGeom prst="rect">
            <a:avLst/>
          </a:prstGeom>
          <a:noFill/>
          <a:ln w="9525">
            <a:noFill/>
            <a:miter lim="800000"/>
            <a:headEnd/>
            <a:tailEnd/>
          </a:ln>
        </p:spPr>
        <p:txBody>
          <a:bodyPr>
            <a:spAutoFit/>
          </a:bodyPr>
          <a:lstStyle/>
          <a:p>
            <a:pPr algn="r"/>
            <a:r>
              <a:rPr lang="en-GB" sz="2000" dirty="0" smtClean="0">
                <a:solidFill>
                  <a:srgbClr val="000099"/>
                </a:solidFill>
              </a:rPr>
              <a:t>The </a:t>
            </a:r>
            <a:r>
              <a:rPr lang="en-GB" sz="2000" dirty="0">
                <a:solidFill>
                  <a:srgbClr val="000099"/>
                </a:solidFill>
              </a:rPr>
              <a:t>l</a:t>
            </a:r>
            <a:r>
              <a:rPr lang="en-GB" sz="2000" dirty="0" smtClean="0">
                <a:solidFill>
                  <a:srgbClr val="000099"/>
                </a:solidFill>
              </a:rPr>
              <a:t>arge ATLAS </a:t>
            </a:r>
            <a:r>
              <a:rPr lang="en-GB" sz="2000" dirty="0">
                <a:solidFill>
                  <a:srgbClr val="000099"/>
                </a:solidFill>
              </a:rPr>
              <a:t>and LHC-b </a:t>
            </a:r>
            <a:r>
              <a:rPr lang="en-GB" sz="2000" dirty="0" smtClean="0">
                <a:solidFill>
                  <a:srgbClr val="000099"/>
                </a:solidFill>
              </a:rPr>
              <a:t>sensor arrays must </a:t>
            </a:r>
            <a:r>
              <a:rPr lang="en-GB" sz="2000" dirty="0">
                <a:solidFill>
                  <a:srgbClr val="000099"/>
                </a:solidFill>
              </a:rPr>
              <a:t>measure particle tracks with precisions of </a:t>
            </a:r>
            <a:r>
              <a:rPr lang="en-GB" sz="2000" dirty="0">
                <a:solidFill>
                  <a:srgbClr val="000099"/>
                </a:solidFill>
                <a:cs typeface="Arial" charset="0"/>
              </a:rPr>
              <a:t>≤</a:t>
            </a:r>
            <a:r>
              <a:rPr lang="en-GB" sz="2000" dirty="0">
                <a:solidFill>
                  <a:srgbClr val="000099"/>
                </a:solidFill>
              </a:rPr>
              <a:t>10</a:t>
            </a:r>
            <a:r>
              <a:rPr lang="en-GB" sz="2000" dirty="0">
                <a:solidFill>
                  <a:srgbClr val="000099"/>
                </a:solidFill>
                <a:sym typeface="Symbol" pitchFamily="18" charset="2"/>
              </a:rPr>
              <a:t>m and </a:t>
            </a:r>
            <a:r>
              <a:rPr lang="en-GB" sz="2000" dirty="0">
                <a:solidFill>
                  <a:srgbClr val="000099"/>
                </a:solidFill>
              </a:rPr>
              <a:t>require low mass precision support structures over many m</a:t>
            </a:r>
            <a:r>
              <a:rPr lang="en-GB" sz="2000" baseline="30000" dirty="0">
                <a:solidFill>
                  <a:srgbClr val="000099"/>
                </a:solidFill>
              </a:rPr>
              <a:t>2</a:t>
            </a:r>
            <a:r>
              <a:rPr lang="en-GB" sz="2000" dirty="0">
                <a:solidFill>
                  <a:srgbClr val="000099"/>
                </a:solidFill>
              </a:rPr>
              <a:t> to ensure the intrinsic resolution of the sensors is not compromised. The LSDC is complemented by a workshop equipped with high precision automatic machine tools which allow Liverpool to </a:t>
            </a:r>
            <a:r>
              <a:rPr lang="en-GB" sz="2000" dirty="0" smtClean="0">
                <a:solidFill>
                  <a:srgbClr val="000099"/>
                </a:solidFill>
              </a:rPr>
              <a:t>prototype the  </a:t>
            </a:r>
            <a:r>
              <a:rPr lang="en-GB" sz="2000" dirty="0">
                <a:solidFill>
                  <a:srgbClr val="000099"/>
                </a:solidFill>
              </a:rPr>
              <a:t>novel low mass supports and cooling needed </a:t>
            </a:r>
            <a:r>
              <a:rPr lang="en-GB" sz="2000" dirty="0" smtClean="0">
                <a:solidFill>
                  <a:srgbClr val="000099"/>
                </a:solidFill>
              </a:rPr>
              <a:t>for </a:t>
            </a:r>
            <a:r>
              <a:rPr lang="en-GB" sz="2000" dirty="0">
                <a:solidFill>
                  <a:srgbClr val="000099"/>
                </a:solidFill>
              </a:rPr>
              <a:t>these </a:t>
            </a:r>
            <a:r>
              <a:rPr lang="en-GB" sz="2000" dirty="0" smtClean="0">
                <a:solidFill>
                  <a:srgbClr val="000099"/>
                </a:solidFill>
              </a:rPr>
              <a:t>detectors.</a:t>
            </a:r>
            <a:endParaRPr lang="en-GB" sz="2000" dirty="0">
              <a:solidFill>
                <a:srgbClr val="000099"/>
              </a:solidFill>
            </a:endParaRPr>
          </a:p>
        </p:txBody>
      </p:sp>
      <p:sp>
        <p:nvSpPr>
          <p:cNvPr id="7172" name="Text Box 11"/>
          <p:cNvSpPr txBox="1">
            <a:spLocks noChangeArrowheads="1"/>
          </p:cNvSpPr>
          <p:nvPr/>
        </p:nvSpPr>
        <p:spPr bwMode="auto">
          <a:xfrm>
            <a:off x="4808538" y="2030413"/>
            <a:ext cx="4170362" cy="2835275"/>
          </a:xfrm>
          <a:prstGeom prst="rect">
            <a:avLst/>
          </a:prstGeom>
          <a:noFill/>
          <a:ln w="9525">
            <a:noFill/>
            <a:miter lim="800000"/>
            <a:headEnd/>
            <a:tailEnd/>
          </a:ln>
        </p:spPr>
        <p:txBody>
          <a:bodyPr>
            <a:spAutoFit/>
          </a:bodyPr>
          <a:lstStyle/>
          <a:p>
            <a:pPr defTabSz="1279525"/>
            <a:r>
              <a:rPr lang="en-GB" sz="2000" dirty="0">
                <a:solidFill>
                  <a:srgbClr val="000099"/>
                </a:solidFill>
              </a:rPr>
              <a:t>The LSDC</a:t>
            </a:r>
            <a:r>
              <a:rPr lang="en-GB" sz="2000" dirty="0" smtClean="0">
                <a:solidFill>
                  <a:srgbClr val="000099"/>
                </a:solidFill>
              </a:rPr>
              <a:t>, </a:t>
            </a:r>
            <a:r>
              <a:rPr lang="en-GB" sz="2000" dirty="0">
                <a:solidFill>
                  <a:srgbClr val="000099"/>
                </a:solidFill>
              </a:rPr>
              <a:t>built using a £3M JIF grant, consists of 350m</a:t>
            </a:r>
            <a:r>
              <a:rPr lang="en-GB" sz="2000" baseline="30000" dirty="0">
                <a:solidFill>
                  <a:srgbClr val="000099"/>
                </a:solidFill>
              </a:rPr>
              <a:t>2</a:t>
            </a:r>
            <a:r>
              <a:rPr lang="en-GB" sz="2000" dirty="0">
                <a:solidFill>
                  <a:srgbClr val="000099"/>
                </a:solidFill>
              </a:rPr>
              <a:t> of class 10,000 and </a:t>
            </a:r>
            <a:r>
              <a:rPr lang="en-GB" sz="2000" dirty="0" smtClean="0">
                <a:solidFill>
                  <a:srgbClr val="000099"/>
                </a:solidFill>
              </a:rPr>
              <a:t>100 m</a:t>
            </a:r>
            <a:r>
              <a:rPr lang="en-GB" sz="2000" baseline="30000" dirty="0" smtClean="0">
                <a:solidFill>
                  <a:srgbClr val="000099"/>
                </a:solidFill>
              </a:rPr>
              <a:t>2</a:t>
            </a:r>
            <a:r>
              <a:rPr lang="en-GB" sz="2000" dirty="0" smtClean="0">
                <a:solidFill>
                  <a:srgbClr val="000099"/>
                </a:solidFill>
              </a:rPr>
              <a:t> </a:t>
            </a:r>
            <a:r>
              <a:rPr lang="en-GB" sz="2000" dirty="0">
                <a:solidFill>
                  <a:srgbClr val="000099"/>
                </a:solidFill>
              </a:rPr>
              <a:t>of class 100 clean rooms equipped with state-of-the-art automatic wire bonding (200 connections per cm), automated probing and large volume co-ordinate measuring machines.</a:t>
            </a:r>
          </a:p>
        </p:txBody>
      </p:sp>
      <p:sp>
        <p:nvSpPr>
          <p:cNvPr id="7173" name="Line 19"/>
          <p:cNvSpPr>
            <a:spLocks noChangeShapeType="1"/>
          </p:cNvSpPr>
          <p:nvPr/>
        </p:nvSpPr>
        <p:spPr bwMode="auto">
          <a:xfrm rot="10800000" flipH="1">
            <a:off x="8035925" y="974725"/>
            <a:ext cx="1565275" cy="0"/>
          </a:xfrm>
          <a:prstGeom prst="line">
            <a:avLst/>
          </a:prstGeom>
          <a:noFill/>
          <a:ln w="406400">
            <a:solidFill>
              <a:srgbClr val="FFCC00"/>
            </a:solidFill>
            <a:round/>
            <a:headEnd/>
            <a:tailEnd/>
          </a:ln>
        </p:spPr>
        <p:txBody>
          <a:bodyPr/>
          <a:lstStyle/>
          <a:p>
            <a:endParaRPr lang="en-GB"/>
          </a:p>
        </p:txBody>
      </p:sp>
      <p:pic>
        <p:nvPicPr>
          <p:cNvPr id="7174" name="Picture 24" descr="Dscf0021"/>
          <p:cNvPicPr>
            <a:picLocks noChangeAspect="1" noChangeArrowheads="1"/>
          </p:cNvPicPr>
          <p:nvPr/>
        </p:nvPicPr>
        <p:blipFill>
          <a:blip r:embed="rId3"/>
          <a:srcRect/>
          <a:stretch>
            <a:fillRect/>
          </a:stretch>
        </p:blipFill>
        <p:spPr bwMode="auto">
          <a:xfrm>
            <a:off x="4914900" y="5238750"/>
            <a:ext cx="4322763" cy="3749675"/>
          </a:xfrm>
          <a:prstGeom prst="rect">
            <a:avLst/>
          </a:prstGeom>
          <a:noFill/>
          <a:ln w="9525">
            <a:noFill/>
            <a:miter lim="800000"/>
            <a:headEnd/>
            <a:tailEnd/>
          </a:ln>
        </p:spPr>
      </p:pic>
      <p:sp>
        <p:nvSpPr>
          <p:cNvPr id="7175" name="Text Box 26"/>
          <p:cNvSpPr txBox="1">
            <a:spLocks noChangeArrowheads="1"/>
          </p:cNvSpPr>
          <p:nvPr/>
        </p:nvSpPr>
        <p:spPr bwMode="auto">
          <a:xfrm>
            <a:off x="4808538" y="9285288"/>
            <a:ext cx="4229100" cy="3444875"/>
          </a:xfrm>
          <a:prstGeom prst="rect">
            <a:avLst/>
          </a:prstGeom>
          <a:noFill/>
          <a:ln w="9525">
            <a:noFill/>
            <a:miter lim="800000"/>
            <a:headEnd/>
            <a:tailEnd/>
          </a:ln>
        </p:spPr>
        <p:txBody>
          <a:bodyPr>
            <a:spAutoFit/>
          </a:bodyPr>
          <a:lstStyle/>
          <a:p>
            <a:r>
              <a:rPr lang="en-GB" sz="2000" dirty="0">
                <a:solidFill>
                  <a:srgbClr val="000099"/>
                </a:solidFill>
              </a:rPr>
              <a:t>The LHC-b vertex locator, VELO, consisting of many layers of double sided processed, double metal, thinned silicon wafers, is one of the major particle physics arrays for which the microstrip detector </a:t>
            </a:r>
            <a:r>
              <a:rPr lang="en-GB" sz="2000" dirty="0" smtClean="0">
                <a:solidFill>
                  <a:srgbClr val="000099"/>
                </a:solidFill>
              </a:rPr>
              <a:t>modules were and will be </a:t>
            </a:r>
            <a:r>
              <a:rPr lang="en-GB" sz="2000" dirty="0">
                <a:solidFill>
                  <a:srgbClr val="000099"/>
                </a:solidFill>
              </a:rPr>
              <a:t>constructed in the LSDC in the next few years. Liverpool designed sensors are f</a:t>
            </a:r>
            <a:r>
              <a:rPr lang="en-GB" sz="2000" dirty="0" smtClean="0">
                <a:solidFill>
                  <a:srgbClr val="000099"/>
                </a:solidFill>
              </a:rPr>
              <a:t>abricated in the UK  by </a:t>
            </a:r>
            <a:r>
              <a:rPr lang="en-GB" sz="2000" dirty="0">
                <a:solidFill>
                  <a:srgbClr val="000099"/>
                </a:solidFill>
              </a:rPr>
              <a:t>Micron </a:t>
            </a:r>
            <a:r>
              <a:rPr lang="en-GB" sz="2000" dirty="0" smtClean="0">
                <a:solidFill>
                  <a:srgbClr val="000099"/>
                </a:solidFill>
              </a:rPr>
              <a:t>Semiconductor and e2v.</a:t>
            </a:r>
            <a:endParaRPr lang="en-GB" sz="2000" dirty="0">
              <a:solidFill>
                <a:srgbClr val="000099"/>
              </a:solidFill>
            </a:endParaRPr>
          </a:p>
        </p:txBody>
      </p:sp>
      <p:sp>
        <p:nvSpPr>
          <p:cNvPr id="7176" name="Line 29"/>
          <p:cNvSpPr>
            <a:spLocks noChangeShapeType="1"/>
          </p:cNvSpPr>
          <p:nvPr/>
        </p:nvSpPr>
        <p:spPr bwMode="auto">
          <a:xfrm rot="10800000" flipH="1">
            <a:off x="0" y="974725"/>
            <a:ext cx="1565275" cy="0"/>
          </a:xfrm>
          <a:prstGeom prst="line">
            <a:avLst/>
          </a:prstGeom>
          <a:noFill/>
          <a:ln w="406400">
            <a:solidFill>
              <a:srgbClr val="FFCC00"/>
            </a:solidFill>
            <a:round/>
            <a:headEnd/>
            <a:tailEnd/>
          </a:ln>
        </p:spPr>
        <p:txBody>
          <a:bodyPr/>
          <a:lstStyle/>
          <a:p>
            <a:endParaRPr lang="en-GB"/>
          </a:p>
        </p:txBody>
      </p:sp>
      <p:pic>
        <p:nvPicPr>
          <p:cNvPr id="7177" name="Picture 30" descr="DoorsneeTank"/>
          <p:cNvPicPr>
            <a:picLocks noChangeAspect="1" noChangeArrowheads="1"/>
          </p:cNvPicPr>
          <p:nvPr/>
        </p:nvPicPr>
        <p:blipFill>
          <a:blip r:embed="rId4"/>
          <a:srcRect/>
          <a:stretch>
            <a:fillRect/>
          </a:stretch>
        </p:blipFill>
        <p:spPr bwMode="auto">
          <a:xfrm>
            <a:off x="595313" y="9359900"/>
            <a:ext cx="4143375" cy="3213100"/>
          </a:xfrm>
          <a:prstGeom prst="rect">
            <a:avLst/>
          </a:prstGeom>
          <a:noFill/>
          <a:ln w="9525">
            <a:noFill/>
            <a:miter lim="800000"/>
            <a:headEnd/>
            <a:tailEnd/>
          </a:ln>
        </p:spPr>
      </p:pic>
      <p:pic>
        <p:nvPicPr>
          <p:cNvPr id="229407" name="Picture 31" descr="09100002"/>
          <p:cNvPicPr>
            <a:picLocks noChangeAspect="1" noChangeArrowheads="1"/>
          </p:cNvPicPr>
          <p:nvPr/>
        </p:nvPicPr>
        <p:blipFill>
          <a:blip r:embed="rId5"/>
          <a:srcRect/>
          <a:stretch>
            <a:fillRect/>
          </a:stretch>
        </p:blipFill>
        <p:spPr bwMode="auto">
          <a:xfrm>
            <a:off x="114300" y="1600200"/>
            <a:ext cx="4572000" cy="3430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9407"/>
                                        </p:tgtEl>
                                        <p:attrNameLst>
                                          <p:attrName>style.visibility</p:attrName>
                                        </p:attrNameLst>
                                      </p:cBhvr>
                                      <p:to>
                                        <p:strVal val="visible"/>
                                      </p:to>
                                    </p:set>
                                    <p:animEffect transition="in" filter="checkerboard(across)">
                                      <p:cBhvr>
                                        <p:cTn id="7" dur="500"/>
                                        <p:tgtEl>
                                          <p:spTgt spid="229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
      <a:dk1>
        <a:srgbClr val="006600"/>
      </a:dk1>
      <a:lt1>
        <a:srgbClr val="FFFFFF"/>
      </a:lt1>
      <a:dk2>
        <a:srgbClr val="000000"/>
      </a:dk2>
      <a:lt2>
        <a:srgbClr val="808080"/>
      </a:lt2>
      <a:accent1>
        <a:srgbClr val="00CC99"/>
      </a:accent1>
      <a:accent2>
        <a:srgbClr val="3333CC"/>
      </a:accent2>
      <a:accent3>
        <a:srgbClr val="FFFFFF"/>
      </a:accent3>
      <a:accent4>
        <a:srgbClr val="0056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0" fontAlgn="base" latinLnBrk="0" hangingPunct="0">
          <a:lnSpc>
            <a:spcPct val="100000"/>
          </a:lnSpc>
          <a:spcBef>
            <a:spcPct val="0"/>
          </a:spcBef>
          <a:spcAft>
            <a:spcPct val="0"/>
          </a:spcAft>
          <a:buClrTx/>
          <a:buSzTx/>
          <a:buFontTx/>
          <a:buNone/>
          <a:tabLst/>
          <a:defRPr kumimoji="0" lang="en-GB" sz="3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0" fontAlgn="base" latinLnBrk="0" hangingPunct="0">
          <a:lnSpc>
            <a:spcPct val="100000"/>
          </a:lnSpc>
          <a:spcBef>
            <a:spcPct val="0"/>
          </a:spcBef>
          <a:spcAft>
            <a:spcPct val="0"/>
          </a:spcAft>
          <a:buClrTx/>
          <a:buSzTx/>
          <a:buFontTx/>
          <a:buNone/>
          <a:tabLst/>
          <a:defRPr kumimoji="0" lang="en-GB" sz="3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50385</TotalTime>
  <Words>738</Words>
  <PresentationFormat>A3 Paper (297x420 mm)</PresentationFormat>
  <Paragraphs>27</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Default Design</vt:lpstr>
      <vt:lpstr>Slide 1</vt:lpstr>
      <vt:lpstr>Slide 2</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Technology…</dc:title>
  <dc:creator>Tim Greenshaw</dc:creator>
  <cp:lastModifiedBy>Tim Greenshaw</cp:lastModifiedBy>
  <cp:revision>166</cp:revision>
  <cp:lastPrinted>2000-06-26T13:54:57Z</cp:lastPrinted>
  <dcterms:created xsi:type="dcterms:W3CDTF">2000-04-29T17:24:54Z</dcterms:created>
  <dcterms:modified xsi:type="dcterms:W3CDTF">2009-05-05T19:29:55Z</dcterms:modified>
</cp:coreProperties>
</file>