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1FCD2-323A-417E-BD2B-0E35DE68AD4E}" v="8" dt="2019-03-12T17:13:00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780ADA58-D190-4842-A25F-1F0BDB8611F0}"/>
  </pc:docChgLst>
  <pc:docChgLst>
    <pc:chgData name="Tim Greenshaw" userId="7cff769c7af84488" providerId="LiveId" clId="{F2A6DD56-CD3D-4246-9F16-0CCB7554D510}"/>
  </pc:docChgLst>
  <pc:docChgLst>
    <pc:chgData name="Tim Greenshaw" userId="7cff769c7af84488" providerId="LiveId" clId="{D9C1FCD2-323A-417E-BD2B-0E35DE68AD4E}"/>
    <pc:docChg chg="undo modSld modNotesMaster modHandout">
      <pc:chgData name="Tim Greenshaw" userId="7cff769c7af84488" providerId="LiveId" clId="{D9C1FCD2-323A-417E-BD2B-0E35DE68AD4E}" dt="2019-03-12T17:13:04.783" v="13"/>
      <pc:docMkLst>
        <pc:docMk/>
      </pc:docMkLst>
      <pc:sldChg chg="modSp">
        <pc:chgData name="Tim Greenshaw" userId="7cff769c7af84488" providerId="LiveId" clId="{D9C1FCD2-323A-417E-BD2B-0E35DE68AD4E}" dt="2019-03-12T16:44:59.019" v="9"/>
        <pc:sldMkLst>
          <pc:docMk/>
          <pc:sldMk cId="0" sldId="307"/>
        </pc:sldMkLst>
        <pc:graphicFrameChg chg="mod">
          <ac:chgData name="Tim Greenshaw" userId="7cff769c7af84488" providerId="LiveId" clId="{D9C1FCD2-323A-417E-BD2B-0E35DE68AD4E}" dt="2019-03-12T16:44:59.019" v="9"/>
          <ac:graphicFrameMkLst>
            <pc:docMk/>
            <pc:sldMk cId="0" sldId="307"/>
            <ac:graphicFrameMk id="8" creationId="{364F8D90-88B3-4C8B-8DB3-30AFCD9883AE}"/>
          </ac:graphicFrameMkLst>
        </pc:graphicFrameChg>
      </pc:sldChg>
      <pc:sldChg chg="modSp">
        <pc:chgData name="Tim Greenshaw" userId="7cff769c7af84488" providerId="LiveId" clId="{D9C1FCD2-323A-417E-BD2B-0E35DE68AD4E}" dt="2019-03-12T17:13:04.783" v="13"/>
        <pc:sldMkLst>
          <pc:docMk/>
          <pc:sldMk cId="779392968" sldId="311"/>
        </pc:sldMkLst>
        <pc:graphicFrameChg chg="mod">
          <ac:chgData name="Tim Greenshaw" userId="7cff769c7af84488" providerId="LiveId" clId="{D9C1FCD2-323A-417E-BD2B-0E35DE68AD4E}" dt="2019-03-12T17:13:04.783" v="13"/>
          <ac:graphicFrameMkLst>
            <pc:docMk/>
            <pc:sldMk cId="779392968" sldId="311"/>
            <ac:graphicFrameMk id="11" creationId="{B9950655-F591-4F22-9714-AC4E2EE0BA0F}"/>
          </ac:graphicFrameMkLst>
        </pc:graphicFrameChg>
      </pc:sldChg>
      <pc:sldChg chg="modSp">
        <pc:chgData name="Tim Greenshaw" userId="7cff769c7af84488" providerId="LiveId" clId="{D9C1FCD2-323A-417E-BD2B-0E35DE68AD4E}" dt="2019-03-11T08:29:43.942" v="5"/>
        <pc:sldMkLst>
          <pc:docMk/>
          <pc:sldMk cId="1036644210" sldId="312"/>
        </pc:sldMkLst>
        <pc:graphicFrameChg chg="mod">
          <ac:chgData name="Tim Greenshaw" userId="7cff769c7af84488" providerId="LiveId" clId="{D9C1FCD2-323A-417E-BD2B-0E35DE68AD4E}" dt="2019-03-11T08:29:43.942" v="5"/>
          <ac:graphicFrameMkLst>
            <pc:docMk/>
            <pc:sldMk cId="1036644210" sldId="312"/>
            <ac:graphicFrameMk id="15" creationId="{FC8B5633-E13F-49B6-9E23-A33B367D90A8}"/>
          </ac:graphicFrameMkLst>
        </pc:graphicFrameChg>
      </pc:sldChg>
      <pc:sldChg chg="modSp">
        <pc:chgData name="Tim Greenshaw" userId="7cff769c7af84488" providerId="LiveId" clId="{D9C1FCD2-323A-417E-BD2B-0E35DE68AD4E}" dt="2019-03-11T08:30:15.840" v="7"/>
        <pc:sldMkLst>
          <pc:docMk/>
          <pc:sldMk cId="2457450349" sldId="313"/>
        </pc:sldMkLst>
        <pc:graphicFrameChg chg="mod">
          <ac:chgData name="Tim Greenshaw" userId="7cff769c7af84488" providerId="LiveId" clId="{D9C1FCD2-323A-417E-BD2B-0E35DE68AD4E}" dt="2019-03-11T08:30:15.840" v="7"/>
          <ac:graphicFrameMkLst>
            <pc:docMk/>
            <pc:sldMk cId="2457450349" sldId="313"/>
            <ac:graphicFrameMk id="13" creationId="{91AD10FB-7B12-4E2F-8835-B41E2C093D58}"/>
          </ac:graphicFrameMkLst>
        </pc:graphicFrameChg>
      </pc:sldChg>
      <pc:sldChg chg="modSp">
        <pc:chgData name="Tim Greenshaw" userId="7cff769c7af84488" providerId="LiveId" clId="{D9C1FCD2-323A-417E-BD2B-0E35DE68AD4E}" dt="2019-03-11T08:24:00.496" v="3" actId="1036"/>
        <pc:sldMkLst>
          <pc:docMk/>
          <pc:sldMk cId="1466000807" sldId="315"/>
        </pc:sldMkLst>
        <pc:picChg chg="mod">
          <ac:chgData name="Tim Greenshaw" userId="7cff769c7af84488" providerId="LiveId" clId="{D9C1FCD2-323A-417E-BD2B-0E35DE68AD4E}" dt="2019-03-11T08:24:00.496" v="3" actId="1036"/>
          <ac:picMkLst>
            <pc:docMk/>
            <pc:sldMk cId="1466000807" sldId="315"/>
            <ac:picMk id="6" creationId="{B371D02B-F950-4852-99B0-3B955364E317}"/>
          </ac:picMkLst>
        </pc:picChg>
      </pc:sldChg>
    </pc:docChg>
  </pc:docChgLst>
  <pc:docChgLst>
    <pc:chgData name="Tim Greenshaw" userId="7cff769c7af84488" providerId="LiveId" clId="{CA192211-1E81-4466-99F7-F1B7C160AAA3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12/03/19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See how to represent functions with period 2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 using Fourier series.</a:t>
            </a:r>
          </a:p>
          <a:p>
            <a:pPr lvl="1"/>
            <a:r>
              <a:rPr lang="en-GB" dirty="0"/>
              <a:t>Derive expressions for the coefficients in these series.</a:t>
            </a:r>
          </a:p>
          <a:p>
            <a:pPr lvl="1"/>
            <a:r>
              <a:rPr lang="en-GB" dirty="0"/>
              <a:t>Do an example.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Show that: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4F8D90-88B3-4C8B-8DB3-30AFCD988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576713"/>
              </p:ext>
            </p:extLst>
          </p:nvPr>
        </p:nvGraphicFramePr>
        <p:xfrm>
          <a:off x="5894388" y="2590800"/>
          <a:ext cx="3060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060360" imgH="507960" progId="Equation.DSMT4">
                  <p:embed/>
                </p:oleObj>
              </mc:Choice>
              <mc:Fallback>
                <p:oleObj name="Equation" r:id="rId4" imgW="3060360" imgH="507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64F8D90-88B3-4C8B-8DB3-30AFCD9883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94388" y="2590800"/>
                        <a:ext cx="30607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Fourier series are a basic tool for representing periodic functions.</a:t>
            </a:r>
          </a:p>
          <a:p>
            <a:r>
              <a:rPr lang="en-GB" dirty="0"/>
              <a:t>A function is periodic, with period T, if                       . </a:t>
            </a:r>
          </a:p>
          <a:p>
            <a:r>
              <a:rPr lang="en-GB" dirty="0"/>
              <a:t>For example, cosines and sines have period 2</a:t>
            </a:r>
            <a:r>
              <a:rPr lang="en-GB" dirty="0">
                <a:latin typeface="Symbol" panose="05050102010706020507" pitchFamily="18" charset="2"/>
              </a:rPr>
              <a:t>p: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                         , we can write the function as a sum of cosine and sine terms: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613720" cy="5135563"/>
          </a:xfrm>
        </p:spPr>
        <p:txBody>
          <a:bodyPr/>
          <a:lstStyle/>
          <a:p>
            <a:r>
              <a:rPr lang="en-GB" dirty="0"/>
              <a:t>Each term has period 2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, so this is also true for the sum. </a:t>
            </a:r>
          </a:p>
          <a:p>
            <a:r>
              <a:rPr lang="en-GB" dirty="0"/>
              <a:t>Look at an example, a square wave: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First try and visualise how this can be represented as a sum of cosines and sines.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64F8D90-88B3-4C8B-8DB3-30AFCD9883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13653"/>
              </p:ext>
            </p:extLst>
          </p:nvPr>
        </p:nvGraphicFramePr>
        <p:xfrm>
          <a:off x="2032318" y="3260725"/>
          <a:ext cx="229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298600" imgH="685800" progId="Equation.DSMT4">
                  <p:embed/>
                </p:oleObj>
              </mc:Choice>
              <mc:Fallback>
                <p:oleObj name="Equation" r:id="rId4" imgW="229860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64F8D90-88B3-4C8B-8DB3-30AFCD9883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2318" y="3260725"/>
                        <a:ext cx="2298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6C0566F-7B5C-480A-B1C9-774EBBABE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352557"/>
              </p:ext>
            </p:extLst>
          </p:nvPr>
        </p:nvGraphicFramePr>
        <p:xfrm>
          <a:off x="1169670" y="2584514"/>
          <a:ext cx="1409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409400" imgH="304560" progId="Equation.DSMT4">
                  <p:embed/>
                </p:oleObj>
              </mc:Choice>
              <mc:Fallback>
                <p:oleObj name="Equation" r:id="rId6" imgW="1409400" imgH="304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6C0566F-7B5C-480A-B1C9-774EBBABE3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69670" y="2584514"/>
                        <a:ext cx="1409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0F4609C-20DD-4E8A-99A3-3FF2B92EE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310607"/>
              </p:ext>
            </p:extLst>
          </p:nvPr>
        </p:nvGraphicFramePr>
        <p:xfrm>
          <a:off x="1171956" y="3996754"/>
          <a:ext cx="157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574640" imgH="304560" progId="Equation.DSMT4">
                  <p:embed/>
                </p:oleObj>
              </mc:Choice>
              <mc:Fallback>
                <p:oleObj name="Equation" r:id="rId8" imgW="157464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0F4609C-20DD-4E8A-99A3-3FF2B92EEC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71956" y="3996754"/>
                        <a:ext cx="1574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E12D112-AAC5-46CD-BD0E-6308CF92D8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702878"/>
              </p:ext>
            </p:extLst>
          </p:nvPr>
        </p:nvGraphicFramePr>
        <p:xfrm>
          <a:off x="913003" y="4966526"/>
          <a:ext cx="38989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3898800" imgH="1447560" progId="Equation.DSMT4">
                  <p:embed/>
                </p:oleObj>
              </mc:Choice>
              <mc:Fallback>
                <p:oleObj name="Equation" r:id="rId10" imgW="3898800" imgH="14475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3E12D112-AAC5-46CD-BD0E-6308CF92D8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3003" y="4966526"/>
                        <a:ext cx="3898900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F10D5BE-D407-4BBD-8334-847013885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723198"/>
              </p:ext>
            </p:extLst>
          </p:nvPr>
        </p:nvGraphicFramePr>
        <p:xfrm>
          <a:off x="5456174" y="2611247"/>
          <a:ext cx="2768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768400" imgH="2057400" progId="Equation.DSMT4">
                  <p:embed/>
                </p:oleObj>
              </mc:Choice>
              <mc:Fallback>
                <p:oleObj name="Equation" r:id="rId12" imgW="2768400" imgH="20574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6F10D5BE-D407-4BBD-8334-8470138852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56174" y="2611247"/>
                        <a:ext cx="2768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69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of square wave by 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Square, cosine and sine waves: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/>
          <a:p>
            <a:r>
              <a:rPr lang="en-GB" dirty="0"/>
              <a:t>See cosine can form approx. to this square wave, but sine doesn’t work: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(Amplitude of cosine above is 1.3.)</a:t>
            </a:r>
          </a:p>
          <a:p>
            <a:r>
              <a:rPr lang="en-GB" dirty="0"/>
              <a:t>To get better approx. need to flatten peaks and sharpen flanks of cosine.</a:t>
            </a:r>
          </a:p>
          <a:p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pic>
        <p:nvPicPr>
          <p:cNvPr id="20" name="Picture 19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A496D936-A7EB-49BA-A433-2425D4EC52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0" r="6621"/>
          <a:stretch/>
        </p:blipFill>
        <p:spPr>
          <a:xfrm>
            <a:off x="495299" y="1910627"/>
            <a:ext cx="3354784" cy="2299047"/>
          </a:xfrm>
          <a:prstGeom prst="rect">
            <a:avLst/>
          </a:prstGeom>
        </p:spPr>
      </p:pic>
      <p:pic>
        <p:nvPicPr>
          <p:cNvPr id="28" name="Picture 27" descr="A close up of a logo&#10;&#10;Description generated with high confidence">
            <a:extLst>
              <a:ext uri="{FF2B5EF4-FFF2-40B4-BE49-F238E27FC236}">
                <a16:creationId xmlns:a16="http://schemas.microsoft.com/office/drawing/2014/main" id="{DD69C549-0983-4F1B-83F4-509DF9DBDD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0" r="6621"/>
          <a:stretch/>
        </p:blipFill>
        <p:spPr>
          <a:xfrm>
            <a:off x="4425696" y="2148840"/>
            <a:ext cx="4985004" cy="3434034"/>
          </a:xfrm>
          <a:prstGeom prst="rect">
            <a:avLst/>
          </a:prstGeom>
        </p:spPr>
      </p:pic>
      <p:pic>
        <p:nvPicPr>
          <p:cNvPr id="22" name="Picture 21" descr="A close up of a logo&#10;&#10;Description generated with high confidence">
            <a:extLst>
              <a:ext uri="{FF2B5EF4-FFF2-40B4-BE49-F238E27FC236}">
                <a16:creationId xmlns:a16="http://schemas.microsoft.com/office/drawing/2014/main" id="{F2D88029-F1E3-4697-8C84-1430EA4ACAC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0" r="6288"/>
          <a:stretch/>
        </p:blipFill>
        <p:spPr>
          <a:xfrm>
            <a:off x="495299" y="4209675"/>
            <a:ext cx="3354784" cy="227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9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A6DEC0BD-908C-4495-911B-0071FA62E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0" r="6788"/>
          <a:stretch/>
        </p:blipFill>
        <p:spPr>
          <a:xfrm>
            <a:off x="4956408" y="2011680"/>
            <a:ext cx="4752324" cy="32795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76C9B9-26DC-4BBE-9A9A-DDF059BD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Fourier series of square wave by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BA1F-F4AD-45FE-8177-029EDDFE1C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Sketch the cosine curve with freq. 1 (period 2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) on the graph, below.</a:t>
            </a:r>
          </a:p>
          <a:p>
            <a:r>
              <a:rPr lang="en-GB" dirty="0"/>
              <a:t>Can adding a cosine with freq. 2 (i.e. period </a:t>
            </a:r>
            <a:r>
              <a:rPr lang="en-GB" dirty="0">
                <a:latin typeface="Symbol" panose="05050102010706020507" pitchFamily="18" charset="2"/>
              </a:rPr>
              <a:t>p</a:t>
            </a:r>
            <a:r>
              <a:rPr lang="en-GB" dirty="0"/>
              <a:t>) and appropriate amplitude improve the approximation?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47CD4-64C5-4A7F-961B-D8D17D961C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Try adding a cosine with freq. 3, amp. 0.5: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Looks better!</a:t>
            </a:r>
          </a:p>
          <a:p>
            <a:r>
              <a:rPr lang="en-GB" dirty="0"/>
              <a:t>How can we determine the </a:t>
            </a:r>
            <a:r>
              <a:rPr lang="en-GB" dirty="0" err="1"/>
              <a:t>freq.s</a:t>
            </a:r>
            <a:r>
              <a:rPr lang="en-GB" dirty="0"/>
              <a:t> and amplitudes of the cosines and sines that give the best approximation? </a:t>
            </a:r>
          </a:p>
          <a:p>
            <a:endParaRPr lang="en-GB" dirty="0"/>
          </a:p>
        </p:txBody>
      </p:sp>
      <p:pic>
        <p:nvPicPr>
          <p:cNvPr id="6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0123C23-2B6C-476B-A472-924E45AD54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0" r="7287"/>
          <a:stretch/>
        </p:blipFill>
        <p:spPr>
          <a:xfrm>
            <a:off x="109729" y="3264408"/>
            <a:ext cx="4860610" cy="3328734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E27A387-3B8F-47EC-8DC9-8546BF89E918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9591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9D77-EE3A-472A-9585-1AF003CC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Determining Fourier coefficients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DC8E-3276-42A5-A9EE-F464C16AB9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Use the fact that cosines and sines form a set of orthonormal basis functions: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Example proof one: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0F457-5063-4F1E-BE7F-AC6D30184C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Now cosine is even, that is,</a:t>
            </a:r>
            <a:br>
              <a:rPr lang="en-GB" dirty="0"/>
            </a:br>
            <a:r>
              <a:rPr lang="en-GB" dirty="0"/>
              <a:t>                             so:   </a:t>
            </a:r>
            <a:br>
              <a:rPr lang="en-GB" dirty="0"/>
            </a:b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Same is true for 2</a:t>
            </a:r>
            <a:r>
              <a:rPr lang="en-GB" baseline="30000" dirty="0"/>
              <a:t>nd</a:t>
            </a:r>
            <a:r>
              <a:rPr lang="en-GB" dirty="0"/>
              <a:t> term above.</a:t>
            </a:r>
          </a:p>
          <a:p>
            <a:r>
              <a:rPr lang="en-GB" dirty="0"/>
              <a:t>Hence: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198BA2-B1A8-4D07-8CFE-CA0C03BD6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95861"/>
              </p:ext>
            </p:extLst>
          </p:nvPr>
        </p:nvGraphicFramePr>
        <p:xfrm>
          <a:off x="926846" y="2477326"/>
          <a:ext cx="3390900" cy="223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390840" imgH="2234880" progId="Equation.DSMT4">
                  <p:embed/>
                </p:oleObj>
              </mc:Choice>
              <mc:Fallback>
                <p:oleObj name="Equation" r:id="rId3" imgW="3390840" imgH="2234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9198BA2-B1A8-4D07-8CFE-CA0C03BD68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6846" y="2477326"/>
                        <a:ext cx="3390900" cy="223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CDD9D7B-107D-4E4E-8E79-2DFACF4A7B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716958"/>
              </p:ext>
            </p:extLst>
          </p:nvPr>
        </p:nvGraphicFramePr>
        <p:xfrm>
          <a:off x="5501704" y="6149975"/>
          <a:ext cx="2247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2247840" imgH="507960" progId="Equation.DSMT4">
                  <p:embed/>
                </p:oleObj>
              </mc:Choice>
              <mc:Fallback>
                <p:oleObj name="Equation" r:id="rId5" imgW="2247840" imgH="507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CDD9D7B-107D-4E4E-8E79-2DFACF4A7B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1704" y="6149975"/>
                        <a:ext cx="22479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CD54B63-8408-400F-96F5-647132985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93908"/>
              </p:ext>
            </p:extLst>
          </p:nvPr>
        </p:nvGraphicFramePr>
        <p:xfrm>
          <a:off x="5380184" y="1532467"/>
          <a:ext cx="44577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4457520" imgH="1320480" progId="Equation.DSMT4">
                  <p:embed/>
                </p:oleObj>
              </mc:Choice>
              <mc:Fallback>
                <p:oleObj name="Equation" r:id="rId7" imgW="4457520" imgH="1320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CD54B63-8408-400F-96F5-647132985A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80184" y="1532467"/>
                        <a:ext cx="4457700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A9E7AD8-EAF7-42E3-B059-86462B6AA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879750"/>
              </p:ext>
            </p:extLst>
          </p:nvPr>
        </p:nvGraphicFramePr>
        <p:xfrm>
          <a:off x="5437717" y="3381162"/>
          <a:ext cx="1790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790640" imgH="304560" progId="Equation.DSMT4">
                  <p:embed/>
                </p:oleObj>
              </mc:Choice>
              <mc:Fallback>
                <p:oleObj name="Equation" r:id="rId9" imgW="1790640" imgH="304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A9E7AD8-EAF7-42E3-B059-86462B6AAB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7717" y="3381162"/>
                        <a:ext cx="17907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F8ABC06-BFDB-4E03-B836-77F1F6ABFC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165784"/>
              </p:ext>
            </p:extLst>
          </p:nvPr>
        </p:nvGraphicFramePr>
        <p:xfrm>
          <a:off x="5429776" y="3709585"/>
          <a:ext cx="4089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4089240" imgH="1676160" progId="Equation.DSMT4">
                  <p:embed/>
                </p:oleObj>
              </mc:Choice>
              <mc:Fallback>
                <p:oleObj name="Equation" r:id="rId11" imgW="4089240" imgH="1676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F8ABC06-BFDB-4E03-B836-77F1F6ABFC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29776" y="3709585"/>
                        <a:ext cx="40894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9950655-F591-4F22-9714-AC4E2EE0B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083273"/>
              </p:ext>
            </p:extLst>
          </p:nvPr>
        </p:nvGraphicFramePr>
        <p:xfrm>
          <a:off x="949643" y="5079302"/>
          <a:ext cx="40005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4000320" imgH="1460160" progId="Equation.DSMT4">
                  <p:embed/>
                </p:oleObj>
              </mc:Choice>
              <mc:Fallback>
                <p:oleObj name="Equation" r:id="rId13" imgW="4000320" imgH="1460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9950655-F591-4F22-9714-AC4E2EE0B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49643" y="5079302"/>
                        <a:ext cx="4000500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E968D8-72BF-45C9-B276-A0532F70062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939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9D77-EE3A-472A-9585-1AF003CC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Determining Fourier coefficients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DC8E-3276-42A5-A9EE-F464C16AB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998912" cy="5135563"/>
          </a:xfrm>
        </p:spPr>
        <p:txBody>
          <a:bodyPr/>
          <a:lstStyle/>
          <a:p>
            <a:r>
              <a:rPr lang="en-GB" dirty="0"/>
              <a:t>Example proof two: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can use these orthonormality properties to determine the coefficients in our Fourier series: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0F457-5063-4F1E-BE7F-AC6D30184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9600" y="1533525"/>
            <a:ext cx="4991100" cy="5135563"/>
          </a:xfrm>
        </p:spPr>
        <p:txBody>
          <a:bodyPr/>
          <a:lstStyle/>
          <a:p>
            <a:r>
              <a:rPr lang="en-GB" dirty="0"/>
              <a:t>E.g. multiply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Every term is zero except for when </a:t>
            </a:r>
          </a:p>
          <a:p>
            <a:r>
              <a:rPr lang="en-GB" dirty="0"/>
              <a:t>In this case the “sin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en-GB" dirty="0"/>
              <a:t>cos” term is zero (odd function integrated over symmetric range) and we are left with: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9950655-F591-4F22-9714-AC4E2EE0B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98732"/>
              </p:ext>
            </p:extLst>
          </p:nvPr>
        </p:nvGraphicFramePr>
        <p:xfrm>
          <a:off x="1006475" y="1927225"/>
          <a:ext cx="345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454200" imgH="914400" progId="Equation.DSMT4">
                  <p:embed/>
                </p:oleObj>
              </mc:Choice>
              <mc:Fallback>
                <p:oleObj name="Equation" r:id="rId3" imgW="3454200" imgH="9144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9950655-F591-4F22-9714-AC4E2EE0BA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6475" y="1927225"/>
                        <a:ext cx="3454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E968D8-72BF-45C9-B276-A0532F70062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8D4B3EA-7FA3-4612-9F08-CEAC3BC151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52497"/>
              </p:ext>
            </p:extLst>
          </p:nvPr>
        </p:nvGraphicFramePr>
        <p:xfrm>
          <a:off x="991362" y="3386138"/>
          <a:ext cx="3200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3200400" imgH="1066680" progId="Equation.DSMT4">
                  <p:embed/>
                </p:oleObj>
              </mc:Choice>
              <mc:Fallback>
                <p:oleObj name="Equation" r:id="rId5" imgW="3200400" imgH="10666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8D4B3EA-7FA3-4612-9F08-CEAC3BC151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1362" y="3386138"/>
                        <a:ext cx="32004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FC8B5633-E13F-49B6-9E23-A33B367D90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869492"/>
              </p:ext>
            </p:extLst>
          </p:nvPr>
        </p:nvGraphicFramePr>
        <p:xfrm>
          <a:off x="906463" y="5753100"/>
          <a:ext cx="3670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670200" imgH="672840" progId="Equation.DSMT4">
                  <p:embed/>
                </p:oleObj>
              </mc:Choice>
              <mc:Fallback>
                <p:oleObj name="Equation" r:id="rId7" imgW="3670200" imgH="6728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FC8B5633-E13F-49B6-9E23-A33B367D90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6463" y="5753100"/>
                        <a:ext cx="36703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5CE20D5-DCFD-4C16-BDC1-96705E7DEF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275703"/>
              </p:ext>
            </p:extLst>
          </p:nvPr>
        </p:nvGraphicFramePr>
        <p:xfrm>
          <a:off x="6246622" y="1622425"/>
          <a:ext cx="2870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2869920" imgH="304560" progId="Equation.DSMT4">
                  <p:embed/>
                </p:oleObj>
              </mc:Choice>
              <mc:Fallback>
                <p:oleObj name="Equation" r:id="rId9" imgW="2869920" imgH="304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5CE20D5-DCFD-4C16-BDC1-96705E7DEF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46622" y="1622425"/>
                        <a:ext cx="2870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9C2A00B-9630-4F58-8FBF-06310324A7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513263"/>
              </p:ext>
            </p:extLst>
          </p:nvPr>
        </p:nvGraphicFramePr>
        <p:xfrm>
          <a:off x="4895469" y="1980057"/>
          <a:ext cx="4876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4876560" imgH="1295280" progId="Equation.DSMT4">
                  <p:embed/>
                </p:oleObj>
              </mc:Choice>
              <mc:Fallback>
                <p:oleObj name="Equation" r:id="rId11" imgW="4876560" imgH="12952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9C2A00B-9630-4F58-8FBF-06310324A7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95469" y="1980057"/>
                        <a:ext cx="48768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6287AC4-DE73-4637-A179-CB384863DF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851536"/>
              </p:ext>
            </p:extLst>
          </p:nvPr>
        </p:nvGraphicFramePr>
        <p:xfrm>
          <a:off x="8490204" y="3499612"/>
          <a:ext cx="685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685800" imgH="190440" progId="Equation.DSMT4">
                  <p:embed/>
                </p:oleObj>
              </mc:Choice>
              <mc:Fallback>
                <p:oleObj name="Equation" r:id="rId13" imgW="685800" imgH="1904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6287AC4-DE73-4637-A179-CB384863DF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490204" y="3499612"/>
                        <a:ext cx="6858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1AD10FB-7B12-4E2F-8835-B41E2C093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44450"/>
              </p:ext>
            </p:extLst>
          </p:nvPr>
        </p:nvGraphicFramePr>
        <p:xfrm>
          <a:off x="4920107" y="4759325"/>
          <a:ext cx="42164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4216320" imgH="1193760" progId="Equation.DSMT4">
                  <p:embed/>
                </p:oleObj>
              </mc:Choice>
              <mc:Fallback>
                <p:oleObj name="Equation" r:id="rId15" imgW="4216320" imgH="11937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1AD10FB-7B12-4E2F-8835-B41E2C093D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20107" y="4759325"/>
                        <a:ext cx="421640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64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9D77-EE3A-472A-9585-1AF003CC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Determining Fourier coefficients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DC8E-3276-42A5-A9EE-F464C16AB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3747516" cy="5135563"/>
          </a:xfrm>
        </p:spPr>
        <p:txBody>
          <a:bodyPr/>
          <a:lstStyle/>
          <a:p>
            <a:r>
              <a:rPr lang="en-GB" dirty="0"/>
              <a:t>Similar proofs lead to the full set of expressions needed to determine the Fourier coefficients.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Go back to the square wave example and work out the coefficients using the above formulae.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0F457-5063-4F1E-BE7F-AC6D30184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5346" y="1533524"/>
            <a:ext cx="4923790" cy="5135563"/>
          </a:xfrm>
        </p:spPr>
        <p:txBody>
          <a:bodyPr/>
          <a:lstStyle/>
          <a:p>
            <a:r>
              <a:rPr lang="en-GB" dirty="0"/>
              <a:t>First, constant term:</a:t>
            </a:r>
          </a:p>
          <a:p>
            <a:endParaRPr lang="en-GB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Also, see that a</a:t>
            </a:r>
            <a:r>
              <a:rPr lang="en-GB" baseline="-25000" dirty="0"/>
              <a:t>0</a:t>
            </a:r>
            <a:r>
              <a:rPr lang="en-GB" dirty="0"/>
              <a:t> is the average of the function over the interval </a:t>
            </a:r>
          </a:p>
          <a:p>
            <a:r>
              <a:rPr lang="en-GB" dirty="0"/>
              <a:t>Hence, expect            for this function.</a:t>
            </a:r>
          </a:p>
          <a:p>
            <a:r>
              <a:rPr lang="en-GB" dirty="0"/>
              <a:t>Function f(t) is even, so there can be no contributions from the odd sine functions, hence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E968D8-72BF-45C9-B276-A0532F70062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1AD10FB-7B12-4E2F-8835-B41E2C093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353288"/>
              </p:ext>
            </p:extLst>
          </p:nvPr>
        </p:nvGraphicFramePr>
        <p:xfrm>
          <a:off x="937006" y="2909824"/>
          <a:ext cx="2374900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374560" imgH="2006280" progId="Equation.DSMT4">
                  <p:embed/>
                </p:oleObj>
              </mc:Choice>
              <mc:Fallback>
                <p:oleObj name="Equation" r:id="rId3" imgW="2374560" imgH="20062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1AD10FB-7B12-4E2F-8835-B41E2C093D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7006" y="2909824"/>
                        <a:ext cx="2374900" cy="200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C8EAE30-50BF-484C-86F3-D3F83A2DAD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191491"/>
              </p:ext>
            </p:extLst>
          </p:nvPr>
        </p:nvGraphicFramePr>
        <p:xfrm>
          <a:off x="4600067" y="2006600"/>
          <a:ext cx="51562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5155920" imgH="1638000" progId="Equation.DSMT4">
                  <p:embed/>
                </p:oleObj>
              </mc:Choice>
              <mc:Fallback>
                <p:oleObj name="Equation" r:id="rId5" imgW="5155920" imgH="16380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7C8EAE30-50BF-484C-86F3-D3F83A2DAD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0067" y="2006600"/>
                        <a:ext cx="51562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BED886-C81B-4D12-B51F-D73B01E48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705807"/>
              </p:ext>
            </p:extLst>
          </p:nvPr>
        </p:nvGraphicFramePr>
        <p:xfrm>
          <a:off x="7263384" y="4117912"/>
          <a:ext cx="762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761760" imgH="291960" progId="Equation.DSMT4">
                  <p:embed/>
                </p:oleObj>
              </mc:Choice>
              <mc:Fallback>
                <p:oleObj name="Equation" r:id="rId7" imgW="761760" imgH="291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BBED886-C81B-4D12-B51F-D73B01E487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63384" y="4117912"/>
                        <a:ext cx="762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D0283D4-DA53-4D7D-87FB-1983972B52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445330"/>
              </p:ext>
            </p:extLst>
          </p:nvPr>
        </p:nvGraphicFramePr>
        <p:xfrm>
          <a:off x="6103557" y="4460875"/>
          <a:ext cx="660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660240" imgH="330120" progId="Equation.DSMT4">
                  <p:embed/>
                </p:oleObj>
              </mc:Choice>
              <mc:Fallback>
                <p:oleObj name="Equation" r:id="rId9" imgW="660240" imgH="33012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D0283D4-DA53-4D7D-87FB-1983972B52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03557" y="4460875"/>
                        <a:ext cx="6604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A98460FF-A0C7-4E61-B493-006E569DB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51373"/>
              </p:ext>
            </p:extLst>
          </p:nvPr>
        </p:nvGraphicFramePr>
        <p:xfrm>
          <a:off x="5259451" y="5436426"/>
          <a:ext cx="736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736560" imgH="330120" progId="Equation.DSMT4">
                  <p:embed/>
                </p:oleObj>
              </mc:Choice>
              <mc:Fallback>
                <p:oleObj name="Equation" r:id="rId11" imgW="736560" imgH="3301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A98460FF-A0C7-4E61-B493-006E569DBB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59451" y="5436426"/>
                        <a:ext cx="736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45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9D77-EE3A-472A-9585-1AF003CCE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Determining Fourier coefficients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0DC8E-3276-42A5-A9EE-F464C16AB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5909120" cy="5135563"/>
          </a:xfrm>
        </p:spPr>
        <p:txBody>
          <a:bodyPr/>
          <a:lstStyle/>
          <a:p>
            <a:r>
              <a:rPr lang="en-GB" dirty="0"/>
              <a:t>Cosine is even, so it will contribute to series.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first few terms are:</a:t>
            </a:r>
            <a:endParaRPr lang="en-GB" baseline="-25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0F457-5063-4F1E-BE7F-AC6D30184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9984" y="1533524"/>
            <a:ext cx="2235961" cy="5135563"/>
          </a:xfrm>
        </p:spPr>
        <p:txBody>
          <a:bodyPr/>
          <a:lstStyle/>
          <a:p>
            <a:r>
              <a:rPr lang="en-GB" dirty="0"/>
              <a:t>Numerically:</a:t>
            </a:r>
          </a:p>
          <a:p>
            <a:endParaRPr lang="en-GB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DE968D8-72BF-45C9-B276-A0532F700625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C8EAE30-50BF-484C-86F3-D3F83A2DAD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203252"/>
              </p:ext>
            </p:extLst>
          </p:nvPr>
        </p:nvGraphicFramePr>
        <p:xfrm>
          <a:off x="892112" y="2068513"/>
          <a:ext cx="59182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5918040" imgH="2869920" progId="Equation.DSMT4">
                  <p:embed/>
                </p:oleObj>
              </mc:Choice>
              <mc:Fallback>
                <p:oleObj name="Equation" r:id="rId3" imgW="5918040" imgH="28699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7C8EAE30-50BF-484C-86F3-D3F83A2DAD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112" y="2068513"/>
                        <a:ext cx="5918200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9FA389D-1ED4-49BC-8AF7-8A970DB1A6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73705"/>
              </p:ext>
            </p:extLst>
          </p:nvPr>
        </p:nvGraphicFramePr>
        <p:xfrm>
          <a:off x="943293" y="5583301"/>
          <a:ext cx="4495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4495680" imgH="634680" progId="Equation.DSMT4">
                  <p:embed/>
                </p:oleObj>
              </mc:Choice>
              <mc:Fallback>
                <p:oleObj name="Equation" r:id="rId5" imgW="4495680" imgH="634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9FA389D-1ED4-49BC-8AF7-8A970DB1A6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3293" y="5583301"/>
                        <a:ext cx="4495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C495533-18E7-4EF5-A775-237F75922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69285"/>
              </p:ext>
            </p:extLst>
          </p:nvPr>
        </p:nvGraphicFramePr>
        <p:xfrm>
          <a:off x="7192822" y="1967706"/>
          <a:ext cx="1814017" cy="2514447"/>
        </p:xfrm>
        <a:graphic>
          <a:graphicData uri="http://schemas.openxmlformats.org/drawingml/2006/table">
            <a:tbl>
              <a:tblPr/>
              <a:tblGrid>
                <a:gridCol w="683266">
                  <a:extLst>
                    <a:ext uri="{9D8B030D-6E8A-4147-A177-3AD203B41FA5}">
                      <a16:colId xmlns:a16="http://schemas.microsoft.com/office/drawing/2014/main" val="310066094"/>
                    </a:ext>
                  </a:extLst>
                </a:gridCol>
                <a:gridCol w="1130751">
                  <a:extLst>
                    <a:ext uri="{9D8B030D-6E8A-4147-A177-3AD203B41FA5}">
                      <a16:colId xmlns:a16="http://schemas.microsoft.com/office/drawing/2014/main" val="1477440900"/>
                    </a:ext>
                  </a:extLst>
                </a:gridCol>
              </a:tblGrid>
              <a:tr h="473742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/>
                        <a:t>a</a:t>
                      </a:r>
                      <a:r>
                        <a:rPr lang="en-GB" sz="2000" strike="noStrike" baseline="-50000" dirty="0"/>
                        <a:t>n</a:t>
                      </a:r>
                      <a:endParaRPr lang="en-GB" sz="2000" b="0" strike="noStrike" baseline="-50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013022"/>
                  </a:ext>
                </a:extLst>
              </a:tr>
              <a:tr h="40814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1.27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658983"/>
                  </a:ext>
                </a:extLst>
              </a:tr>
              <a:tr h="40814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532922"/>
                  </a:ext>
                </a:extLst>
              </a:tr>
              <a:tr h="40814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-0.42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0429371"/>
                  </a:ext>
                </a:extLst>
              </a:tr>
              <a:tr h="40814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715168"/>
                  </a:ext>
                </a:extLst>
              </a:tr>
              <a:tr h="408141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imes New Roman" panose="02020603050405020304" pitchFamily="18" charset="0"/>
                        </a:rPr>
                        <a:t>0.25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40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06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8B83-8389-477B-BB51-22D797D5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Square wave as Fourier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9F4CF-91EF-4984-9FA8-CA0AC9224E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Square wave with first three non-zero Fourier terms (i.e. five terms):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Opposite, square wave with:</a:t>
            </a:r>
          </a:p>
          <a:p>
            <a:pPr lvl="1"/>
            <a:r>
              <a:rPr lang="en-GB" dirty="0"/>
              <a:t>Fourier series for square wave, first three non-zero terms.</a:t>
            </a:r>
          </a:p>
          <a:p>
            <a:pPr lvl="1"/>
            <a:r>
              <a:rPr lang="en-GB" dirty="0"/>
              <a:t>Fourier series, first twenty terms.</a:t>
            </a:r>
          </a:p>
          <a:p>
            <a:pPr lvl="1"/>
            <a:endParaRPr lang="en-GB" dirty="0"/>
          </a:p>
        </p:txBody>
      </p:sp>
      <p:pic>
        <p:nvPicPr>
          <p:cNvPr id="10" name="Picture 9" descr="A close up of a map&#10;&#10;Description generated with high confidence">
            <a:extLst>
              <a:ext uri="{FF2B5EF4-FFF2-40B4-BE49-F238E27FC236}">
                <a16:creationId xmlns:a16="http://schemas.microsoft.com/office/drawing/2014/main" id="{D22DF293-1438-49B2-AE6B-7A5A680011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9" r="6954"/>
          <a:stretch/>
        </p:blipFill>
        <p:spPr>
          <a:xfrm>
            <a:off x="5330328" y="1442943"/>
            <a:ext cx="3829882" cy="2681001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FBE17FD-350A-4DCC-BC23-4E6DDB0D3868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EDD0786-A841-4A4D-9338-2EF2916F91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0" r="5955"/>
          <a:stretch/>
        </p:blipFill>
        <p:spPr>
          <a:xfrm>
            <a:off x="5540641" y="4142232"/>
            <a:ext cx="3623356" cy="2478342"/>
          </a:xfrm>
          <a:prstGeom prst="rect">
            <a:avLst/>
          </a:prstGeom>
        </p:spPr>
      </p:pic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71D02B-F950-4852-99B0-3B955364E3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0" r="6455"/>
          <a:stretch/>
        </p:blipFill>
        <p:spPr>
          <a:xfrm>
            <a:off x="545910" y="2230381"/>
            <a:ext cx="4370425" cy="295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00807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9933</TotalTime>
  <Words>540</Words>
  <Application>Microsoft Office PowerPoint</Application>
  <PresentationFormat>A4 Paper (210x297 mm)</PresentationFormat>
  <Paragraphs>157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Symbol</vt:lpstr>
      <vt:lpstr>Times New Roman</vt:lpstr>
      <vt:lpstr>TimA4Landscape</vt:lpstr>
      <vt:lpstr>MathType 7.0 Equation</vt:lpstr>
      <vt:lpstr>Equation</vt:lpstr>
      <vt:lpstr>Fourier series</vt:lpstr>
      <vt:lpstr>Fourier series</vt:lpstr>
      <vt:lpstr>Fourier series of square wave by inspection</vt:lpstr>
      <vt:lpstr>Fourier series of square wave by inspection</vt:lpstr>
      <vt:lpstr>Determining Fourier coefficients</vt:lpstr>
      <vt:lpstr>Determining Fourier coefficients</vt:lpstr>
      <vt:lpstr>Determining Fourier coefficients</vt:lpstr>
      <vt:lpstr>Determining Fourier coefficients</vt:lpstr>
      <vt:lpstr>Square wave as Fourier series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2015-02-12T14:39:51Z</cp:lastPrinted>
  <dcterms:created xsi:type="dcterms:W3CDTF">2012-02-06T13:56:19Z</dcterms:created>
  <dcterms:modified xsi:type="dcterms:W3CDTF">2019-03-12T17:13:04Z</dcterms:modified>
</cp:coreProperties>
</file>