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19" r:id="rId3"/>
    <p:sldId id="309" r:id="rId4"/>
    <p:sldId id="310" r:id="rId5"/>
    <p:sldId id="311" r:id="rId6"/>
    <p:sldId id="312" r:id="rId7"/>
    <p:sldId id="313" r:id="rId8"/>
    <p:sldId id="318" r:id="rId9"/>
    <p:sldId id="314" r:id="rId10"/>
    <p:sldId id="315" r:id="rId11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7D1E05-154E-4167-B348-C60DEC7F6BDE}" v="2" dt="2019-02-08T12:57:42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1EC89F41-7483-431E-8F77-5C0679D545EA}"/>
  </pc:docChgLst>
  <pc:docChgLst>
    <pc:chgData name="Tim Greenshaw" userId="7cff769c7af84488" providerId="LiveId" clId="{F2A6DD56-CD3D-4246-9F16-0CCB7554D510}"/>
  </pc:docChgLst>
  <pc:docChgLst>
    <pc:chgData name="Tim Greenshaw" userId="7cff769c7af84488" providerId="LiveId" clId="{39D4FA8F-9F87-4B12-B337-97041C839140}"/>
  </pc:docChgLst>
  <pc:docChgLst>
    <pc:chgData name="Tim Greenshaw" userId="7cff769c7af84488" providerId="LiveId" clId="{7C7D1E05-154E-4167-B348-C60DEC7F6BDE}"/>
    <pc:docChg chg="modNotesMaster modHandout">
      <pc:chgData name="Tim Greenshaw" userId="7cff769c7af84488" providerId="LiveId" clId="{7C7D1E05-154E-4167-B348-C60DEC7F6BDE}" dt="2019-02-08T12:57:42.214" v="1"/>
      <pc:docMkLst>
        <pc:docMk/>
      </pc:docMkLst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5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5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4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99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Series solution of differential equations</a:t>
            </a:r>
            <a:br>
              <a:rPr lang="en-GB" dirty="0"/>
            </a:br>
            <a:r>
              <a:rPr lang="en-GB" dirty="0"/>
              <a:t>Legendre polynomials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Use the power series method to solve general differential equations.</a:t>
            </a:r>
          </a:p>
          <a:p>
            <a:pPr lvl="1"/>
            <a:r>
              <a:rPr lang="en-GB" dirty="0"/>
              <a:t>Use the power series technique to solve Legendre’s equation using Legendre polynomials.</a:t>
            </a:r>
          </a:p>
          <a:p>
            <a:pPr lvl="1"/>
            <a:r>
              <a:rPr lang="en-GB" dirty="0"/>
              <a:t>Look at some properties and applications of Legendre polynomials.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Write               in terms of Legendre polynomials by using their orthonormality.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F8D90-88B3-4C8B-8DB3-30AFCD988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359913"/>
              </p:ext>
            </p:extLst>
          </p:nvPr>
        </p:nvGraphicFramePr>
        <p:xfrm>
          <a:off x="6519164" y="2248154"/>
          <a:ext cx="787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87320" imgH="279360" progId="Equation.DSMT4">
                  <p:embed/>
                </p:oleObj>
              </mc:Choice>
              <mc:Fallback>
                <p:oleObj name="Equation" r:id="rId4" imgW="78732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4F8D90-88B3-4C8B-8DB3-30AFCD988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19164" y="2248154"/>
                        <a:ext cx="787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74D2-B7A1-4721-B65D-805A34D1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Legendre polynomials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1717-F168-46EA-A329-847CFF710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21556" cy="5135563"/>
          </a:xfrm>
        </p:spPr>
        <p:txBody>
          <a:bodyPr/>
          <a:lstStyle/>
          <a:p>
            <a:r>
              <a:rPr lang="en-GB" dirty="0"/>
              <a:t>Using the results above we can write: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                   so: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 at: 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1114E-0EC9-46EB-AF25-9CA907A32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6856" y="1533525"/>
            <a:ext cx="4593844" cy="5135563"/>
          </a:xfrm>
        </p:spPr>
        <p:txBody>
          <a:bodyPr/>
          <a:lstStyle/>
          <a:p>
            <a:r>
              <a:rPr lang="en-GB" dirty="0"/>
              <a:t>But: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Hence: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By convention, the highest power has a positive coefficient.</a:t>
            </a:r>
          </a:p>
          <a:p>
            <a:r>
              <a:rPr lang="en-GB" dirty="0"/>
              <a:t>Putting this together, we have: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689776-59F2-4152-B911-C184CAC9C0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191658"/>
              </p:ext>
            </p:extLst>
          </p:nvPr>
        </p:nvGraphicFramePr>
        <p:xfrm>
          <a:off x="907161" y="2208213"/>
          <a:ext cx="3810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3809880" imgH="1396800" progId="Equation.DSMT4">
                  <p:embed/>
                </p:oleObj>
              </mc:Choice>
              <mc:Fallback>
                <p:oleObj name="Equation" r:id="rId3" imgW="3809880" imgH="1396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689776-59F2-4152-B911-C184CAC9C0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7161" y="2208213"/>
                        <a:ext cx="38100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85E7A98-CDA3-4A79-B2CE-28DB30D71606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B439784-EB4C-4086-BDE2-935999A0C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9616"/>
              </p:ext>
            </p:extLst>
          </p:nvPr>
        </p:nvGraphicFramePr>
        <p:xfrm>
          <a:off x="1516571" y="3722883"/>
          <a:ext cx="1130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130040" imgH="355320" progId="Equation.DSMT4">
                  <p:embed/>
                </p:oleObj>
              </mc:Choice>
              <mc:Fallback>
                <p:oleObj name="Equation" r:id="rId5" imgW="1130040" imgH="3553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5B439784-EB4C-4086-BDE2-935999A0C5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6571" y="3722883"/>
                        <a:ext cx="11303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B1C2CBAB-1EEB-4F25-84C9-EF62B64D6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86559"/>
              </p:ext>
            </p:extLst>
          </p:nvPr>
        </p:nvGraphicFramePr>
        <p:xfrm>
          <a:off x="939864" y="4109439"/>
          <a:ext cx="269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2692080" imgH="685800" progId="Equation.DSMT4">
                  <p:embed/>
                </p:oleObj>
              </mc:Choice>
              <mc:Fallback>
                <p:oleObj name="Equation" r:id="rId7" imgW="2692080" imgH="685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B1C2CBAB-1EEB-4F25-84C9-EF62B64D6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9864" y="4109439"/>
                        <a:ext cx="2692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D63A98B6-AACA-4A79-9084-F3A54465AB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943669"/>
              </p:ext>
            </p:extLst>
          </p:nvPr>
        </p:nvGraphicFramePr>
        <p:xfrm>
          <a:off x="929742" y="5131335"/>
          <a:ext cx="2311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2311200" imgH="634680" progId="Equation.DSMT4">
                  <p:embed/>
                </p:oleObj>
              </mc:Choice>
              <mc:Fallback>
                <p:oleObj name="Equation" r:id="rId9" imgW="2311200" imgH="6346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D63A98B6-AACA-4A79-9084-F3A54465AB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9742" y="5131335"/>
                        <a:ext cx="23114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B0322E5-2BE2-4AE1-B436-E3ED16ECFE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7210"/>
              </p:ext>
            </p:extLst>
          </p:nvPr>
        </p:nvGraphicFramePr>
        <p:xfrm>
          <a:off x="5273667" y="4098926"/>
          <a:ext cx="4368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4368600" imgH="634680" progId="Equation.DSMT4">
                  <p:embed/>
                </p:oleObj>
              </mc:Choice>
              <mc:Fallback>
                <p:oleObj name="Equation" r:id="rId11" imgW="4368600" imgH="634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B0322E5-2BE2-4AE1-B436-E3ED16ECFE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73667" y="4098926"/>
                        <a:ext cx="4368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3A61A8E-725D-4306-A18F-E44AC6302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300538"/>
              </p:ext>
            </p:extLst>
          </p:nvPr>
        </p:nvGraphicFramePr>
        <p:xfrm>
          <a:off x="5731256" y="1493460"/>
          <a:ext cx="40513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4051080" imgH="2209680" progId="Equation.DSMT4">
                  <p:embed/>
                </p:oleObj>
              </mc:Choice>
              <mc:Fallback>
                <p:oleObj name="Equation" r:id="rId13" imgW="4051080" imgH="22096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3A61A8E-725D-4306-A18F-E44AC6302E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31256" y="1493460"/>
                        <a:ext cx="40513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26C8509-D78E-4C86-A051-CB6AE48040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566001"/>
              </p:ext>
            </p:extLst>
          </p:nvPr>
        </p:nvGraphicFramePr>
        <p:xfrm>
          <a:off x="5234345" y="5853862"/>
          <a:ext cx="2120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5" imgW="2120760" imgH="622080" progId="Equation.DSMT4">
                  <p:embed/>
                </p:oleObj>
              </mc:Choice>
              <mc:Fallback>
                <p:oleObj name="Equation" r:id="rId15" imgW="2120760" imgH="6220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26C8509-D78E-4C86-A051-CB6AE48040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34345" y="5853862"/>
                        <a:ext cx="2120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83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series solution of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 far, we have found solutions for differential equations which have a number of specific forms.</a:t>
            </a:r>
          </a:p>
          <a:p>
            <a:r>
              <a:rPr lang="en-GB" dirty="0"/>
              <a:t>For general 1D differential equations, we can find a solution as a power series which will give us an approximation to the exact general solution for x close to a given value (often for x close to zero).</a:t>
            </a:r>
          </a:p>
          <a:p>
            <a:endParaRPr lang="en-GB" dirty="0"/>
          </a:p>
          <a:p>
            <a:r>
              <a:rPr lang="en-GB" dirty="0"/>
              <a:t>For some equations, exact solutions can be found using this power series technique.</a:t>
            </a:r>
          </a:p>
          <a:p>
            <a:r>
              <a:rPr lang="en-GB" dirty="0"/>
              <a:t>Legendre’s equation is one such case.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Power series solution example.</a:t>
            </a:r>
          </a:p>
          <a:p>
            <a:r>
              <a:rPr lang="en-GB" dirty="0"/>
              <a:t>Find an approximate solution to the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Write down y as a polynomial:</a:t>
            </a:r>
          </a:p>
          <a:p>
            <a:endParaRPr lang="en-GB" dirty="0"/>
          </a:p>
          <a:p>
            <a:r>
              <a:rPr lang="en-GB" dirty="0"/>
              <a:t>Calculate needed derivatives: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F8D90-88B3-4C8B-8DB3-30AFCD9883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72049" y="2578481"/>
          <a:ext cx="1638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638000" imgH="660240" progId="Equation.DSMT4">
                  <p:embed/>
                </p:oleObj>
              </mc:Choice>
              <mc:Fallback>
                <p:oleObj name="Equation" r:id="rId4" imgW="1638000" imgH="660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4F8D90-88B3-4C8B-8DB3-30AFCD988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72049" y="2578481"/>
                        <a:ext cx="16383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625781F-D244-481A-A669-B80081A67CF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15610" y="3679190"/>
          <a:ext cx="3759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759120" imgH="355320" progId="Equation.DSMT4">
                  <p:embed/>
                </p:oleObj>
              </mc:Choice>
              <mc:Fallback>
                <p:oleObj name="Equation" r:id="rId6" imgW="3759120" imgH="3553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625781F-D244-481A-A669-B80081A67C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15610" y="3679190"/>
                        <a:ext cx="3759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98034D8-9095-4ED9-9F02-EC742F57C3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494999"/>
              </p:ext>
            </p:extLst>
          </p:nvPr>
        </p:nvGraphicFramePr>
        <p:xfrm>
          <a:off x="5495925" y="4419600"/>
          <a:ext cx="39751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974760" imgH="1625400" progId="Equation.DSMT4">
                  <p:embed/>
                </p:oleObj>
              </mc:Choice>
              <mc:Fallback>
                <p:oleObj name="Equation" r:id="rId8" imgW="3974760" imgH="16254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98034D8-9095-4ED9-9F02-EC742F57C3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95925" y="4419600"/>
                        <a:ext cx="39751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34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series solution of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Substitute polynomial and its derivatives in differential equation.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must hold for all values of x, so coefficients of </a:t>
            </a:r>
            <a:r>
              <a:rPr lang="en-GB" dirty="0" err="1"/>
              <a:t>x</a:t>
            </a:r>
            <a:r>
              <a:rPr lang="en-GB" baseline="30000" dirty="0" err="1"/>
              <a:t>n</a:t>
            </a:r>
            <a:r>
              <a:rPr lang="en-GB" dirty="0"/>
              <a:t> on LH and RH sides must be the same for all n.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651B56-743E-48BD-8190-396C73CA0E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Comparing powers of x</a:t>
            </a:r>
            <a:r>
              <a:rPr lang="en-GB" baseline="30000" dirty="0"/>
              <a:t>0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Comparing powers of x</a:t>
            </a:r>
            <a:r>
              <a:rPr lang="en-GB" baseline="30000" dirty="0"/>
              <a:t>1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And powers of </a:t>
            </a:r>
            <a:r>
              <a:rPr lang="en-GB" dirty="0" err="1"/>
              <a:t>x</a:t>
            </a:r>
            <a:r>
              <a:rPr lang="en-GB" baseline="30000" dirty="0" err="1"/>
              <a:t>r</a:t>
            </a:r>
            <a:r>
              <a:rPr lang="en-GB" dirty="0"/>
              <a:t>: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F8D90-88B3-4C8B-8DB3-30AFCD988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34567"/>
              </p:ext>
            </p:extLst>
          </p:nvPr>
        </p:nvGraphicFramePr>
        <p:xfrm>
          <a:off x="898017" y="2606866"/>
          <a:ext cx="35306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530520" imgH="2463480" progId="Equation.DSMT4">
                  <p:embed/>
                </p:oleObj>
              </mc:Choice>
              <mc:Fallback>
                <p:oleObj name="Equation" r:id="rId4" imgW="3530520" imgH="246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4F8D90-88B3-4C8B-8DB3-30AFCD988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8017" y="2606866"/>
                        <a:ext cx="3530600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FCD6155-7A0C-492C-A85A-5C4F01EB9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03324"/>
              </p:ext>
            </p:extLst>
          </p:nvPr>
        </p:nvGraphicFramePr>
        <p:xfrm>
          <a:off x="922973" y="2273300"/>
          <a:ext cx="157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574640" imgH="304560" progId="Equation.DSMT4">
                  <p:embed/>
                </p:oleObj>
              </mc:Choice>
              <mc:Fallback>
                <p:oleObj name="Equation" r:id="rId6" imgW="1574640" imgH="304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FCD6155-7A0C-492C-A85A-5C4F01EB90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2973" y="2273300"/>
                        <a:ext cx="157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059EAB1-AFD6-4C1D-86C1-42AF6017C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91812"/>
              </p:ext>
            </p:extLst>
          </p:nvPr>
        </p:nvGraphicFramePr>
        <p:xfrm>
          <a:off x="5445316" y="1875982"/>
          <a:ext cx="2641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641320" imgH="622080" progId="Equation.DSMT4">
                  <p:embed/>
                </p:oleObj>
              </mc:Choice>
              <mc:Fallback>
                <p:oleObj name="Equation" r:id="rId8" imgW="2641320" imgH="6220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059EAB1-AFD6-4C1D-86C1-42AF6017CD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45316" y="1875982"/>
                        <a:ext cx="2641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44C6525-00CC-49CB-9184-B7A02006C5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333957"/>
              </p:ext>
            </p:extLst>
          </p:nvPr>
        </p:nvGraphicFramePr>
        <p:xfrm>
          <a:off x="5463604" y="3013394"/>
          <a:ext cx="233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2336760" imgH="330120" progId="Equation.DSMT4">
                  <p:embed/>
                </p:oleObj>
              </mc:Choice>
              <mc:Fallback>
                <p:oleObj name="Equation" r:id="rId10" imgW="2336760" imgH="3301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44C6525-00CC-49CB-9184-B7A02006C5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63604" y="3013394"/>
                        <a:ext cx="2336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4FA84A9-6C9B-48C3-8953-3F873EB73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775167"/>
              </p:ext>
            </p:extLst>
          </p:nvPr>
        </p:nvGraphicFramePr>
        <p:xfrm>
          <a:off x="5471224" y="3797364"/>
          <a:ext cx="3898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898800" imgH="1066680" progId="Equation.DSMT4">
                  <p:embed/>
                </p:oleObj>
              </mc:Choice>
              <mc:Fallback>
                <p:oleObj name="Equation" r:id="rId12" imgW="3898800" imgH="10666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4FA84A9-6C9B-48C3-8953-3F873EB739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1224" y="3797364"/>
                        <a:ext cx="38989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85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0939-19AF-4A5C-A206-B5AEAFBE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series solution of differential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95F2E-6C6F-4F70-A981-DF06D1E2B7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 we can write down the polynomial incorporating the relationships between its coefficients: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Further coefficients can be found using the recurrence relationship.</a:t>
            </a:r>
          </a:p>
          <a:p>
            <a:r>
              <a:rPr lang="en-GB" dirty="0"/>
              <a:t>What are the values of the coefficients multiplying x</a:t>
            </a:r>
            <a:r>
              <a:rPr lang="en-GB" baseline="30000" dirty="0"/>
              <a:t>4</a:t>
            </a:r>
            <a:r>
              <a:rPr lang="en-GB" dirty="0"/>
              <a:t> and x</a:t>
            </a:r>
            <a:r>
              <a:rPr lang="en-GB" baseline="30000" dirty="0"/>
              <a:t>5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BC15B-0B8A-4E57-B721-7429731AE3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There are two arbitrary constants, a</a:t>
            </a:r>
            <a:r>
              <a:rPr lang="en-GB" baseline="-25000" dirty="0"/>
              <a:t>0</a:t>
            </a:r>
            <a:r>
              <a:rPr lang="en-GB" dirty="0"/>
              <a:t> and a</a:t>
            </a:r>
            <a:r>
              <a:rPr lang="en-GB" baseline="-25000" dirty="0"/>
              <a:t>1</a:t>
            </a:r>
            <a:r>
              <a:rPr lang="en-GB" dirty="0"/>
              <a:t> (this is a second order equation!).</a:t>
            </a:r>
          </a:p>
          <a:p>
            <a:r>
              <a:rPr lang="en-GB" dirty="0"/>
              <a:t>These can be found using the initial conditions.</a:t>
            </a:r>
          </a:p>
          <a:p>
            <a:r>
              <a:rPr lang="en-GB" dirty="0"/>
              <a:t>For example, if</a:t>
            </a:r>
          </a:p>
          <a:p>
            <a:r>
              <a:rPr lang="en-GB" dirty="0"/>
              <a:t>Using this, and differentiating the polynomial solution, we see</a:t>
            </a:r>
          </a:p>
          <a:p>
            <a:r>
              <a:rPr lang="en-GB" dirty="0"/>
              <a:t>So if </a:t>
            </a:r>
          </a:p>
          <a:p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4B08BA-C07E-4DDA-82EF-4606DD29C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25685"/>
              </p:ext>
            </p:extLst>
          </p:nvPr>
        </p:nvGraphicFramePr>
        <p:xfrm>
          <a:off x="927100" y="2464245"/>
          <a:ext cx="3022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022560" imgH="622080" progId="Equation.DSMT4">
                  <p:embed/>
                </p:oleObj>
              </mc:Choice>
              <mc:Fallback>
                <p:oleObj name="Equation" r:id="rId3" imgW="3022560" imgH="622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B4B08BA-C07E-4DDA-82EF-4606DD29C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100" y="2464245"/>
                        <a:ext cx="3022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B8E688-2B7F-44DD-9E06-38B52F30D019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233D79C-4C60-4D6C-81D1-5646EC6AE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024768"/>
              </p:ext>
            </p:extLst>
          </p:nvPr>
        </p:nvGraphicFramePr>
        <p:xfrm>
          <a:off x="7052818" y="3252788"/>
          <a:ext cx="2413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412720" imgH="330120" progId="Equation.DSMT4">
                  <p:embed/>
                </p:oleObj>
              </mc:Choice>
              <mc:Fallback>
                <p:oleObj name="Equation" r:id="rId5" imgW="2412720" imgH="3301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233D79C-4C60-4D6C-81D1-5646EC6AE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2818" y="3252788"/>
                        <a:ext cx="2413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DEA9A53-8096-47E5-9D21-0847103B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301516"/>
              </p:ext>
            </p:extLst>
          </p:nvPr>
        </p:nvGraphicFramePr>
        <p:xfrm>
          <a:off x="8357616" y="3908774"/>
          <a:ext cx="1104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104840" imgH="330120" progId="Equation.DSMT4">
                  <p:embed/>
                </p:oleObj>
              </mc:Choice>
              <mc:Fallback>
                <p:oleObj name="Equation" r:id="rId7" imgW="110484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DEA9A53-8096-47E5-9D21-0847103BA1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57616" y="3908774"/>
                        <a:ext cx="1104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44A6F81-F291-4336-ABE6-59007F0A3C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551694"/>
              </p:ext>
            </p:extLst>
          </p:nvPr>
        </p:nvGraphicFramePr>
        <p:xfrm>
          <a:off x="5999798" y="4262438"/>
          <a:ext cx="2870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869920" imgH="330120" progId="Equation.DSMT4">
                  <p:embed/>
                </p:oleObj>
              </mc:Choice>
              <mc:Fallback>
                <p:oleObj name="Equation" r:id="rId9" imgW="2869920" imgH="3301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44A6F81-F291-4336-ABE6-59007F0A3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99798" y="4262438"/>
                        <a:ext cx="2870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232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DC13-29C8-4862-821B-285DDB5D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Legendre’s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5D1E-723F-4195-88C2-2DC479880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11156" cy="5135563"/>
          </a:xfrm>
        </p:spPr>
        <p:txBody>
          <a:bodyPr/>
          <a:lstStyle/>
          <a:p>
            <a:r>
              <a:rPr lang="en-GB" dirty="0"/>
              <a:t>Legendre’s equation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Crops up a lot in physics, in particular in quantum mechanics.</a:t>
            </a:r>
          </a:p>
          <a:p>
            <a:r>
              <a:rPr lang="en-GB" dirty="0"/>
              <a:t>Solve using a power series.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D2E2B-343A-4F1D-8BC2-2BFB7778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7544" y="1533525"/>
            <a:ext cx="4673156" cy="5135563"/>
          </a:xfrm>
        </p:spPr>
        <p:txBody>
          <a:bodyPr/>
          <a:lstStyle/>
          <a:p>
            <a:r>
              <a:rPr lang="en-GB" dirty="0"/>
              <a:t>Tidying up: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Term in x</a:t>
            </a:r>
            <a:r>
              <a:rPr lang="en-GB" baseline="30000" dirty="0"/>
              <a:t>0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Term in x</a:t>
            </a:r>
            <a:r>
              <a:rPr lang="en-GB" baseline="30000" dirty="0"/>
              <a:t>1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/>
              <a:t>Term in </a:t>
            </a:r>
            <a:r>
              <a:rPr lang="en-GB" dirty="0" err="1"/>
              <a:t>x</a:t>
            </a:r>
            <a:r>
              <a:rPr lang="en-GB" baseline="30000" dirty="0" err="1"/>
              <a:t>r</a:t>
            </a:r>
            <a:r>
              <a:rPr lang="en-GB" dirty="0"/>
              <a:t>:</a:t>
            </a:r>
          </a:p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21B6E8-72E5-4EDA-9FCC-672A02D25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54570"/>
              </p:ext>
            </p:extLst>
          </p:nvPr>
        </p:nvGraphicFramePr>
        <p:xfrm>
          <a:off x="954532" y="1931226"/>
          <a:ext cx="3632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632040" imgH="660240" progId="Equation.DSMT4">
                  <p:embed/>
                </p:oleObj>
              </mc:Choice>
              <mc:Fallback>
                <p:oleObj name="Equation" r:id="rId3" imgW="3632040" imgH="660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821B6E8-72E5-4EDA-9FCC-672A02D25B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4532" y="1931226"/>
                        <a:ext cx="36322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A6673F-3AF9-4EBF-B249-A34E2EF3B9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93532"/>
              </p:ext>
            </p:extLst>
          </p:nvPr>
        </p:nvGraphicFramePr>
        <p:xfrm>
          <a:off x="4495800" y="234315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52280" imgH="253800" progId="Equation.DSMT4">
                  <p:embed/>
                </p:oleObj>
              </mc:Choice>
              <mc:Fallback>
                <p:oleObj name="Equation" r:id="rId5" imgW="1522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A6673F-3AF9-4EBF-B249-A34E2EF3B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800" y="2343150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62715C3-33B4-4F88-BAA3-235F582875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199620"/>
              </p:ext>
            </p:extLst>
          </p:nvPr>
        </p:nvGraphicFramePr>
        <p:xfrm>
          <a:off x="956247" y="3709988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971800" imgH="685800" progId="Equation.DSMT4">
                  <p:embed/>
                </p:oleObj>
              </mc:Choice>
              <mc:Fallback>
                <p:oleObj name="Equation" r:id="rId7" imgW="297180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62715C3-33B4-4F88-BAA3-235F582875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6247" y="3709988"/>
                        <a:ext cx="2971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DC63F5C-9081-40E1-911C-D39EDAD0DE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502490"/>
              </p:ext>
            </p:extLst>
          </p:nvPr>
        </p:nvGraphicFramePr>
        <p:xfrm>
          <a:off x="944785" y="4407408"/>
          <a:ext cx="259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2590560" imgH="672840" progId="Equation.DSMT4">
                  <p:embed/>
                </p:oleObj>
              </mc:Choice>
              <mc:Fallback>
                <p:oleObj name="Equation" r:id="rId9" imgW="2590560" imgH="6728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DC63F5C-9081-40E1-911C-D39EDAD0DE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4785" y="4407408"/>
                        <a:ext cx="25908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33E0D1B-5428-4714-BA4B-374CD24E9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799210"/>
              </p:ext>
            </p:extLst>
          </p:nvPr>
        </p:nvGraphicFramePr>
        <p:xfrm>
          <a:off x="904685" y="5418900"/>
          <a:ext cx="3860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3860640" imgH="1422360" progId="Equation.DSMT4">
                  <p:embed/>
                </p:oleObj>
              </mc:Choice>
              <mc:Fallback>
                <p:oleObj name="Equation" r:id="rId11" imgW="3860640" imgH="1422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33E0D1B-5428-4714-BA4B-374CD24E9B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04685" y="5418900"/>
                        <a:ext cx="38608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66E2B12-8A3D-4BC5-950F-8FF25FCA1A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8773"/>
              </p:ext>
            </p:extLst>
          </p:nvPr>
        </p:nvGraphicFramePr>
        <p:xfrm>
          <a:off x="5217033" y="1861502"/>
          <a:ext cx="4470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4470120" imgH="1422360" progId="Equation.DSMT4">
                  <p:embed/>
                </p:oleObj>
              </mc:Choice>
              <mc:Fallback>
                <p:oleObj name="Equation" r:id="rId13" imgW="4470120" imgH="1422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66E2B12-8A3D-4BC5-950F-8FF25FCA1A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17033" y="1861502"/>
                        <a:ext cx="44704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D2086EE-9DF1-4CB8-82E0-DAE196321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513027"/>
              </p:ext>
            </p:extLst>
          </p:nvPr>
        </p:nvGraphicFramePr>
        <p:xfrm>
          <a:off x="5217033" y="3399663"/>
          <a:ext cx="2552701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2552400" imgH="355320" progId="Equation.DSMT4">
                  <p:embed/>
                </p:oleObj>
              </mc:Choice>
              <mc:Fallback>
                <p:oleObj name="Equation" r:id="rId15" imgW="2552400" imgH="3553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D2086EE-9DF1-4CB8-82E0-DAE1963215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17033" y="3399663"/>
                        <a:ext cx="2552701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0BBABBF-08E6-4B1A-AEC2-0E1D73E96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492215"/>
              </p:ext>
            </p:extLst>
          </p:nvPr>
        </p:nvGraphicFramePr>
        <p:xfrm>
          <a:off x="5221097" y="4137597"/>
          <a:ext cx="3251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3251160" imgH="355320" progId="Equation.DSMT4">
                  <p:embed/>
                </p:oleObj>
              </mc:Choice>
              <mc:Fallback>
                <p:oleObj name="Equation" r:id="rId17" imgW="3251160" imgH="3553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0BBABBF-08E6-4B1A-AEC2-0E1D73E96B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21097" y="4137597"/>
                        <a:ext cx="3251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F2FD8AE-893F-4DEE-BD3B-0B4DCDF5F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309860"/>
              </p:ext>
            </p:extLst>
          </p:nvPr>
        </p:nvGraphicFramePr>
        <p:xfrm>
          <a:off x="5244783" y="4876800"/>
          <a:ext cx="40767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4076640" imgH="1650960" progId="Equation.DSMT4">
                  <p:embed/>
                </p:oleObj>
              </mc:Choice>
              <mc:Fallback>
                <p:oleObj name="Equation" r:id="rId19" imgW="4076640" imgH="16509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F2FD8AE-893F-4DEE-BD3B-0B4DCDF5F6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44783" y="4876800"/>
                        <a:ext cx="4076700" cy="165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92F4094-A9E5-476A-ABC0-A8D207224B2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9566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DC13-29C8-4862-821B-285DDB5D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Legendre’s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5D1E-723F-4195-88C2-2DC479880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11156" cy="5135563"/>
          </a:xfrm>
        </p:spPr>
        <p:txBody>
          <a:bodyPr/>
          <a:lstStyle/>
          <a:p>
            <a:r>
              <a:rPr lang="en-GB" dirty="0"/>
              <a:t>From x</a:t>
            </a:r>
            <a:r>
              <a:rPr lang="en-GB" baseline="30000" dirty="0"/>
              <a:t>0</a:t>
            </a:r>
            <a:r>
              <a:rPr lang="en-GB" dirty="0"/>
              <a:t> term: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From x</a:t>
            </a:r>
            <a:r>
              <a:rPr lang="en-GB" baseline="30000" dirty="0"/>
              <a:t>1</a:t>
            </a:r>
            <a:r>
              <a:rPr lang="en-GB" dirty="0"/>
              <a:t> term: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From </a:t>
            </a:r>
            <a:r>
              <a:rPr lang="en-GB" dirty="0" err="1"/>
              <a:t>x</a:t>
            </a:r>
            <a:r>
              <a:rPr lang="en-GB" baseline="30000" dirty="0" err="1"/>
              <a:t>r</a:t>
            </a:r>
            <a:r>
              <a:rPr lang="en-GB" dirty="0"/>
              <a:t> term: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D2E2B-343A-4F1D-8BC2-2BFB7778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7544" y="1533525"/>
            <a:ext cx="4673156" cy="5135563"/>
          </a:xfrm>
        </p:spPr>
        <p:txBody>
          <a:bodyPr/>
          <a:lstStyle/>
          <a:p>
            <a:r>
              <a:rPr lang="en-GB" dirty="0"/>
              <a:t>Rewriting this: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we put         , we see </a:t>
            </a:r>
          </a:p>
          <a:p>
            <a:r>
              <a:rPr lang="en-GB" dirty="0"/>
              <a:t>Hence </a:t>
            </a:r>
          </a:p>
          <a:p>
            <a:r>
              <a:rPr lang="en-GB" dirty="0"/>
              <a:t>So if n is even, the series starts at a</a:t>
            </a:r>
            <a:r>
              <a:rPr lang="en-GB" baseline="-25000" dirty="0"/>
              <a:t>0</a:t>
            </a:r>
            <a:r>
              <a:rPr lang="en-GB" dirty="0"/>
              <a:t> and stops at a</a:t>
            </a:r>
            <a:r>
              <a:rPr lang="en-GB" baseline="-25000" dirty="0"/>
              <a:t>n</a:t>
            </a:r>
            <a:r>
              <a:rPr lang="en-GB" dirty="0"/>
              <a:t>. </a:t>
            </a:r>
          </a:p>
          <a:p>
            <a:r>
              <a:rPr lang="en-GB" dirty="0"/>
              <a:t>If n is odd, the series starts at a</a:t>
            </a:r>
            <a:r>
              <a:rPr lang="en-GB" baseline="-25000" dirty="0"/>
              <a:t>1</a:t>
            </a:r>
            <a:r>
              <a:rPr lang="en-GB" dirty="0"/>
              <a:t> and stops at a</a:t>
            </a:r>
            <a:r>
              <a:rPr lang="en-GB" baseline="-25000" dirty="0"/>
              <a:t>n</a:t>
            </a:r>
            <a:r>
              <a:rPr lang="en-GB" dirty="0"/>
              <a:t>.</a:t>
            </a:r>
          </a:p>
          <a:p>
            <a:r>
              <a:rPr lang="en-GB" dirty="0"/>
              <a:t>In both cases, the solution is a finite </a:t>
            </a:r>
            <a:r>
              <a:rPr lang="en-GB" i="1" dirty="0"/>
              <a:t>Legendre polynomial</a:t>
            </a:r>
            <a:r>
              <a:rPr lang="en-GB" dirty="0"/>
              <a:t>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A6673F-3AF9-4EBF-B249-A34E2EF3B9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34315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52280" imgH="253800" progId="Equation.DSMT4">
                  <p:embed/>
                </p:oleObj>
              </mc:Choice>
              <mc:Fallback>
                <p:oleObj name="Equation" r:id="rId3" imgW="1522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A6673F-3AF9-4EBF-B249-A34E2EF3B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343150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0BBABBF-08E6-4B1A-AEC2-0E1D73E96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676260"/>
              </p:ext>
            </p:extLst>
          </p:nvPr>
        </p:nvGraphicFramePr>
        <p:xfrm>
          <a:off x="927545" y="3034157"/>
          <a:ext cx="1968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968480" imgH="634680" progId="Equation.DSMT4">
                  <p:embed/>
                </p:oleObj>
              </mc:Choice>
              <mc:Fallback>
                <p:oleObj name="Equation" r:id="rId5" imgW="1968480" imgH="6346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0BBABBF-08E6-4B1A-AEC2-0E1D73E96B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545" y="3034157"/>
                        <a:ext cx="1968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916680D-D027-47C1-9C83-E26CA570C9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0719"/>
              </p:ext>
            </p:extLst>
          </p:nvPr>
        </p:nvGraphicFramePr>
        <p:xfrm>
          <a:off x="957136" y="1927479"/>
          <a:ext cx="1828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828800" imgH="622080" progId="Equation.DSMT4">
                  <p:embed/>
                </p:oleObj>
              </mc:Choice>
              <mc:Fallback>
                <p:oleObj name="Equation" r:id="rId7" imgW="1828800" imgH="6220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916680D-D027-47C1-9C83-E26CA570C9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7136" y="1927479"/>
                        <a:ext cx="1828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4C8519D-7742-4886-B485-371C9BB6CA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606297"/>
              </p:ext>
            </p:extLst>
          </p:nvPr>
        </p:nvGraphicFramePr>
        <p:xfrm>
          <a:off x="5197221" y="1866900"/>
          <a:ext cx="2794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793960" imgH="1447560" progId="Equation.DSMT4">
                  <p:embed/>
                </p:oleObj>
              </mc:Choice>
              <mc:Fallback>
                <p:oleObj name="Equation" r:id="rId9" imgW="2793960" imgH="14475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4C8519D-7742-4886-B485-371C9BB6CA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97221" y="1866900"/>
                        <a:ext cx="27940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AEB6FBA-1A16-4AF5-BD4E-F607C63B2A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869545"/>
              </p:ext>
            </p:extLst>
          </p:nvPr>
        </p:nvGraphicFramePr>
        <p:xfrm>
          <a:off x="914146" y="4180015"/>
          <a:ext cx="33909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3390840" imgH="1498320" progId="Equation.DSMT4">
                  <p:embed/>
                </p:oleObj>
              </mc:Choice>
              <mc:Fallback>
                <p:oleObj name="Equation" r:id="rId11" imgW="3390840" imgH="14983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AEB6FBA-1A16-4AF5-BD4E-F607C63B2A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4146" y="4180015"/>
                        <a:ext cx="33909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862193-ED2E-4A84-BA19-9088AA637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5514"/>
              </p:ext>
            </p:extLst>
          </p:nvPr>
        </p:nvGraphicFramePr>
        <p:xfrm>
          <a:off x="6143244" y="3505962"/>
          <a:ext cx="533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533160" imgH="177480" progId="Equation.DSMT4">
                  <p:embed/>
                </p:oleObj>
              </mc:Choice>
              <mc:Fallback>
                <p:oleObj name="Equation" r:id="rId13" imgW="53316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C862193-ED2E-4A84-BA19-9088AA6379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43244" y="3505962"/>
                        <a:ext cx="5334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38E3B63-C0C0-4214-8FD2-6D6980B68A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47212"/>
              </p:ext>
            </p:extLst>
          </p:nvPr>
        </p:nvGraphicFramePr>
        <p:xfrm>
          <a:off x="7491413" y="3425825"/>
          <a:ext cx="901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901440" imgH="330120" progId="Equation.DSMT4">
                  <p:embed/>
                </p:oleObj>
              </mc:Choice>
              <mc:Fallback>
                <p:oleObj name="Equation" r:id="rId15" imgW="901440" imgH="3301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38E3B63-C0C0-4214-8FD2-6D6980B68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491413" y="3425825"/>
                        <a:ext cx="901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D9A2573-1E97-44BB-9C40-FB734968D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374638"/>
              </p:ext>
            </p:extLst>
          </p:nvPr>
        </p:nvGraphicFramePr>
        <p:xfrm>
          <a:off x="5902198" y="3787775"/>
          <a:ext cx="2006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2006280" imgH="330120" progId="Equation.DSMT4">
                  <p:embed/>
                </p:oleObj>
              </mc:Choice>
              <mc:Fallback>
                <p:oleObj name="Equation" r:id="rId17" imgW="2006280" imgH="3301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D9A2573-1E97-44BB-9C40-FB734968D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02198" y="3787775"/>
                        <a:ext cx="2006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8BE1F5D-54A8-4797-A1F4-E431C4648C04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8802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AD38D413-22A9-4E2D-A32E-FA2B004D77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" t="7291" r="8579" b="4152"/>
          <a:stretch/>
        </p:blipFill>
        <p:spPr>
          <a:xfrm>
            <a:off x="3913632" y="1924819"/>
            <a:ext cx="5943600" cy="44302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83DC13-29C8-4862-821B-285DDB5D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Legendre polynomials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5D1E-723F-4195-88C2-2DC479880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11156" cy="5135563"/>
          </a:xfrm>
        </p:spPr>
        <p:txBody>
          <a:bodyPr/>
          <a:lstStyle/>
          <a:p>
            <a:r>
              <a:rPr lang="en-GB" dirty="0"/>
              <a:t>The first few Legendre polynomials are: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D2E2B-343A-4F1D-8BC2-2BFB7778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5222" y="1533525"/>
            <a:ext cx="5475478" cy="5135563"/>
          </a:xfrm>
        </p:spPr>
        <p:txBody>
          <a:bodyPr/>
          <a:lstStyle/>
          <a:p>
            <a:r>
              <a:rPr lang="en-GB" dirty="0"/>
              <a:t>Plot of </a:t>
            </a:r>
            <a:r>
              <a:rPr lang="en-GB"/>
              <a:t>first 45 </a:t>
            </a:r>
            <a:r>
              <a:rPr lang="en-GB" dirty="0"/>
              <a:t>Legendre polynomials: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A6673F-3AF9-4EBF-B249-A34E2EF3B9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34315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52280" imgH="253800" progId="Equation.DSMT4">
                  <p:embed/>
                </p:oleObj>
              </mc:Choice>
              <mc:Fallback>
                <p:oleObj name="Equation" r:id="rId4" imgW="1522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A6673F-3AF9-4EBF-B249-A34E2EF3B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5800" y="2343150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8BE1F5D-54A8-4797-A1F4-E431C4648C04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E587588-7107-46B8-BF13-7E0A9B97A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244437"/>
              </p:ext>
            </p:extLst>
          </p:nvPr>
        </p:nvGraphicFramePr>
        <p:xfrm>
          <a:off x="930275" y="2362264"/>
          <a:ext cx="39878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3987720" imgH="4305240" progId="Equation.DSMT4">
                  <p:embed/>
                </p:oleObj>
              </mc:Choice>
              <mc:Fallback>
                <p:oleObj name="Equation" r:id="rId6" imgW="3987720" imgH="4305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E587588-7107-46B8-BF13-7E0A9B97A9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0275" y="2362264"/>
                        <a:ext cx="398780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53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DC13-29C8-4862-821B-285DDB5D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Legendre polynomials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35D1E-723F-4195-88C2-2DC479880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11156" cy="5135563"/>
          </a:xfrm>
        </p:spPr>
        <p:txBody>
          <a:bodyPr/>
          <a:lstStyle/>
          <a:p>
            <a:r>
              <a:rPr lang="en-GB" dirty="0"/>
              <a:t>Legendre polynomials have interesting properties, the most important being orthonormality: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operation      is analogous to the scalar product (dot product) of two vectors.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D2E2B-343A-4F1D-8BC2-2BFB77784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7544" y="1533525"/>
            <a:ext cx="4673156" cy="5135563"/>
          </a:xfrm>
        </p:spPr>
        <p:txBody>
          <a:bodyPr/>
          <a:lstStyle/>
          <a:p>
            <a:r>
              <a:rPr lang="en-GB" dirty="0"/>
              <a:t>We can think of functions defined on the interval [-1, 1] as spanning an infinite vector space.</a:t>
            </a:r>
          </a:p>
          <a:p>
            <a:r>
              <a:rPr lang="en-GB" dirty="0"/>
              <a:t>One </a:t>
            </a:r>
            <a:r>
              <a:rPr lang="en-GB" i="1" dirty="0"/>
              <a:t>basis</a:t>
            </a:r>
            <a:r>
              <a:rPr lang="en-GB" dirty="0"/>
              <a:t> is formed by the </a:t>
            </a:r>
            <a:r>
              <a:rPr lang="en-GB" i="1" dirty="0"/>
              <a:t>monomials</a:t>
            </a:r>
            <a:r>
              <a:rPr lang="en-GB" dirty="0"/>
              <a:t> 1, x, x</a:t>
            </a:r>
            <a:r>
              <a:rPr lang="en-GB" baseline="30000" dirty="0"/>
              <a:t>2</a:t>
            </a:r>
            <a:r>
              <a:rPr lang="en-GB" dirty="0"/>
              <a:t>, x</a:t>
            </a:r>
            <a:r>
              <a:rPr lang="en-GB" baseline="30000" dirty="0"/>
              <a:t>3</a:t>
            </a:r>
            <a:r>
              <a:rPr lang="en-GB" dirty="0"/>
              <a:t>… </a:t>
            </a:r>
          </a:p>
          <a:p>
            <a:r>
              <a:rPr lang="en-GB" dirty="0"/>
              <a:t>The Legendre polynomials form another.</a:t>
            </a:r>
          </a:p>
          <a:p>
            <a:r>
              <a:rPr lang="en-GB" dirty="0"/>
              <a:t>For example, we can write:</a:t>
            </a:r>
          </a:p>
          <a:p>
            <a:endParaRPr lang="en-GB" dirty="0"/>
          </a:p>
          <a:p>
            <a:r>
              <a:rPr lang="en-GB" dirty="0"/>
              <a:t>The values of c</a:t>
            </a:r>
            <a:r>
              <a:rPr lang="en-GB" baseline="-25000" dirty="0"/>
              <a:t>0</a:t>
            </a:r>
            <a:r>
              <a:rPr lang="en-GB" dirty="0"/>
              <a:t>, c</a:t>
            </a:r>
            <a:r>
              <a:rPr lang="en-GB" baseline="-25000" dirty="0"/>
              <a:t>1</a:t>
            </a:r>
            <a:r>
              <a:rPr lang="en-GB" dirty="0"/>
              <a:t> and c</a:t>
            </a:r>
            <a:r>
              <a:rPr lang="en-GB" baseline="-25000" dirty="0"/>
              <a:t>2</a:t>
            </a:r>
            <a:r>
              <a:rPr lang="en-GB" dirty="0"/>
              <a:t> could be found by comparing coefficients of x on each side of the above equation.</a:t>
            </a:r>
          </a:p>
          <a:p>
            <a:r>
              <a:rPr lang="en-GB" dirty="0"/>
              <a:t>Alternatively, the function x</a:t>
            </a:r>
            <a:r>
              <a:rPr lang="en-GB" baseline="30000" dirty="0"/>
              <a:t>2</a:t>
            </a:r>
            <a:r>
              <a:rPr lang="en-GB" dirty="0"/>
              <a:t> can be projected onto the Legendre polynomial “basis vectors” using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FA6673F-3AF9-4EBF-B249-A34E2EF3B9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34315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52280" imgH="253800" progId="Equation.DSMT4">
                  <p:embed/>
                </p:oleObj>
              </mc:Choice>
              <mc:Fallback>
                <p:oleObj name="Equation" r:id="rId3" imgW="15228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FA6673F-3AF9-4EBF-B249-A34E2EF3B9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343150"/>
                        <a:ext cx="1524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8BE1F5D-54A8-4797-A1F4-E431C4648C04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45DDEFA-1C04-4642-BF3F-B79C4D0972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149833"/>
              </p:ext>
            </p:extLst>
          </p:nvPr>
        </p:nvGraphicFramePr>
        <p:xfrm>
          <a:off x="914654" y="2510219"/>
          <a:ext cx="3467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3466800" imgH="863280" progId="Equation.DSMT4">
                  <p:embed/>
                </p:oleObj>
              </mc:Choice>
              <mc:Fallback>
                <p:oleObj name="Equation" r:id="rId5" imgW="3466800" imgH="8632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45DDEFA-1C04-4642-BF3F-B79C4D0972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654" y="2510219"/>
                        <a:ext cx="34671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88BBFE9-D2E3-406B-A0BF-3AA76B123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721481"/>
              </p:ext>
            </p:extLst>
          </p:nvPr>
        </p:nvGraphicFramePr>
        <p:xfrm>
          <a:off x="942531" y="3485452"/>
          <a:ext cx="31115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3111480" imgH="1193760" progId="Equation.DSMT4">
                  <p:embed/>
                </p:oleObj>
              </mc:Choice>
              <mc:Fallback>
                <p:oleObj name="Equation" r:id="rId7" imgW="3111480" imgH="119376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88BBFE9-D2E3-406B-A0BF-3AA76B123D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2531" y="3485452"/>
                        <a:ext cx="31115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72B42C-9EC2-4103-AE19-0F5DAE2631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985458"/>
              </p:ext>
            </p:extLst>
          </p:nvPr>
        </p:nvGraphicFramePr>
        <p:xfrm>
          <a:off x="2381695" y="4728909"/>
          <a:ext cx="342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342720" imgH="355320" progId="Equation.DSMT4">
                  <p:embed/>
                </p:oleObj>
              </mc:Choice>
              <mc:Fallback>
                <p:oleObj name="Equation" r:id="rId9" imgW="342720" imgH="355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772B42C-9EC2-4103-AE19-0F5DAE2631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81695" y="4728909"/>
                        <a:ext cx="3429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605DEB7-1FAC-4E67-A276-863AC708E0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808461"/>
              </p:ext>
            </p:extLst>
          </p:nvPr>
        </p:nvGraphicFramePr>
        <p:xfrm>
          <a:off x="5240401" y="4212590"/>
          <a:ext cx="3289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3288960" imgH="355320" progId="Equation.DSMT4">
                  <p:embed/>
                </p:oleObj>
              </mc:Choice>
              <mc:Fallback>
                <p:oleObj name="Equation" r:id="rId11" imgW="3288960" imgH="355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605DEB7-1FAC-4E67-A276-863AC708E0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40401" y="4212590"/>
                        <a:ext cx="32893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EF15EC6-36B9-490B-B454-E9CEC5FB0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661054"/>
              </p:ext>
            </p:extLst>
          </p:nvPr>
        </p:nvGraphicFramePr>
        <p:xfrm>
          <a:off x="7379208" y="6219825"/>
          <a:ext cx="406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406080" imgH="355320" progId="Equation.DSMT4">
                  <p:embed/>
                </p:oleObj>
              </mc:Choice>
              <mc:Fallback>
                <p:oleObj name="Equation" r:id="rId13" imgW="406080" imgH="3553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EF15EC6-36B9-490B-B454-E9CEC5FB0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79208" y="6219825"/>
                        <a:ext cx="406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165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A74D2-B7A1-4721-B65D-805A34D1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Properties of Legendre polynomials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1717-F168-46EA-A329-847CFF710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851654" cy="5135563"/>
          </a:xfrm>
        </p:spPr>
        <p:txBody>
          <a:bodyPr/>
          <a:lstStyle/>
          <a:p>
            <a:r>
              <a:rPr lang="en-GB" dirty="0"/>
              <a:t>For example: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Cf.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1114E-0EC9-46EB-AF25-9CA907A32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6954" y="1533525"/>
            <a:ext cx="4063746" cy="5135563"/>
          </a:xfrm>
        </p:spPr>
        <p:txBody>
          <a:bodyPr/>
          <a:lstStyle/>
          <a:p>
            <a:r>
              <a:rPr lang="en-GB" dirty="0"/>
              <a:t>The Legendre polynomials can also be constructed by using their orthonormality properties…</a:t>
            </a:r>
          </a:p>
          <a:p>
            <a:r>
              <a:rPr lang="en-GB" dirty="0"/>
              <a:t>…and noting that:</a:t>
            </a:r>
          </a:p>
          <a:p>
            <a:pPr lvl="1"/>
            <a:r>
              <a:rPr lang="en-GB" dirty="0" err="1"/>
              <a:t>P</a:t>
            </a:r>
            <a:r>
              <a:rPr lang="en-GB" baseline="-25000" dirty="0" err="1"/>
              <a:t>n</a:t>
            </a:r>
            <a:r>
              <a:rPr lang="en-GB" dirty="0"/>
              <a:t>(x) is of degree n. </a:t>
            </a:r>
          </a:p>
          <a:p>
            <a:pPr lvl="1"/>
            <a:r>
              <a:rPr lang="en-GB" dirty="0"/>
              <a:t>The even </a:t>
            </a:r>
            <a:r>
              <a:rPr lang="en-GB" dirty="0" err="1"/>
              <a:t>P</a:t>
            </a:r>
            <a:r>
              <a:rPr lang="en-GB" baseline="-25000" dirty="0" err="1"/>
              <a:t>n</a:t>
            </a:r>
            <a:r>
              <a:rPr lang="en-GB" dirty="0"/>
              <a:t>(x) only contain even powers of x.</a:t>
            </a:r>
          </a:p>
          <a:p>
            <a:pPr lvl="1"/>
            <a:r>
              <a:rPr lang="en-GB" dirty="0"/>
              <a:t>The odd </a:t>
            </a:r>
            <a:r>
              <a:rPr lang="en-GB" dirty="0" err="1"/>
              <a:t>P</a:t>
            </a:r>
            <a:r>
              <a:rPr lang="en-GB" baseline="-25000" dirty="0" err="1"/>
              <a:t>n</a:t>
            </a:r>
            <a:r>
              <a:rPr lang="en-GB" dirty="0"/>
              <a:t>(x) only contain odd powers of x.</a:t>
            </a:r>
          </a:p>
          <a:p>
            <a:r>
              <a:rPr lang="en-GB" dirty="0"/>
              <a:t>E.g. suppose we know                 and we want to find P</a:t>
            </a:r>
            <a:r>
              <a:rPr lang="en-GB" baseline="-25000" dirty="0"/>
              <a:t>3</a:t>
            </a:r>
            <a:r>
              <a:rPr lang="en-GB" dirty="0"/>
              <a:t>(x).</a:t>
            </a:r>
          </a:p>
          <a:p>
            <a:r>
              <a:rPr lang="en-GB" dirty="0"/>
              <a:t>Write </a:t>
            </a:r>
          </a:p>
          <a:p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35BCE70-4AC4-4F1D-9F07-9A4F98B43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72363"/>
              </p:ext>
            </p:extLst>
          </p:nvPr>
        </p:nvGraphicFramePr>
        <p:xfrm>
          <a:off x="889254" y="1881886"/>
          <a:ext cx="44577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4457520" imgH="1981080" progId="Equation.DSMT4">
                  <p:embed/>
                </p:oleObj>
              </mc:Choice>
              <mc:Fallback>
                <p:oleObj name="Equation" r:id="rId3" imgW="4457520" imgH="1981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35BCE70-4AC4-4F1D-9F07-9A4F98B43D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9254" y="1881886"/>
                        <a:ext cx="4457700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79C1B19-CFFA-4462-9495-1F665C5A4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46326"/>
              </p:ext>
            </p:extLst>
          </p:nvPr>
        </p:nvGraphicFramePr>
        <p:xfrm>
          <a:off x="1323340" y="3977005"/>
          <a:ext cx="29972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2997000" imgH="1498320" progId="Equation.DSMT4">
                  <p:embed/>
                </p:oleObj>
              </mc:Choice>
              <mc:Fallback>
                <p:oleObj name="Equation" r:id="rId5" imgW="2997000" imgH="1498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79C1B19-CFFA-4462-9495-1F665C5A4A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3340" y="3977005"/>
                        <a:ext cx="29972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1AFBAE3-BD8C-4E4B-A141-6A25343BA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00191"/>
              </p:ext>
            </p:extLst>
          </p:nvPr>
        </p:nvGraphicFramePr>
        <p:xfrm>
          <a:off x="1698308" y="5476050"/>
          <a:ext cx="2095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2095200" imgH="634680" progId="Equation.DSMT4">
                  <p:embed/>
                </p:oleObj>
              </mc:Choice>
              <mc:Fallback>
                <p:oleObj name="Equation" r:id="rId7" imgW="209520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1AFBAE3-BD8C-4E4B-A141-6A25343BA3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8308" y="5476050"/>
                        <a:ext cx="2095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85E7A98-CDA3-4A79-B2CE-28DB30D71606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D2C80C0-B30A-4BBD-BBB4-E75ACF27F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652934"/>
              </p:ext>
            </p:extLst>
          </p:nvPr>
        </p:nvGraphicFramePr>
        <p:xfrm>
          <a:off x="8121650" y="4643438"/>
          <a:ext cx="96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965160" imgH="330120" progId="Equation.DSMT4">
                  <p:embed/>
                </p:oleObj>
              </mc:Choice>
              <mc:Fallback>
                <p:oleObj name="Equation" r:id="rId9" imgW="965160" imgH="3301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D2C80C0-B30A-4BBD-BBB4-E75ACF27F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21650" y="4643438"/>
                        <a:ext cx="965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54AA2D8-1098-4F4D-94A0-E07F0ACB5E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678237"/>
              </p:ext>
            </p:extLst>
          </p:nvPr>
        </p:nvGraphicFramePr>
        <p:xfrm>
          <a:off x="6402642" y="5286375"/>
          <a:ext cx="1727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1726920" imgH="355320" progId="Equation.DSMT4">
                  <p:embed/>
                </p:oleObj>
              </mc:Choice>
              <mc:Fallback>
                <p:oleObj name="Equation" r:id="rId11" imgW="1726920" imgH="3553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54AA2D8-1098-4F4D-94A0-E07F0ACB5E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02642" y="5286375"/>
                        <a:ext cx="1727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246980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8960</TotalTime>
  <Words>695</Words>
  <Application>Microsoft Office PowerPoint</Application>
  <PresentationFormat>A4 Paper (210x297 mm)</PresentationFormat>
  <Paragraphs>159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TimA4Landscape</vt:lpstr>
      <vt:lpstr>Equation</vt:lpstr>
      <vt:lpstr>Series solution of differential equations Legendre polynomials</vt:lpstr>
      <vt:lpstr>Power series solution of differential equations</vt:lpstr>
      <vt:lpstr>Power series solution of differential equations</vt:lpstr>
      <vt:lpstr>Power series solution of differential equations</vt:lpstr>
      <vt:lpstr>Legendre’s equation</vt:lpstr>
      <vt:lpstr>Legendre’s equation</vt:lpstr>
      <vt:lpstr>Legendre polynomials</vt:lpstr>
      <vt:lpstr>Properties of Legendre polynomials</vt:lpstr>
      <vt:lpstr>Properties of Legendre polynomials</vt:lpstr>
      <vt:lpstr>Properties of Legendre polynomials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2015-02-12T14:39:51Z</cp:lastPrinted>
  <dcterms:created xsi:type="dcterms:W3CDTF">2012-02-06T13:56:19Z</dcterms:created>
  <dcterms:modified xsi:type="dcterms:W3CDTF">2019-02-08T12:57:51Z</dcterms:modified>
</cp:coreProperties>
</file>