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5" r:id="rId8"/>
    <p:sldId id="316" r:id="rId9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0CA90-0942-43FB-878B-E1DE327C91E2}" v="23" dt="2019-03-05T11:33:30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23C0CA90-0942-43FB-878B-E1DE327C91E2}"/>
    <pc:docChg chg="modSld modNotesMaster modHandout">
      <pc:chgData name="Tim Greenshaw" userId="7cff769c7af84488" providerId="LiveId" clId="{23C0CA90-0942-43FB-878B-E1DE327C91E2}" dt="2019-03-05T11:33:33.779" v="198" actId="1038"/>
      <pc:docMkLst>
        <pc:docMk/>
      </pc:docMkLst>
      <pc:sldChg chg="modSp">
        <pc:chgData name="Tim Greenshaw" userId="7cff769c7af84488" providerId="LiveId" clId="{23C0CA90-0942-43FB-878B-E1DE327C91E2}" dt="2019-03-05T11:33:33.779" v="198" actId="1038"/>
        <pc:sldMkLst>
          <pc:docMk/>
          <pc:sldMk cId="0" sldId="309"/>
        </pc:sldMkLst>
        <pc:graphicFrameChg chg="mod">
          <ac:chgData name="Tim Greenshaw" userId="7cff769c7af84488" providerId="LiveId" clId="{23C0CA90-0942-43FB-878B-E1DE327C91E2}" dt="2019-03-05T11:33:33.779" v="198" actId="1038"/>
          <ac:graphicFrameMkLst>
            <pc:docMk/>
            <pc:sldMk cId="0" sldId="309"/>
            <ac:graphicFrameMk id="5" creationId="{00000000-0000-0000-0000-000000000000}"/>
          </ac:graphicFrameMkLst>
        </pc:graphicFrameChg>
      </pc:sldChg>
      <pc:sldChg chg="modSp">
        <pc:chgData name="Tim Greenshaw" userId="7cff769c7af84488" providerId="LiveId" clId="{23C0CA90-0942-43FB-878B-E1DE327C91E2}" dt="2019-02-22T13:16:25.443" v="12" actId="20577"/>
        <pc:sldMkLst>
          <pc:docMk/>
          <pc:sldMk cId="0" sldId="310"/>
        </pc:sldMkLst>
        <pc:spChg chg="mod">
          <ac:chgData name="Tim Greenshaw" userId="7cff769c7af84488" providerId="LiveId" clId="{23C0CA90-0942-43FB-878B-E1DE327C91E2}" dt="2019-02-22T13:16:25.443" v="12" actId="20577"/>
          <ac:spMkLst>
            <pc:docMk/>
            <pc:sldMk cId="0" sldId="310"/>
            <ac:spMk id="4" creationId="{00000000-0000-0000-0000-000000000000}"/>
          </ac:spMkLst>
        </pc:spChg>
      </pc:sldChg>
      <pc:sldChg chg="addSp modSp">
        <pc:chgData name="Tim Greenshaw" userId="7cff769c7af84488" providerId="LiveId" clId="{23C0CA90-0942-43FB-878B-E1DE327C91E2}" dt="2019-02-22T13:20:11.497" v="116" actId="113"/>
        <pc:sldMkLst>
          <pc:docMk/>
          <pc:sldMk cId="0" sldId="311"/>
        </pc:sldMkLst>
        <pc:spChg chg="mod">
          <ac:chgData name="Tim Greenshaw" userId="7cff769c7af84488" providerId="LiveId" clId="{23C0CA90-0942-43FB-878B-E1DE327C91E2}" dt="2019-02-22T13:20:11.497" v="116" actId="113"/>
          <ac:spMkLst>
            <pc:docMk/>
            <pc:sldMk cId="0" sldId="311"/>
            <ac:spMk id="4" creationId="{00000000-0000-0000-0000-000000000000}"/>
          </ac:spMkLst>
        </pc:spChg>
        <pc:graphicFrameChg chg="add mod">
          <ac:chgData name="Tim Greenshaw" userId="7cff769c7af84488" providerId="LiveId" clId="{23C0CA90-0942-43FB-878B-E1DE327C91E2}" dt="2019-02-22T13:19:57.214" v="107" actId="1038"/>
          <ac:graphicFrameMkLst>
            <pc:docMk/>
            <pc:sldMk cId="0" sldId="311"/>
            <ac:graphicFrameMk id="6" creationId="{673D8EB7-DEBB-4A11-987E-74E3BEB05C02}"/>
          </ac:graphicFrameMkLst>
        </pc:graphicFrameChg>
        <pc:graphicFrameChg chg="mod">
          <ac:chgData name="Tim Greenshaw" userId="7cff769c7af84488" providerId="LiveId" clId="{23C0CA90-0942-43FB-878B-E1DE327C91E2}" dt="2019-02-22T13:18:48.058" v="52" actId="1038"/>
          <ac:graphicFrameMkLst>
            <pc:docMk/>
            <pc:sldMk cId="0" sldId="311"/>
            <ac:graphicFrameMk id="8" creationId="{00000000-0000-0000-0000-000000000000}"/>
          </ac:graphicFrameMkLst>
        </pc:graphicFrameChg>
        <pc:graphicFrameChg chg="mod">
          <ac:chgData name="Tim Greenshaw" userId="7cff769c7af84488" providerId="LiveId" clId="{23C0CA90-0942-43FB-878B-E1DE327C91E2}" dt="2019-02-22T13:18:26.001" v="47" actId="1038"/>
          <ac:graphicFrameMkLst>
            <pc:docMk/>
            <pc:sldMk cId="0" sldId="311"/>
            <ac:graphicFrameMk id="4099" creationId="{00000000-0000-0000-0000-000000000000}"/>
          </ac:graphicFrameMkLst>
        </pc:graphicFrameChg>
        <pc:graphicFrameChg chg="mod">
          <ac:chgData name="Tim Greenshaw" userId="7cff769c7af84488" providerId="LiveId" clId="{23C0CA90-0942-43FB-878B-E1DE327C91E2}" dt="2019-02-22T13:19:04.179" v="76" actId="1037"/>
          <ac:graphicFrameMkLst>
            <pc:docMk/>
            <pc:sldMk cId="0" sldId="311"/>
            <ac:graphicFrameMk id="4102" creationId="{00000000-0000-0000-0000-000000000000}"/>
          </ac:graphicFrameMkLst>
        </pc:graphicFrameChg>
      </pc:sldChg>
      <pc:sldChg chg="addSp modSp">
        <pc:chgData name="Tim Greenshaw" userId="7cff769c7af84488" providerId="LiveId" clId="{23C0CA90-0942-43FB-878B-E1DE327C91E2}" dt="2019-02-22T13:21:50.496" v="176" actId="20577"/>
        <pc:sldMkLst>
          <pc:docMk/>
          <pc:sldMk cId="0" sldId="315"/>
        </pc:sldMkLst>
        <pc:spChg chg="mod">
          <ac:chgData name="Tim Greenshaw" userId="7cff769c7af84488" providerId="LiveId" clId="{23C0CA90-0942-43FB-878B-E1DE327C91E2}" dt="2019-02-22T13:21:50.496" v="176" actId="20577"/>
          <ac:spMkLst>
            <pc:docMk/>
            <pc:sldMk cId="0" sldId="315"/>
            <ac:spMk id="3" creationId="{00000000-0000-0000-0000-000000000000}"/>
          </ac:spMkLst>
        </pc:spChg>
        <pc:graphicFrameChg chg="add mod">
          <ac:chgData name="Tim Greenshaw" userId="7cff769c7af84488" providerId="LiveId" clId="{23C0CA90-0942-43FB-878B-E1DE327C91E2}" dt="2019-02-22T13:21:16.681" v="128" actId="1037"/>
          <ac:graphicFrameMkLst>
            <pc:docMk/>
            <pc:sldMk cId="0" sldId="315"/>
            <ac:graphicFrameMk id="5" creationId="{6FA8F5F2-AE8B-40C6-9A43-748B88982081}"/>
          </ac:graphicFrameMkLst>
        </pc:graphicFrameChg>
        <pc:graphicFrameChg chg="mod">
          <ac:chgData name="Tim Greenshaw" userId="7cff769c7af84488" providerId="LiveId" clId="{23C0CA90-0942-43FB-878B-E1DE327C91E2}" dt="2019-02-22T13:21:29.912" v="133" actId="1036"/>
          <ac:graphicFrameMkLst>
            <pc:docMk/>
            <pc:sldMk cId="0" sldId="315"/>
            <ac:graphicFrameMk id="11" creationId="{00000000-0000-0000-0000-000000000000}"/>
          </ac:graphicFrameMkLst>
        </pc:graphicFrameChg>
      </pc:sldChg>
    </pc:docChg>
  </pc:docChgLst>
  <pc:docChgLst>
    <pc:chgData name="Tim Greenshaw" userId="7cff769c7af84488" providerId="LiveId" clId="{1F70ECBB-4FFB-42C6-9DB4-EB40112C825D}"/>
  </pc:docChgLst>
  <pc:docChgLst>
    <pc:chgData name="Tim Greenshaw" userId="7cff769c7af84488" providerId="LiveId" clId="{F13AF2DD-C2DF-458C-B87C-C35D9D8D239F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e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3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EB9A3-B941-4D88-A923-1764D9DB3A85}" type="datetimeFigureOut">
              <a:rPr lang="en-GB" smtClean="0"/>
              <a:pPr/>
              <a:t>05/03/19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266"/>
            <a:ext cx="416052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B9A7-F4A0-4B0B-8CF3-FEE55AB136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36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4158658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4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3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948705"/>
            <a:ext cx="4158658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5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499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7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Find out how to solve various types of inhomogeneous second order differential equation. </a:t>
            </a:r>
          </a:p>
          <a:p>
            <a:pPr lvl="1"/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</a:t>
            </a:r>
          </a:p>
          <a:p>
            <a:pPr lvl="1"/>
            <a:r>
              <a:rPr lang="en-GB" dirty="0"/>
              <a:t>Find the general solution of the equations: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88790" y="2899528"/>
          <a:ext cx="248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489040" imgH="660240" progId="Equation.DSMT4">
                  <p:embed/>
                </p:oleObj>
              </mc:Choice>
              <mc:Fallback>
                <p:oleObj name="Equation" r:id="rId4" imgW="248904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790" y="2899528"/>
                        <a:ext cx="2489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907921" y="3679825"/>
          <a:ext cx="2374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374560" imgH="660240" progId="Equation.DSMT4">
                  <p:embed/>
                </p:oleObj>
              </mc:Choice>
              <mc:Fallback>
                <p:oleObj name="Equation" r:id="rId6" imgW="2374560" imgH="660240" progId="Equation.DSMT4">
                  <p:embed/>
                  <p:pic>
                    <p:nvPicPr>
                      <p:cNvPr id="122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921" y="3679825"/>
                        <a:ext cx="2374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42761"/>
            <a:ext cx="4381500" cy="5135563"/>
          </a:xfrm>
        </p:spPr>
        <p:txBody>
          <a:bodyPr/>
          <a:lstStyle/>
          <a:p>
            <a:r>
              <a:rPr lang="en-GB" dirty="0"/>
              <a:t>Here, we look at inhomogeneous (or non-homogeneous) second order differential equations, i.e. equations of the form: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homogenous differential equation obtained by setting f(x) = 0,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with the same coefficients as the above, is called the complementary equation.</a:t>
            </a:r>
          </a:p>
          <a:p>
            <a:pPr>
              <a:buNone/>
            </a:pPr>
            <a:r>
              <a:rPr lang="en-GB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Suppose the general solution (containing arbitrary constants) of the complementary equation is </a:t>
            </a:r>
            <a:r>
              <a:rPr lang="en-GB" dirty="0" err="1"/>
              <a:t>y</a:t>
            </a:r>
            <a:r>
              <a:rPr lang="en-GB" baseline="-25000" dirty="0" err="1"/>
              <a:t>c</a:t>
            </a:r>
            <a:r>
              <a:rPr lang="en-GB" dirty="0"/>
              <a:t>(x) and that a particular solution (no arbitrary constants) of the inhomogeneous equation is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(x).</a:t>
            </a:r>
          </a:p>
          <a:p>
            <a:r>
              <a:rPr lang="en-GB" dirty="0"/>
              <a:t>We can then show that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is a general solution of the inhomogeneous equation.</a:t>
            </a:r>
          </a:p>
          <a:p>
            <a:r>
              <a:rPr lang="en-GB" dirty="0"/>
              <a:t>Do this by writing the solution of the complementary equation in the form </a:t>
            </a:r>
            <a:br>
              <a:rPr lang="en-GB" dirty="0"/>
            </a:br>
            <a:r>
              <a:rPr lang="en-GB" dirty="0" err="1"/>
              <a:t>y</a:t>
            </a:r>
            <a:r>
              <a:rPr lang="en-GB" baseline="-25000" dirty="0" err="1"/>
              <a:t>c</a:t>
            </a:r>
            <a:r>
              <a:rPr lang="en-GB" dirty="0"/>
              <a:t>(x) = y(x) –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(x).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05995"/>
              </p:ext>
            </p:extLst>
          </p:nvPr>
        </p:nvGraphicFramePr>
        <p:xfrm>
          <a:off x="955190" y="2835275"/>
          <a:ext cx="2527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527200" imgH="660240" progId="Equation.DSMT4">
                  <p:embed/>
                </p:oleObj>
              </mc:Choice>
              <mc:Fallback>
                <p:oleObj name="Equation" r:id="rId3" imgW="252720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190" y="2835275"/>
                        <a:ext cx="2527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106941"/>
              </p:ext>
            </p:extLst>
          </p:nvPr>
        </p:nvGraphicFramePr>
        <p:xfrm>
          <a:off x="971531" y="4183063"/>
          <a:ext cx="226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260440" imgH="660240" progId="Equation.DSMT4">
                  <p:embed/>
                </p:oleObj>
              </mc:Choice>
              <mc:Fallback>
                <p:oleObj name="Equation" r:id="rId5" imgW="2260440" imgH="66024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31" y="4183063"/>
                        <a:ext cx="2260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10378" y="3757629"/>
          <a:ext cx="2133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133360" imgH="355320" progId="Equation.DSMT4">
                  <p:embed/>
                </p:oleObj>
              </mc:Choice>
              <mc:Fallback>
                <p:oleObj name="Equation" r:id="rId7" imgW="2133360" imgH="35532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378" y="3757629"/>
                        <a:ext cx="2133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8906041-F0D1-450F-8233-FF3A4F307AEA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Then, substituting for </a:t>
            </a:r>
            <a:r>
              <a:rPr lang="en-GB" dirty="0" err="1"/>
              <a:t>y</a:t>
            </a:r>
            <a:r>
              <a:rPr lang="en-GB" baseline="-25000" dirty="0" err="1"/>
              <a:t>c</a:t>
            </a:r>
            <a:r>
              <a:rPr lang="en-GB" dirty="0"/>
              <a:t> (x):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Hence, if we can find a general solution of the complementary equation, </a:t>
            </a:r>
            <a:r>
              <a:rPr lang="en-GB" dirty="0" err="1"/>
              <a:t>y</a:t>
            </a:r>
            <a:r>
              <a:rPr lang="en-GB" baseline="-25000" dirty="0" err="1"/>
              <a:t>c</a:t>
            </a:r>
            <a:r>
              <a:rPr lang="en-GB" dirty="0"/>
              <a:t>(x), and a particular solution (particular integral) of the inhomogeneous equation, their sum will be a general solution of the inhomogeneous equation.</a:t>
            </a:r>
          </a:p>
          <a:p>
            <a:r>
              <a:rPr lang="en-GB" dirty="0"/>
              <a:t>We already know how to find solutions of homogeneous equations with constant coefficients.</a:t>
            </a:r>
          </a:p>
          <a:p>
            <a:r>
              <a:rPr lang="en-GB" dirty="0"/>
              <a:t>How can we find particular solutions of inhomogeneous equations (again restricted to constant coefficients)?</a:t>
            </a:r>
          </a:p>
          <a:p>
            <a:r>
              <a:rPr lang="en-GB" dirty="0"/>
              <a:t>Educated guesswork...also known as the method of undetermined coefficients.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16840"/>
              </p:ext>
            </p:extLst>
          </p:nvPr>
        </p:nvGraphicFramePr>
        <p:xfrm>
          <a:off x="971026" y="2022475"/>
          <a:ext cx="40640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063680" imgH="4317840" progId="Equation.DSMT4">
                  <p:embed/>
                </p:oleObj>
              </mc:Choice>
              <mc:Fallback>
                <p:oleObj name="Equation" r:id="rId3" imgW="4063680" imgH="4317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026" y="2022475"/>
                        <a:ext cx="4064000" cy="431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D60C5-3AFD-49BD-98FD-EFD6DCF41ABE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An example:</a:t>
            </a:r>
          </a:p>
          <a:p>
            <a:r>
              <a:rPr lang="en-GB" dirty="0"/>
              <a:t>Find the general solution of the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complementary equation is...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...and the associated auxiliary equation: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 the general solution of the complementary equation is</a:t>
            </a:r>
          </a:p>
          <a:p>
            <a:endParaRPr lang="en-GB" dirty="0"/>
          </a:p>
          <a:p>
            <a:r>
              <a:rPr lang="en-GB" dirty="0"/>
              <a:t>Since f(x) = x</a:t>
            </a:r>
            <a:r>
              <a:rPr lang="en-GB" baseline="30000" dirty="0"/>
              <a:t>2</a:t>
            </a:r>
            <a:r>
              <a:rPr lang="en-GB" dirty="0"/>
              <a:t> and differentiating this will give both a term in x and a constant, we try the particular solution</a:t>
            </a:r>
          </a:p>
          <a:p>
            <a:endParaRPr lang="en-GB" dirty="0"/>
          </a:p>
          <a:p>
            <a:r>
              <a:rPr lang="en-GB" dirty="0"/>
              <a:t>The values of A, B and C can be determined by substituting into the inhomogeneous equation.</a:t>
            </a:r>
          </a:p>
          <a:p>
            <a:r>
              <a:rPr lang="en-GB" dirty="0"/>
              <a:t>We need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and its differentials: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09054" y="2586715"/>
          <a:ext cx="198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981080" imgH="660240" progId="Equation.DSMT4">
                  <p:embed/>
                </p:oleObj>
              </mc:Choice>
              <mc:Fallback>
                <p:oleObj name="Equation" r:id="rId3" imgW="198108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54" y="2586715"/>
                        <a:ext cx="1981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841680"/>
              </p:ext>
            </p:extLst>
          </p:nvPr>
        </p:nvGraphicFramePr>
        <p:xfrm>
          <a:off x="964949" y="3692612"/>
          <a:ext cx="186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866600" imgH="660240" progId="Equation.DSMT4">
                  <p:embed/>
                </p:oleObj>
              </mc:Choice>
              <mc:Fallback>
                <p:oleObj name="Equation" r:id="rId5" imgW="1866600" imgH="66024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949" y="3692612"/>
                        <a:ext cx="18669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43062" y="5099302"/>
          <a:ext cx="21463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2145960" imgH="1117440" progId="Equation.DSMT4">
                  <p:embed/>
                </p:oleObj>
              </mc:Choice>
              <mc:Fallback>
                <p:oleObj name="Equation" r:id="rId7" imgW="2145960" imgH="111744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062" y="5099302"/>
                        <a:ext cx="21463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965538"/>
              </p:ext>
            </p:extLst>
          </p:nvPr>
        </p:nvGraphicFramePr>
        <p:xfrm>
          <a:off x="5513870" y="2225151"/>
          <a:ext cx="220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209680" imgH="355320" progId="Equation.DSMT4">
                  <p:embed/>
                </p:oleObj>
              </mc:Choice>
              <mc:Fallback>
                <p:oleObj name="Equation" r:id="rId9" imgW="2209680" imgH="3553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870" y="2225151"/>
                        <a:ext cx="2209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614403"/>
              </p:ext>
            </p:extLst>
          </p:nvPr>
        </p:nvGraphicFramePr>
        <p:xfrm>
          <a:off x="5509589" y="3850779"/>
          <a:ext cx="2247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2247840" imgH="380880" progId="Equation.DSMT4">
                  <p:embed/>
                </p:oleObj>
              </mc:Choice>
              <mc:Fallback>
                <p:oleObj name="Equation" r:id="rId11" imgW="2247840" imgH="38088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589" y="3850779"/>
                        <a:ext cx="2247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12827"/>
              </p:ext>
            </p:extLst>
          </p:nvPr>
        </p:nvGraphicFramePr>
        <p:xfrm>
          <a:off x="5474976" y="5573126"/>
          <a:ext cx="3251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3251160" imgH="698400" progId="Equation.DSMT4">
                  <p:embed/>
                </p:oleObj>
              </mc:Choice>
              <mc:Fallback>
                <p:oleObj name="Equation" r:id="rId13" imgW="3251160" imgH="69840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976" y="5573126"/>
                        <a:ext cx="3251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4AD4B46-95BF-4891-AEFD-4E7B9115F425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For this to hold for all x, must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Our particular solution is thus: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And the general solution is: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we still have two arbitrary constants, the values of which can be determined using initial conditions.</a:t>
            </a:r>
          </a:p>
          <a:p>
            <a:r>
              <a:rPr lang="en-GB" dirty="0"/>
              <a:t>This illustrates how inhomogeneous differential equations can be solved if </a:t>
            </a:r>
            <a:br>
              <a:rPr lang="en-GB" dirty="0"/>
            </a:br>
            <a:r>
              <a:rPr lang="en-GB" dirty="0"/>
              <a:t>        is a polynomial.</a:t>
            </a:r>
          </a:p>
          <a:p>
            <a:r>
              <a:rPr lang="en-GB" dirty="0"/>
              <a:t>There is one possible difficulty...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47738" y="1957388"/>
          <a:ext cx="30099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009600" imgH="1726920" progId="Equation.DSMT4">
                  <p:embed/>
                </p:oleObj>
              </mc:Choice>
              <mc:Fallback>
                <p:oleObj name="Equation" r:id="rId3" imgW="3009600" imgH="17269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957388"/>
                        <a:ext cx="30099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971859"/>
              </p:ext>
            </p:extLst>
          </p:nvPr>
        </p:nvGraphicFramePr>
        <p:xfrm>
          <a:off x="906565" y="4119563"/>
          <a:ext cx="3327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327120" imgH="1104840" progId="Equation.DSMT4">
                  <p:embed/>
                </p:oleObj>
              </mc:Choice>
              <mc:Fallback>
                <p:oleObj name="Equation" r:id="rId5" imgW="3327120" imgH="110484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565" y="4119563"/>
                        <a:ext cx="33274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25529" y="5562105"/>
          <a:ext cx="3848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848040" imgH="990360" progId="Equation.DSMT4">
                  <p:embed/>
                </p:oleObj>
              </mc:Choice>
              <mc:Fallback>
                <p:oleObj name="Equation" r:id="rId7" imgW="3848040" imgH="990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29" y="5562105"/>
                        <a:ext cx="38481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80015"/>
              </p:ext>
            </p:extLst>
          </p:nvPr>
        </p:nvGraphicFramePr>
        <p:xfrm>
          <a:off x="5500455" y="1938338"/>
          <a:ext cx="2184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2184120" imgH="609480" progId="Equation.DSMT4">
                  <p:embed/>
                </p:oleObj>
              </mc:Choice>
              <mc:Fallback>
                <p:oleObj name="Equation" r:id="rId9" imgW="2184120" imgH="609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455" y="1938338"/>
                        <a:ext cx="2184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959717"/>
              </p:ext>
            </p:extLst>
          </p:nvPr>
        </p:nvGraphicFramePr>
        <p:xfrm>
          <a:off x="5479978" y="3094038"/>
          <a:ext cx="3797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3797280" imgH="1041120" progId="Equation.DSMT4">
                  <p:embed/>
                </p:oleObj>
              </mc:Choice>
              <mc:Fallback>
                <p:oleObj name="Equation" r:id="rId11" imgW="3797280" imgH="104112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978" y="3094038"/>
                        <a:ext cx="37973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719818-95A7-4D67-A8C4-973B7F64103B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73D8EB7-DEBB-4A11-987E-74E3BEB05C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17942"/>
              </p:ext>
            </p:extLst>
          </p:nvPr>
        </p:nvGraphicFramePr>
        <p:xfrm>
          <a:off x="5446232" y="5742905"/>
          <a:ext cx="482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482400" imgH="304560" progId="Equation.DSMT4">
                  <p:embed/>
                </p:oleObj>
              </mc:Choice>
              <mc:Fallback>
                <p:oleObj name="Equation" r:id="rId13" imgW="48240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73D8EB7-DEBB-4A11-987E-74E3BEB05C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46232" y="5742905"/>
                        <a:ext cx="482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Find a particular solution to the differential equation: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Try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Cannot substitute to work out coefficients.</a:t>
            </a:r>
          </a:p>
          <a:p>
            <a:r>
              <a:rPr lang="en-GB" dirty="0"/>
              <a:t>Must modify trial function to ensure we get required behaviour.</a:t>
            </a:r>
          </a:p>
          <a:p>
            <a:r>
              <a:rPr lang="en-GB" dirty="0"/>
              <a:t>In general, multiply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by x, e.g. if trial function x</a:t>
            </a:r>
            <a:r>
              <a:rPr lang="en-GB" baseline="30000" dirty="0"/>
              <a:t>2</a:t>
            </a:r>
            <a:r>
              <a:rPr lang="en-GB" dirty="0"/>
              <a:t> + 2x + 1 doesn’t work, try x(x</a:t>
            </a:r>
            <a:r>
              <a:rPr lang="en-GB" baseline="30000" dirty="0"/>
              <a:t>2</a:t>
            </a:r>
            <a:r>
              <a:rPr lang="en-GB" dirty="0"/>
              <a:t> + 2x + 1).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720" y="1533525"/>
            <a:ext cx="4381500" cy="5135563"/>
          </a:xfrm>
        </p:spPr>
        <p:txBody>
          <a:bodyPr/>
          <a:lstStyle/>
          <a:p>
            <a:r>
              <a:rPr lang="en-GB" dirty="0"/>
              <a:t>Example here, try                   .</a:t>
            </a:r>
          </a:p>
          <a:p>
            <a:r>
              <a:rPr lang="en-GB" dirty="0"/>
              <a:t>Then have: 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Hence C = 5 and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(x) = 5x.</a:t>
            </a:r>
          </a:p>
          <a:p>
            <a:r>
              <a:rPr lang="en-GB" dirty="0"/>
              <a:t>The auxiliary equation is</a:t>
            </a:r>
            <a:br>
              <a:rPr lang="en-GB" dirty="0"/>
            </a:br>
            <a:r>
              <a:rPr lang="en-GB" dirty="0"/>
              <a:t>so the general solution of the complementary equation is: </a:t>
            </a:r>
          </a:p>
          <a:p>
            <a:endParaRPr lang="en-GB" dirty="0"/>
          </a:p>
          <a:p>
            <a:r>
              <a:rPr lang="en-GB" dirty="0"/>
              <a:t>The general solution of the inhomogeneous equation is therefore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C</a:t>
            </a:r>
            <a:r>
              <a:rPr lang="en-GB" baseline="-25000" dirty="0"/>
              <a:t>1</a:t>
            </a:r>
            <a:r>
              <a:rPr lang="en-GB" dirty="0"/>
              <a:t> and C</a:t>
            </a:r>
            <a:r>
              <a:rPr lang="en-GB" baseline="-25000" dirty="0"/>
              <a:t>2</a:t>
            </a:r>
            <a:r>
              <a:rPr lang="en-GB" dirty="0"/>
              <a:t> can then be determined using the initial conditions.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650380"/>
              </p:ext>
            </p:extLst>
          </p:nvPr>
        </p:nvGraphicFramePr>
        <p:xfrm>
          <a:off x="931887" y="2225675"/>
          <a:ext cx="1371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371600" imgH="660240" progId="Equation.DSMT4">
                  <p:embed/>
                </p:oleObj>
              </mc:Choice>
              <mc:Fallback>
                <p:oleObj name="Equation" r:id="rId3" imgW="1371600" imgH="660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87" y="2225675"/>
                        <a:ext cx="1371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87562" y="3009484"/>
          <a:ext cx="1143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143000" imgH="1091880" progId="Equation.DSMT4">
                  <p:embed/>
                </p:oleObj>
              </mc:Choice>
              <mc:Fallback>
                <p:oleObj name="Equation" r:id="rId5" imgW="1143000" imgH="1091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562" y="3009484"/>
                        <a:ext cx="11430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72941"/>
              </p:ext>
            </p:extLst>
          </p:nvPr>
        </p:nvGraphicFramePr>
        <p:xfrm>
          <a:off x="5297043" y="2266125"/>
          <a:ext cx="2387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387520" imgH="698400" progId="Equation.DSMT4">
                  <p:embed/>
                </p:oleObj>
              </mc:Choice>
              <mc:Fallback>
                <p:oleObj name="Equation" r:id="rId7" imgW="2387520" imgH="69840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043" y="2266125"/>
                        <a:ext cx="2387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125745"/>
              </p:ext>
            </p:extLst>
          </p:nvPr>
        </p:nvGraphicFramePr>
        <p:xfrm>
          <a:off x="7904747" y="3440201"/>
          <a:ext cx="1320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320480" imgH="304560" progId="Equation.DSMT4">
                  <p:embed/>
                </p:oleObj>
              </mc:Choice>
              <mc:Fallback>
                <p:oleObj name="Equation" r:id="rId9" imgW="1320480" imgH="3045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4747" y="3440201"/>
                        <a:ext cx="1320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09907"/>
              </p:ext>
            </p:extLst>
          </p:nvPr>
        </p:nvGraphicFramePr>
        <p:xfrm>
          <a:off x="5345388" y="4363372"/>
          <a:ext cx="3136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3136680" imgH="355320" progId="Equation.DSMT4">
                  <p:embed/>
                </p:oleObj>
              </mc:Choice>
              <mc:Fallback>
                <p:oleObj name="Equation" r:id="rId11" imgW="3136680" imgH="35532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388" y="4363372"/>
                        <a:ext cx="3136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614831"/>
              </p:ext>
            </p:extLst>
          </p:nvPr>
        </p:nvGraphicFramePr>
        <p:xfrm>
          <a:off x="5335501" y="5427650"/>
          <a:ext cx="233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2336760" imgH="355320" progId="Equation.DSMT4">
                  <p:embed/>
                </p:oleObj>
              </mc:Choice>
              <mc:Fallback>
                <p:oleObj name="Equation" r:id="rId13" imgW="2336760" imgH="35532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5501" y="5427650"/>
                        <a:ext cx="2336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BB4C7D-31A1-4512-BED7-BAD64B710223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7339CCCB-BF9B-4DDB-B9E8-C91F05B30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153869"/>
              </p:ext>
            </p:extLst>
          </p:nvPr>
        </p:nvGraphicFramePr>
        <p:xfrm>
          <a:off x="7137584" y="1595831"/>
          <a:ext cx="1181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180800" imgH="355320" progId="Equation.DSMT4">
                  <p:embed/>
                </p:oleObj>
              </mc:Choice>
              <mc:Fallback>
                <p:oleObj name="Equation" r:id="rId15" imgW="1180800" imgH="355320" progId="Equation.DSMT4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7339CCCB-BF9B-4DDB-B9E8-C91F05B30C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7584" y="1595831"/>
                        <a:ext cx="1181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Now consider case that         is of the form </a:t>
            </a:r>
          </a:p>
          <a:p>
            <a:r>
              <a:rPr lang="en-GB" dirty="0"/>
              <a:t>The trial function depends on the roots of the auxiliary equation.</a:t>
            </a:r>
          </a:p>
          <a:p>
            <a:pPr lvl="1"/>
            <a:r>
              <a:rPr lang="en-GB" dirty="0"/>
              <a:t>If m</a:t>
            </a:r>
            <a:r>
              <a:rPr lang="en-GB" baseline="-25000" dirty="0"/>
              <a:t>1</a:t>
            </a:r>
            <a:r>
              <a:rPr lang="en-GB" dirty="0"/>
              <a:t>, m</a:t>
            </a:r>
            <a:r>
              <a:rPr lang="en-GB" baseline="-25000" dirty="0"/>
              <a:t>2</a:t>
            </a:r>
            <a:r>
              <a:rPr lang="en-GB" dirty="0"/>
              <a:t> ≠ </a:t>
            </a:r>
            <a:r>
              <a:rPr lang="en-GB" dirty="0">
                <a:latin typeface="Symbol" pitchFamily="18" charset="2"/>
              </a:rPr>
              <a:t>g</a:t>
            </a:r>
            <a:r>
              <a:rPr lang="en-GB" dirty="0"/>
              <a:t>, try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</a:t>
            </a:r>
            <a:r>
              <a:rPr lang="en-GB" dirty="0" err="1"/>
              <a:t>Ae</a:t>
            </a:r>
            <a:r>
              <a:rPr lang="en-GB" baseline="30000" dirty="0" err="1">
                <a:latin typeface="Symbol" pitchFamily="18" charset="2"/>
              </a:rPr>
              <a:t>g</a:t>
            </a:r>
            <a:r>
              <a:rPr lang="en-GB" baseline="30000" dirty="0" err="1"/>
              <a:t>x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If m</a:t>
            </a:r>
            <a:r>
              <a:rPr lang="en-GB" baseline="-25000" dirty="0"/>
              <a:t>1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</a:t>
            </a:r>
            <a:r>
              <a:rPr lang="en-GB" dirty="0">
                <a:latin typeface="Symbol" pitchFamily="18" charset="2"/>
              </a:rPr>
              <a:t>g</a:t>
            </a:r>
            <a:r>
              <a:rPr lang="en-GB" dirty="0"/>
              <a:t>, m</a:t>
            </a:r>
            <a:r>
              <a:rPr lang="en-GB" baseline="-25000" dirty="0"/>
              <a:t>2</a:t>
            </a:r>
            <a:r>
              <a:rPr lang="en-GB" dirty="0"/>
              <a:t> ≠ </a:t>
            </a:r>
            <a:r>
              <a:rPr lang="en-GB" dirty="0">
                <a:latin typeface="Symbol" pitchFamily="18" charset="2"/>
              </a:rPr>
              <a:t>g</a:t>
            </a:r>
            <a:r>
              <a:rPr lang="en-GB" dirty="0"/>
              <a:t>, try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</a:t>
            </a:r>
            <a:r>
              <a:rPr lang="en-GB" dirty="0" err="1"/>
              <a:t>Axe</a:t>
            </a:r>
            <a:r>
              <a:rPr lang="en-GB" baseline="30000" dirty="0" err="1">
                <a:latin typeface="Symbol" pitchFamily="18" charset="2"/>
              </a:rPr>
              <a:t>g</a:t>
            </a:r>
            <a:r>
              <a:rPr lang="en-GB" baseline="30000" dirty="0" err="1"/>
              <a:t>x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If m</a:t>
            </a:r>
            <a:r>
              <a:rPr lang="en-GB" baseline="-25000" dirty="0"/>
              <a:t>1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m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</a:t>
            </a:r>
            <a:r>
              <a:rPr lang="en-GB" dirty="0">
                <a:latin typeface="Symbol" pitchFamily="18" charset="2"/>
              </a:rPr>
              <a:t>g</a:t>
            </a:r>
            <a:r>
              <a:rPr lang="en-GB" dirty="0"/>
              <a:t>, try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 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en-GB" dirty="0"/>
              <a:t> Ax</a:t>
            </a:r>
            <a:r>
              <a:rPr lang="en-GB" baseline="30000" dirty="0"/>
              <a:t>2</a:t>
            </a:r>
            <a:r>
              <a:rPr lang="en-GB" dirty="0"/>
              <a:t>e</a:t>
            </a:r>
            <a:r>
              <a:rPr lang="en-GB" baseline="30000" dirty="0">
                <a:latin typeface="Symbol" pitchFamily="18" charset="2"/>
              </a:rPr>
              <a:t>g</a:t>
            </a:r>
            <a:r>
              <a:rPr lang="en-GB" baseline="30000" dirty="0"/>
              <a:t>x</a:t>
            </a:r>
            <a:r>
              <a:rPr lang="en-GB" dirty="0"/>
              <a:t>.</a:t>
            </a:r>
          </a:p>
          <a:p>
            <a:r>
              <a:rPr lang="en-GB" dirty="0"/>
              <a:t>Example:</a:t>
            </a:r>
          </a:p>
          <a:p>
            <a:r>
              <a:rPr lang="en-GB" dirty="0"/>
              <a:t>Find a particular solution to: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auxiliary equation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720" y="1533525"/>
            <a:ext cx="4381500" cy="5135563"/>
          </a:xfrm>
        </p:spPr>
        <p:txBody>
          <a:bodyPr/>
          <a:lstStyle/>
          <a:p>
            <a:r>
              <a:rPr lang="en-GB" dirty="0"/>
              <a:t>Hence we try: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Substituting gives: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/>
              <a:t>Similar to previous case, compare coefficients, in this case of e</a:t>
            </a:r>
            <a:r>
              <a:rPr lang="en-GB" baseline="30000" dirty="0"/>
              <a:t>–x</a:t>
            </a:r>
            <a:r>
              <a:rPr lang="en-GB" dirty="0"/>
              <a:t>, </a:t>
            </a:r>
            <a:r>
              <a:rPr lang="en-GB" dirty="0" err="1"/>
              <a:t>xe</a:t>
            </a:r>
            <a:r>
              <a:rPr lang="en-GB" baseline="30000" dirty="0"/>
              <a:t>–x</a:t>
            </a:r>
            <a:r>
              <a:rPr lang="en-GB" dirty="0"/>
              <a:t> and x</a:t>
            </a:r>
            <a:r>
              <a:rPr lang="en-GB" baseline="30000" dirty="0"/>
              <a:t>2</a:t>
            </a:r>
            <a:r>
              <a:rPr lang="en-GB" dirty="0"/>
              <a:t>e</a:t>
            </a:r>
            <a:r>
              <a:rPr lang="en-GB" baseline="30000" dirty="0"/>
              <a:t>–x</a:t>
            </a:r>
            <a:r>
              <a:rPr lang="en-GB" dirty="0"/>
              <a:t>, to determine A.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35982"/>
              </p:ext>
            </p:extLst>
          </p:nvPr>
        </p:nvGraphicFramePr>
        <p:xfrm>
          <a:off x="1521503" y="1878503"/>
          <a:ext cx="558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558720" imgH="291960" progId="Equation.DSMT4">
                  <p:embed/>
                </p:oleObj>
              </mc:Choice>
              <mc:Fallback>
                <p:oleObj name="Equation" r:id="rId3" imgW="558720" imgH="2919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503" y="1878503"/>
                        <a:ext cx="558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914914" y="4705565"/>
          <a:ext cx="2197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197080" imgH="660240" progId="Equation.DSMT4">
                  <p:embed/>
                </p:oleObj>
              </mc:Choice>
              <mc:Fallback>
                <p:oleObj name="Equation" r:id="rId5" imgW="2197080" imgH="6602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914" y="4705565"/>
                        <a:ext cx="21971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48226" y="5803861"/>
          <a:ext cx="3441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441600" imgH="761760" progId="Equation.DSMT4">
                  <p:embed/>
                </p:oleObj>
              </mc:Choice>
              <mc:Fallback>
                <p:oleObj name="Equation" r:id="rId7" imgW="3441600" imgH="76176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226" y="5803861"/>
                        <a:ext cx="3441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49981"/>
              </p:ext>
            </p:extLst>
          </p:nvPr>
        </p:nvGraphicFramePr>
        <p:xfrm>
          <a:off x="5301349" y="1870114"/>
          <a:ext cx="44323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4431960" imgH="2234880" progId="Equation.DSMT4">
                  <p:embed/>
                </p:oleObj>
              </mc:Choice>
              <mc:Fallback>
                <p:oleObj name="Equation" r:id="rId9" imgW="4431960" imgH="2234880" progId="Equation.DSMT4">
                  <p:embed/>
                  <p:pic>
                    <p:nvPicPr>
                      <p:cNvPr id="102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349" y="1870114"/>
                        <a:ext cx="4432300" cy="223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5320271" y="4526374"/>
          <a:ext cx="4356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4356000" imgH="939600" progId="Equation.DSMT4">
                  <p:embed/>
                </p:oleObj>
              </mc:Choice>
              <mc:Fallback>
                <p:oleObj name="Equation" r:id="rId11" imgW="4356000" imgH="939600" progId="Equation.DSMT4">
                  <p:embed/>
                  <p:pic>
                    <p:nvPicPr>
                      <p:cNvPr id="102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271" y="4526374"/>
                        <a:ext cx="4356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5E160A-CA3A-4903-9E16-AD804B8767AC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FA8F5F2-AE8B-40C6-9A43-748B889820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730310"/>
              </p:ext>
            </p:extLst>
          </p:nvPr>
        </p:nvGraphicFramePr>
        <p:xfrm>
          <a:off x="3339040" y="1613555"/>
          <a:ext cx="4730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472511" imgH="297369" progId="Equation.DSMT4">
                  <p:embed/>
                </p:oleObj>
              </mc:Choice>
              <mc:Fallback>
                <p:oleObj name="Equation" r:id="rId13" imgW="472511" imgH="29736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FA8F5F2-AE8B-40C6-9A43-748B889820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39040" y="1613555"/>
                        <a:ext cx="473075" cy="29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Hence</a:t>
            </a:r>
          </a:p>
          <a:p>
            <a:r>
              <a:rPr lang="en-GB" dirty="0"/>
              <a:t>The solution of the complementary equation is                   </a:t>
            </a:r>
            <a:br>
              <a:rPr lang="en-GB" dirty="0"/>
            </a:br>
            <a:r>
              <a:rPr lang="en-GB" dirty="0"/>
              <a:t>giving a general solution of the inhomogeneous equation  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54702" y="1552159"/>
          <a:ext cx="278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781000" imgH="342720" progId="Equation.DSMT4">
                  <p:embed/>
                </p:oleObj>
              </mc:Choice>
              <mc:Fallback>
                <p:oleObj name="Equation" r:id="rId3" imgW="2781000" imgH="34272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702" y="1552159"/>
                        <a:ext cx="278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468688"/>
              </p:ext>
            </p:extLst>
          </p:nvPr>
        </p:nvGraphicFramePr>
        <p:xfrm>
          <a:off x="2071939" y="2243138"/>
          <a:ext cx="2006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006280" imgH="355320" progId="Equation.DSMT4">
                  <p:embed/>
                </p:oleObj>
              </mc:Choice>
              <mc:Fallback>
                <p:oleObj name="Equation" r:id="rId5" imgW="2006280" imgH="355320" progId="Equation.DSMT4">
                  <p:embed/>
                  <p:pic>
                    <p:nvPicPr>
                      <p:cNvPr id="112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939" y="2243138"/>
                        <a:ext cx="2006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899409"/>
              </p:ext>
            </p:extLst>
          </p:nvPr>
        </p:nvGraphicFramePr>
        <p:xfrm>
          <a:off x="920361" y="3111500"/>
          <a:ext cx="2997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997000" imgH="622080" progId="Equation.DSMT4">
                  <p:embed/>
                </p:oleObj>
              </mc:Choice>
              <mc:Fallback>
                <p:oleObj name="Equation" r:id="rId7" imgW="2997000" imgH="622080" progId="Equation.DSMT4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361" y="3111500"/>
                        <a:ext cx="2997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C0F7B3-28F8-4FB5-866E-8CEF436B0549}"/>
              </a:ext>
            </a:extLst>
          </p:cNvPr>
          <p:cNvSpPr txBox="1">
            <a:spLocks/>
          </p:cNvSpPr>
          <p:nvPr/>
        </p:nvSpPr>
        <p:spPr>
          <a:xfrm>
            <a:off x="7582916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4858</TotalTime>
  <Words>562</Words>
  <Application>Microsoft Office PowerPoint</Application>
  <PresentationFormat>A4 Paper (210x297 mm)</PresentationFormat>
  <Paragraphs>111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Symbol</vt:lpstr>
      <vt:lpstr>Times New Roman</vt:lpstr>
      <vt:lpstr>TimA4Landscape</vt:lpstr>
      <vt:lpstr>Equation</vt:lpstr>
      <vt:lpstr>MathType 7.0 Equation</vt:lpstr>
      <vt:lpstr>Differential equations</vt:lpstr>
      <vt:lpstr>Inhomogeneous second order differential equations</vt:lpstr>
      <vt:lpstr>Inhomogeneous second order differential equations</vt:lpstr>
      <vt:lpstr>Inhomogeneous second order differential equations</vt:lpstr>
      <vt:lpstr>Inhomogeneous second order differential equations</vt:lpstr>
      <vt:lpstr>Inhomogeneous second order differential equations</vt:lpstr>
      <vt:lpstr>Inhomogeneous second order differential equations</vt:lpstr>
      <vt:lpstr>Inhomogeneous second order differential equations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183</cp:revision>
  <cp:lastPrinted>2019-02-08T12:56:29Z</cp:lastPrinted>
  <dcterms:created xsi:type="dcterms:W3CDTF">2012-02-06T13:56:19Z</dcterms:created>
  <dcterms:modified xsi:type="dcterms:W3CDTF">2019-03-05T11:33:39Z</dcterms:modified>
</cp:coreProperties>
</file>