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7" r:id="rId2"/>
    <p:sldId id="308" r:id="rId3"/>
    <p:sldId id="311" r:id="rId4"/>
    <p:sldId id="312" r:id="rId5"/>
    <p:sldId id="317" r:id="rId6"/>
    <p:sldId id="318" r:id="rId7"/>
    <p:sldId id="321" r:id="rId8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72D8C-11E9-4483-818E-7F232DEA68B7}" v="26" dt="2019-02-12T11:39:44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0FBF4331-35D0-4FC1-9D44-BBD28D7D3BDB}"/>
  </pc:docChgLst>
  <pc:docChgLst>
    <pc:chgData name="Tim Greenshaw" userId="7cff769c7af84488" providerId="LiveId" clId="{6FD59926-24F3-4797-A094-24207AAAAB8A}"/>
  </pc:docChgLst>
  <pc:docChgLst>
    <pc:chgData name="Tim Greenshaw" userId="7cff769c7af84488" providerId="LiveId" clId="{B4E72D8C-11E9-4483-818E-7F232DEA68B7}"/>
    <pc:docChg chg="modSld modNotesMaster modHandout">
      <pc:chgData name="Tim Greenshaw" userId="7cff769c7af84488" providerId="LiveId" clId="{B4E72D8C-11E9-4483-818E-7F232DEA68B7}" dt="2019-02-12T11:39:30.441" v="185" actId="20577"/>
      <pc:docMkLst>
        <pc:docMk/>
      </pc:docMkLst>
      <pc:sldChg chg="addSp modSp">
        <pc:chgData name="Tim Greenshaw" userId="7cff769c7af84488" providerId="LiveId" clId="{B4E72D8C-11E9-4483-818E-7F232DEA68B7}" dt="2019-02-07T11:31:24.173" v="95" actId="1037"/>
        <pc:sldMkLst>
          <pc:docMk/>
          <pc:sldMk cId="0" sldId="308"/>
        </pc:sldMkLst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6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0:04.093" v="66" actId="14100"/>
          <ac:spMkLst>
            <pc:docMk/>
            <pc:sldMk cId="0" sldId="308"/>
            <ac:spMk id="13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0:34.823" v="68" actId="14100"/>
          <ac:spMkLst>
            <pc:docMk/>
            <pc:sldMk cId="0" sldId="308"/>
            <ac:spMk id="15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0:48.357" v="69" actId="14100"/>
          <ac:spMkLst>
            <pc:docMk/>
            <pc:sldMk cId="0" sldId="308"/>
            <ac:spMk id="17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52.840" v="64" actId="14100"/>
          <ac:spMkLst>
            <pc:docMk/>
            <pc:sldMk cId="0" sldId="308"/>
            <ac:spMk id="20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22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23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24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25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1:08.370" v="88" actId="1037"/>
          <ac:spMkLst>
            <pc:docMk/>
            <pc:sldMk cId="0" sldId="308"/>
            <ac:spMk id="26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1:16.971" v="92" actId="1035"/>
          <ac:spMkLst>
            <pc:docMk/>
            <pc:sldMk cId="0" sldId="308"/>
            <ac:spMk id="27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30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31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32.202" v="40" actId="164"/>
          <ac:spMkLst>
            <pc:docMk/>
            <pc:sldMk cId="0" sldId="308"/>
            <ac:spMk id="42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31:24.173" v="95" actId="1037"/>
          <ac:spMkLst>
            <pc:docMk/>
            <pc:sldMk cId="0" sldId="308"/>
            <ac:spMk id="43" creationId="{00000000-0000-0000-0000-000000000000}"/>
          </ac:spMkLst>
        </pc:spChg>
        <pc:spChg chg="mod">
          <ac:chgData name="Tim Greenshaw" userId="7cff769c7af84488" providerId="LiveId" clId="{B4E72D8C-11E9-4483-818E-7F232DEA68B7}" dt="2019-02-07T11:29:09.442" v="7" actId="20577"/>
          <ac:spMkLst>
            <pc:docMk/>
            <pc:sldMk cId="0" sldId="308"/>
            <ac:spMk id="1031" creationId="{00000000-0000-0000-0000-000000000000}"/>
          </ac:spMkLst>
        </pc:spChg>
        <pc:grpChg chg="add mod">
          <ac:chgData name="Tim Greenshaw" userId="7cff769c7af84488" providerId="LiveId" clId="{B4E72D8C-11E9-4483-818E-7F232DEA68B7}" dt="2019-02-07T11:29:36.014" v="62" actId="1035"/>
          <ac:grpSpMkLst>
            <pc:docMk/>
            <pc:sldMk cId="0" sldId="308"/>
            <ac:grpSpMk id="2" creationId="{2C5C1280-4DDF-4DB2-9625-FF43B965E58C}"/>
          </ac:grpSpMkLst>
        </pc:grpChg>
        <pc:graphicFrameChg chg="mod">
          <ac:chgData name="Tim Greenshaw" userId="7cff769c7af84488" providerId="LiveId" clId="{B4E72D8C-11E9-4483-818E-7F232DEA68B7}" dt="2019-02-07T11:29:17.712" v="39" actId="1036"/>
          <ac:graphicFrameMkLst>
            <pc:docMk/>
            <pc:sldMk cId="0" sldId="308"/>
            <ac:graphicFrameMk id="9" creationId="{00000000-0000-0000-0000-000000000000}"/>
          </ac:graphicFrameMkLst>
        </pc:graphicFrameChg>
        <pc:graphicFrameChg chg="mod">
          <ac:chgData name="Tim Greenshaw" userId="7cff769c7af84488" providerId="LiveId" clId="{B4E72D8C-11E9-4483-818E-7F232DEA68B7}" dt="2019-02-07T11:29:06.064" v="5" actId="1076"/>
          <ac:graphicFrameMkLst>
            <pc:docMk/>
            <pc:sldMk cId="0" sldId="308"/>
            <ac:graphicFrameMk id="10" creationId="{00000000-0000-0000-0000-000000000000}"/>
          </ac:graphicFrameMkLst>
        </pc:graphicFrameChg>
        <pc:graphicFrameChg chg="mod">
          <ac:chgData name="Tim Greenshaw" userId="7cff769c7af84488" providerId="LiveId" clId="{B4E72D8C-11E9-4483-818E-7F232DEA68B7}" dt="2019-02-07T11:29:32.202" v="40" actId="164"/>
          <ac:graphicFrameMkLst>
            <pc:docMk/>
            <pc:sldMk cId="0" sldId="308"/>
            <ac:graphicFrameMk id="49" creationId="{00000000-0000-0000-0000-000000000000}"/>
          </ac:graphicFrameMkLst>
        </pc:graphicFrameChg>
        <pc:cxnChg chg="mod">
          <ac:chgData name="Tim Greenshaw" userId="7cff769c7af84488" providerId="LiveId" clId="{B4E72D8C-11E9-4483-818E-7F232DEA68B7}" dt="2019-02-07T11:29:32.202" v="40" actId="164"/>
          <ac:cxnSpMkLst>
            <pc:docMk/>
            <pc:sldMk cId="0" sldId="308"/>
            <ac:cxnSpMk id="4" creationId="{00000000-0000-0000-0000-000000000000}"/>
          </ac:cxnSpMkLst>
        </pc:cxnChg>
        <pc:cxnChg chg="mod">
          <ac:chgData name="Tim Greenshaw" userId="7cff769c7af84488" providerId="LiveId" clId="{B4E72D8C-11E9-4483-818E-7F232DEA68B7}" dt="2019-02-07T11:29:32.202" v="40" actId="164"/>
          <ac:cxnSpMkLst>
            <pc:docMk/>
            <pc:sldMk cId="0" sldId="308"/>
            <ac:cxnSpMk id="28" creationId="{00000000-0000-0000-0000-000000000000}"/>
          </ac:cxnSpMkLst>
        </pc:cxnChg>
        <pc:cxnChg chg="mod">
          <ac:chgData name="Tim Greenshaw" userId="7cff769c7af84488" providerId="LiveId" clId="{B4E72D8C-11E9-4483-818E-7F232DEA68B7}" dt="2019-02-07T11:29:32.202" v="40" actId="164"/>
          <ac:cxnSpMkLst>
            <pc:docMk/>
            <pc:sldMk cId="0" sldId="308"/>
            <ac:cxnSpMk id="38" creationId="{00000000-0000-0000-0000-000000000000}"/>
          </ac:cxnSpMkLst>
        </pc:cxnChg>
        <pc:cxnChg chg="mod">
          <ac:chgData name="Tim Greenshaw" userId="7cff769c7af84488" providerId="LiveId" clId="{B4E72D8C-11E9-4483-818E-7F232DEA68B7}" dt="2019-02-07T11:29:32.202" v="40" actId="164"/>
          <ac:cxnSpMkLst>
            <pc:docMk/>
            <pc:sldMk cId="0" sldId="308"/>
            <ac:cxnSpMk id="40" creationId="{00000000-0000-0000-0000-000000000000}"/>
          </ac:cxnSpMkLst>
        </pc:cxnChg>
        <pc:cxnChg chg="mod">
          <ac:chgData name="Tim Greenshaw" userId="7cff769c7af84488" providerId="LiveId" clId="{B4E72D8C-11E9-4483-818E-7F232DEA68B7}" dt="2019-02-07T11:29:32.202" v="40" actId="164"/>
          <ac:cxnSpMkLst>
            <pc:docMk/>
            <pc:sldMk cId="0" sldId="308"/>
            <ac:cxnSpMk id="46" creationId="{00000000-0000-0000-0000-000000000000}"/>
          </ac:cxnSpMkLst>
        </pc:cxnChg>
      </pc:sldChg>
      <pc:sldChg chg="modSp">
        <pc:chgData name="Tim Greenshaw" userId="7cff769c7af84488" providerId="LiveId" clId="{B4E72D8C-11E9-4483-818E-7F232DEA68B7}" dt="2019-02-12T11:39:30.441" v="185" actId="20577"/>
        <pc:sldMkLst>
          <pc:docMk/>
          <pc:sldMk cId="0" sldId="311"/>
        </pc:sldMkLst>
        <pc:spChg chg="mod">
          <ac:chgData name="Tim Greenshaw" userId="7cff769c7af84488" providerId="LiveId" clId="{B4E72D8C-11E9-4483-818E-7F232DEA68B7}" dt="2019-02-12T11:39:30.441" v="185" actId="20577"/>
          <ac:spMkLst>
            <pc:docMk/>
            <pc:sldMk cId="0" sldId="311"/>
            <ac:spMk id="4" creationId="{00000000-0000-0000-0000-000000000000}"/>
          </ac:spMkLst>
        </pc:spChg>
        <pc:graphicFrameChg chg="mod">
          <ac:chgData name="Tim Greenshaw" userId="7cff769c7af84488" providerId="LiveId" clId="{B4E72D8C-11E9-4483-818E-7F232DEA68B7}" dt="2019-02-12T11:37:52.431" v="174"/>
          <ac:graphicFrameMkLst>
            <pc:docMk/>
            <pc:sldMk cId="0" sldId="311"/>
            <ac:graphicFrameMk id="29" creationId="{00000000-0000-0000-0000-000000000000}"/>
          </ac:graphicFrameMkLst>
        </pc:graphicFrameChg>
        <pc:graphicFrameChg chg="mod">
          <ac:chgData name="Tim Greenshaw" userId="7cff769c7af84488" providerId="LiveId" clId="{B4E72D8C-11E9-4483-818E-7F232DEA68B7}" dt="2019-02-12T11:38:36.437" v="176"/>
          <ac:graphicFrameMkLst>
            <pc:docMk/>
            <pc:sldMk cId="0" sldId="311"/>
            <ac:graphicFrameMk id="20488" creationId="{00000000-0000-0000-0000-000000000000}"/>
          </ac:graphicFrameMkLst>
        </pc:graphicFrameChg>
      </pc:sldChg>
      <pc:sldChg chg="modSp">
        <pc:chgData name="Tim Greenshaw" userId="7cff769c7af84488" providerId="LiveId" clId="{B4E72D8C-11E9-4483-818E-7F232DEA68B7}" dt="2019-02-07T11:36:30.625" v="171" actId="1037"/>
        <pc:sldMkLst>
          <pc:docMk/>
          <pc:sldMk cId="0" sldId="312"/>
        </pc:sldMkLst>
        <pc:graphicFrameChg chg="mod">
          <ac:chgData name="Tim Greenshaw" userId="7cff769c7af84488" providerId="LiveId" clId="{B4E72D8C-11E9-4483-818E-7F232DEA68B7}" dt="2019-02-07T11:35:51.386" v="151" actId="1037"/>
          <ac:graphicFrameMkLst>
            <pc:docMk/>
            <pc:sldMk cId="0" sldId="312"/>
            <ac:graphicFrameMk id="9" creationId="{00000000-0000-0000-0000-000000000000}"/>
          </ac:graphicFrameMkLst>
        </pc:graphicFrameChg>
        <pc:graphicFrameChg chg="mod">
          <ac:chgData name="Tim Greenshaw" userId="7cff769c7af84488" providerId="LiveId" clId="{B4E72D8C-11E9-4483-818E-7F232DEA68B7}" dt="2019-02-07T11:36:30.625" v="171" actId="1037"/>
          <ac:graphicFrameMkLst>
            <pc:docMk/>
            <pc:sldMk cId="0" sldId="312"/>
            <ac:graphicFrameMk id="11" creationId="{00000000-0000-0000-0000-000000000000}"/>
          </ac:graphicFrameMkLst>
        </pc:graphicFrameChg>
        <pc:graphicFrameChg chg="mod">
          <ac:chgData name="Tim Greenshaw" userId="7cff769c7af84488" providerId="LiveId" clId="{B4E72D8C-11E9-4483-818E-7F232DEA68B7}" dt="2019-02-07T11:35:00.786" v="136" actId="1037"/>
          <ac:graphicFrameMkLst>
            <pc:docMk/>
            <pc:sldMk cId="0" sldId="312"/>
            <ac:graphicFrameMk id="21509" creationId="{00000000-0000-0000-0000-000000000000}"/>
          </ac:graphicFrameMkLst>
        </pc:graphicFrameChg>
      </pc:sldChg>
    </pc:docChg>
  </pc:docChgLst>
  <pc:docChgLst>
    <pc:chgData name="Tim Greenshaw" userId="7cff769c7af84488" providerId="LiveId" clId="{DD00917F-BE0E-4400-9071-A87B9E2A2EC6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12/02/19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299620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1" y="2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1025" y="508000"/>
            <a:ext cx="36845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0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7"/>
            <a:ext cx="4299620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1" y="6457107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84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EC8D1-39A0-4B8E-A25F-8DB271BE142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9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Sketch out how we can derive a potential from a field using line integrals.</a:t>
            </a:r>
          </a:p>
          <a:p>
            <a:pPr lvl="1"/>
            <a:r>
              <a:rPr lang="en-GB" dirty="0"/>
              <a:t>Do an example to check it works!</a:t>
            </a:r>
          </a:p>
          <a:p>
            <a:pPr lvl="1"/>
            <a:r>
              <a:rPr lang="en-GB" dirty="0"/>
              <a:t>Look at a physical example: deriving the electric potential from the electric field.</a:t>
            </a:r>
          </a:p>
          <a:p>
            <a:pPr lvl="1"/>
            <a:r>
              <a:rPr lang="en-GB" dirty="0"/>
              <a:t>Mention a caveat: there are some fields that cannot be derived from potentials.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What is the potential associated with the field: 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326538"/>
              </p:ext>
            </p:extLst>
          </p:nvPr>
        </p:nvGraphicFramePr>
        <p:xfrm>
          <a:off x="5850231" y="2878138"/>
          <a:ext cx="2781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81000" imgH="1117440" progId="Equation.DSMT4">
                  <p:embed/>
                </p:oleObj>
              </mc:Choice>
              <mc:Fallback>
                <p:oleObj name="Equation" r:id="rId4" imgW="2781000" imgH="1117440" progId="Equation.DSMT4">
                  <p:embed/>
                  <p:pic>
                    <p:nvPicPr>
                      <p:cNvPr id="307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231" y="2878138"/>
                        <a:ext cx="27813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Deriving a potential from a field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We have seen that we can get a field from a potential:</a:t>
            </a:r>
          </a:p>
          <a:p>
            <a:pPr eaLnBrk="1" hangingPunct="1"/>
            <a:r>
              <a:rPr lang="en-GB" sz="2000" dirty="0"/>
              <a:t>Suppose we have a field </a:t>
            </a:r>
            <a:br>
              <a:rPr lang="en-GB" sz="2000" dirty="0"/>
            </a:br>
            <a:r>
              <a:rPr lang="en-GB" sz="2000" dirty="0"/>
              <a:t>can we derive from this the associated potential </a:t>
            </a:r>
            <a:r>
              <a:rPr lang="en-GB" sz="2000" dirty="0">
                <a:latin typeface="Symbol" panose="05050102010706020507" pitchFamily="18" charset="2"/>
              </a:rPr>
              <a:t>f</a:t>
            </a:r>
            <a:r>
              <a:rPr lang="en-GB" sz="2000" dirty="0"/>
              <a:t>(x,</a:t>
            </a:r>
            <a:r>
              <a:rPr lang="en-GB" sz="2000" baseline="30000" dirty="0"/>
              <a:t> </a:t>
            </a:r>
            <a:r>
              <a:rPr lang="en-GB" sz="2000" dirty="0"/>
              <a:t>y)?</a:t>
            </a:r>
          </a:p>
          <a:p>
            <a:pPr eaLnBrk="1" hangingPunct="1"/>
            <a:r>
              <a:rPr lang="en-GB" dirty="0"/>
              <a:t>Illustrate idea in 2D (more formal proof in text books!).</a:t>
            </a:r>
            <a:endParaRPr lang="en-GB" sz="2000" dirty="0"/>
          </a:p>
          <a:p>
            <a:pPr marL="0" indent="0" eaLnBrk="1" hangingPunct="1">
              <a:buNone/>
            </a:pPr>
            <a:endParaRPr lang="en-GB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Consider stepping from </a:t>
            </a:r>
            <a:r>
              <a:rPr lang="en-GB" dirty="0"/>
              <a:t>A</a:t>
            </a:r>
            <a:r>
              <a:rPr lang="en-GB" sz="2000" dirty="0"/>
              <a:t> to B in the scalar field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(x,</a:t>
            </a:r>
            <a:r>
              <a:rPr lang="en-GB" sz="2000" baseline="30000" dirty="0"/>
              <a:t> </a:t>
            </a:r>
            <a:r>
              <a:rPr lang="en-GB" sz="2000" dirty="0"/>
              <a:t>y).</a:t>
            </a:r>
          </a:p>
          <a:p>
            <a:r>
              <a:rPr lang="en-GB" dirty="0"/>
              <a:t>Change in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 is </a:t>
            </a:r>
            <a:r>
              <a:rPr lang="en-GB" dirty="0" err="1">
                <a:latin typeface="Symbol" pitchFamily="18" charset="2"/>
              </a:rPr>
              <a:t>df</a:t>
            </a:r>
            <a:r>
              <a:rPr lang="en-GB" dirty="0"/>
              <a:t>, given by slope in direction of movement and step length.</a:t>
            </a:r>
          </a:p>
          <a:p>
            <a:pPr eaLnBrk="1" hangingPunct="1"/>
            <a:r>
              <a:rPr lang="en-GB" dirty="0"/>
              <a:t>For step </a:t>
            </a:r>
            <a:r>
              <a:rPr lang="en-GB" dirty="0">
                <a:latin typeface="Symbol" pitchFamily="18" charset="2"/>
              </a:rPr>
              <a:t>d</a:t>
            </a:r>
            <a:r>
              <a:rPr lang="en-GB" dirty="0"/>
              <a:t>x in x direction: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For subsequent step </a:t>
            </a:r>
            <a:r>
              <a:rPr lang="en-GB" dirty="0" err="1">
                <a:latin typeface="Symbol" pitchFamily="18" charset="2"/>
              </a:rPr>
              <a:t>d</a:t>
            </a:r>
            <a:r>
              <a:rPr lang="en-GB" dirty="0" err="1"/>
              <a:t>y</a:t>
            </a:r>
            <a:r>
              <a:rPr lang="en-GB" dirty="0"/>
              <a:t> in y direction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r>
              <a:rPr lang="en-GB" dirty="0"/>
              <a:t>If step in x then y, </a:t>
            </a:r>
            <a:r>
              <a:rPr lang="en-GB" dirty="0" err="1">
                <a:latin typeface="Symbol" pitchFamily="18" charset="2"/>
              </a:rPr>
              <a:t>df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>
                <a:latin typeface="Symbol" pitchFamily="18" charset="2"/>
                <a:sym typeface="Symbol"/>
              </a:rPr>
              <a:t></a:t>
            </a:r>
            <a:r>
              <a:rPr lang="en-GB" dirty="0">
                <a:latin typeface="Symbol" pitchFamily="18" charset="2"/>
              </a:rPr>
              <a:t> </a:t>
            </a:r>
            <a:r>
              <a:rPr lang="en-GB" dirty="0" err="1">
                <a:latin typeface="Symbol" pitchFamily="18" charset="2"/>
              </a:rPr>
              <a:t>df</a:t>
            </a:r>
            <a:r>
              <a:rPr lang="en-GB" baseline="-25000" dirty="0" err="1"/>
              <a:t>x</a:t>
            </a:r>
            <a:r>
              <a:rPr lang="en-GB" dirty="0"/>
              <a:t> + </a:t>
            </a:r>
            <a:r>
              <a:rPr lang="en-GB" dirty="0" err="1">
                <a:latin typeface="Symbol" pitchFamily="18" charset="2"/>
              </a:rPr>
              <a:t>df</a:t>
            </a:r>
            <a:r>
              <a:rPr lang="en-GB" baseline="-25000" dirty="0" err="1"/>
              <a:t>y</a:t>
            </a:r>
            <a:r>
              <a:rPr lang="en-GB" dirty="0"/>
              <a:t>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36258"/>
              </p:ext>
            </p:extLst>
          </p:nvPr>
        </p:nvGraphicFramePr>
        <p:xfrm>
          <a:off x="3458843" y="2240245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87320" imgH="342720" progId="Equation.DSMT4">
                  <p:embed/>
                </p:oleObj>
              </mc:Choice>
              <mc:Fallback>
                <p:oleObj name="Equation" r:id="rId4" imgW="787320" imgH="3427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843" y="2240245"/>
                        <a:ext cx="787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021235"/>
              </p:ext>
            </p:extLst>
          </p:nvPr>
        </p:nvGraphicFramePr>
        <p:xfrm>
          <a:off x="2664670" y="1879341"/>
          <a:ext cx="2324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323800" imgH="342720" progId="Equation.DSMT4">
                  <p:embed/>
                </p:oleObj>
              </mc:Choice>
              <mc:Fallback>
                <p:oleObj name="Equation" r:id="rId6" imgW="2323800" imgH="34272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670" y="1879341"/>
                        <a:ext cx="2324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879905"/>
              </p:ext>
            </p:extLst>
          </p:nvPr>
        </p:nvGraphicFramePr>
        <p:xfrm>
          <a:off x="5500366" y="3559073"/>
          <a:ext cx="2590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590560" imgH="634680" progId="Equation.DSMT4">
                  <p:embed/>
                </p:oleObj>
              </mc:Choice>
              <mc:Fallback>
                <p:oleObj name="Equation" r:id="rId8" imgW="2590560" imgH="6346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366" y="3559073"/>
                        <a:ext cx="25908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441413"/>
              </p:ext>
            </p:extLst>
          </p:nvPr>
        </p:nvGraphicFramePr>
        <p:xfrm>
          <a:off x="5482944" y="4698450"/>
          <a:ext cx="2565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565360" imgH="1422360" progId="Equation.DSMT4">
                  <p:embed/>
                </p:oleObj>
              </mc:Choice>
              <mc:Fallback>
                <p:oleObj name="Equation" r:id="rId10" imgW="2565360" imgH="1422360" progId="Equation.DSMT4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944" y="4698450"/>
                        <a:ext cx="25654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C5C1280-4DDF-4DB2-9625-FF43B965E58C}"/>
              </a:ext>
            </a:extLst>
          </p:cNvPr>
          <p:cNvGrpSpPr/>
          <p:nvPr/>
        </p:nvGrpSpPr>
        <p:grpSpPr>
          <a:xfrm>
            <a:off x="590093" y="3911517"/>
            <a:ext cx="3526885" cy="2749630"/>
            <a:chOff x="590093" y="4154798"/>
            <a:chExt cx="3526885" cy="2749630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 rot="502908">
              <a:off x="1283207" y="4183381"/>
              <a:ext cx="183960" cy="2709630"/>
            </a:xfrm>
            <a:custGeom>
              <a:avLst/>
              <a:gdLst>
                <a:gd name="T0" fmla="*/ 115 w 184"/>
                <a:gd name="T1" fmla="*/ 0 h 1641"/>
                <a:gd name="T2" fmla="*/ 638 w 184"/>
                <a:gd name="T3" fmla="*/ 556 h 1641"/>
                <a:gd name="T4" fmla="*/ 604 w 184"/>
                <a:gd name="T5" fmla="*/ 1125 h 1641"/>
                <a:gd name="T6" fmla="*/ 0 w 184"/>
                <a:gd name="T7" fmla="*/ 167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 rot="152975">
              <a:off x="1969645" y="4186008"/>
              <a:ext cx="207871" cy="2710186"/>
            </a:xfrm>
            <a:custGeom>
              <a:avLst/>
              <a:gdLst>
                <a:gd name="T0" fmla="*/ 29 w 184"/>
                <a:gd name="T1" fmla="*/ 0 h 1641"/>
                <a:gd name="T2" fmla="*/ 163 w 184"/>
                <a:gd name="T3" fmla="*/ 547 h 1641"/>
                <a:gd name="T4" fmla="*/ 154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 rot="21199155">
              <a:off x="2683817" y="4183813"/>
              <a:ext cx="313945" cy="2705490"/>
            </a:xfrm>
            <a:custGeom>
              <a:avLst/>
              <a:gdLst>
                <a:gd name="T0" fmla="*/ 21 w 184"/>
                <a:gd name="T1" fmla="*/ 0 h 1641"/>
                <a:gd name="T2" fmla="*/ 117 w 184"/>
                <a:gd name="T3" fmla="*/ 547 h 1641"/>
                <a:gd name="T4" fmla="*/ 111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 rot="21197079">
              <a:off x="3405164" y="4154798"/>
              <a:ext cx="297142" cy="2749630"/>
            </a:xfrm>
            <a:custGeom>
              <a:avLst/>
              <a:gdLst>
                <a:gd name="T0" fmla="*/ 2 w 184"/>
                <a:gd name="T1" fmla="*/ 0 h 1641"/>
                <a:gd name="T2" fmla="*/ 9 w 184"/>
                <a:gd name="T3" fmla="*/ 547 h 1641"/>
                <a:gd name="T4" fmla="*/ 8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447510" y="5355743"/>
              <a:ext cx="3706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/>
                <a:t>A</a:t>
              </a:r>
              <a:endParaRPr lang="en-GB" dirty="0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3036201" y="4328688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3248530" y="4662523"/>
              <a:ext cx="92075" cy="92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08149" y="5784882"/>
              <a:ext cx="92075" cy="92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667690" y="5836466"/>
              <a:ext cx="1647010" cy="2140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3302505" y="4708561"/>
              <a:ext cx="21720" cy="115883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2315932" y="5797135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Symbol" pitchFamily="18" charset="2"/>
                </a:rPr>
                <a:t>d</a:t>
              </a:r>
              <a:r>
                <a:rPr lang="en-GB" dirty="0" err="1"/>
                <a:t>x</a:t>
              </a:r>
              <a:endParaRPr lang="en-GB" dirty="0"/>
            </a:p>
          </p:txBody>
        </p:sp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2936476" y="5071199"/>
              <a:ext cx="43954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Symbol" pitchFamily="18" charset="2"/>
                </a:rPr>
                <a:t>d</a:t>
              </a:r>
              <a:r>
                <a:rPr lang="en-GB" dirty="0" err="1"/>
                <a:t>y</a:t>
              </a:r>
              <a:endParaRPr lang="en-GB" dirty="0"/>
            </a:p>
          </p:txBody>
        </p:sp>
        <p:cxnSp>
          <p:nvCxnSpPr>
            <p:cNvPr id="46" name="Straight Arrow Connector 45"/>
            <p:cNvCxnSpPr>
              <a:endCxn id="24" idx="3"/>
            </p:cNvCxnSpPr>
            <p:nvPr/>
          </p:nvCxnSpPr>
          <p:spPr>
            <a:xfrm flipV="1">
              <a:off x="1663674" y="4741114"/>
              <a:ext cx="1598340" cy="1091336"/>
            </a:xfrm>
            <a:prstGeom prst="straightConnector1">
              <a:avLst/>
            </a:prstGeom>
            <a:ln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2004250"/>
                </p:ext>
              </p:extLst>
            </p:nvPr>
          </p:nvGraphicFramePr>
          <p:xfrm>
            <a:off x="2361535" y="4936288"/>
            <a:ext cx="279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2" imgW="279360" imgH="241200" progId="Equation.DSMT4">
                    <p:embed/>
                  </p:oleObj>
                </mc:Choice>
                <mc:Fallback>
                  <p:oleObj name="Equation" r:id="rId12" imgW="279360" imgH="241200" progId="Equation.DSMT4">
                    <p:embed/>
                    <p:pic>
                      <p:nvPicPr>
                        <p:cNvPr id="4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1535" y="4936288"/>
                          <a:ext cx="2794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3290777" y="4509204"/>
              <a:ext cx="808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Symbol" panose="05050102010706020507" pitchFamily="18" charset="2"/>
                </a:rPr>
                <a:t>f+df</a:t>
              </a:r>
              <a:endParaRPr lang="en-GB" dirty="0">
                <a:latin typeface="Symbol" panose="05050102010706020507" pitchFamily="18" charset="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42897" y="5790913"/>
              <a:ext cx="808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Symbol" panose="05050102010706020507" pitchFamily="18" charset="2"/>
                </a:rPr>
                <a:t>f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935851" y="4328688"/>
              <a:ext cx="0" cy="234040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850380" y="6547756"/>
              <a:ext cx="2941691" cy="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3804072" y="629916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590093" y="4211259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64022" y="4363688"/>
              <a:ext cx="1263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Symbol" panose="05050102010706020507" pitchFamily="18" charset="2"/>
                </a:rPr>
                <a:t>f</a:t>
              </a:r>
              <a:r>
                <a:rPr lang="en-GB" dirty="0"/>
                <a:t> contours</a:t>
              </a: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F81B63D-8736-4640-8A0A-203BC9BFBCD8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Deriving a potential from 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Rewriting this: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Now take n steps from initial position i to final position f: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total change in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 is then</a:t>
            </a:r>
          </a:p>
          <a:p>
            <a:pPr>
              <a:buNone/>
            </a:pPr>
            <a:br>
              <a:rPr lang="en-GB" dirty="0"/>
            </a:br>
            <a:endParaRPr lang="en-GB" dirty="0"/>
          </a:p>
          <a:p>
            <a:r>
              <a:rPr lang="en-GB" dirty="0"/>
              <a:t>Taking the limit of infinitely many infinitely small steps: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The subscript C tells us to move from i to f along the curve.</a:t>
            </a:r>
          </a:p>
          <a:p>
            <a:r>
              <a:rPr lang="en-GB" dirty="0"/>
              <a:t>If start at (0, 0) and move to (x, y) we have “climbed”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(x,</a:t>
            </a:r>
            <a:r>
              <a:rPr lang="en-GB" baseline="30000" dirty="0"/>
              <a:t> </a:t>
            </a:r>
            <a:r>
              <a:rPr lang="en-GB" dirty="0"/>
              <a:t>y) –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(0,</a:t>
            </a:r>
            <a:r>
              <a:rPr lang="en-GB" baseline="30000" dirty="0"/>
              <a:t> </a:t>
            </a:r>
            <a:r>
              <a:rPr lang="en-GB" dirty="0"/>
              <a:t>0).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789615"/>
              </p:ext>
            </p:extLst>
          </p:nvPr>
        </p:nvGraphicFramePr>
        <p:xfrm>
          <a:off x="984250" y="1937691"/>
          <a:ext cx="185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854000" imgH="355320" progId="Equation.DSMT4">
                  <p:embed/>
                </p:oleObj>
              </mc:Choice>
              <mc:Fallback>
                <p:oleObj name="Equation" r:id="rId3" imgW="1854000" imgH="35532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1937691"/>
                        <a:ext cx="1854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191533"/>
              </p:ext>
            </p:extLst>
          </p:nvPr>
        </p:nvGraphicFramePr>
        <p:xfrm>
          <a:off x="5543550" y="1995488"/>
          <a:ext cx="4305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4305240" imgH="520560" progId="Equation.DSMT4">
                  <p:embed/>
                </p:oleObj>
              </mc:Choice>
              <mc:Fallback>
                <p:oleObj name="Equation" r:id="rId5" imgW="4305240" imgH="52056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1995488"/>
                        <a:ext cx="4305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932540"/>
              </p:ext>
            </p:extLst>
          </p:nvPr>
        </p:nvGraphicFramePr>
        <p:xfrm>
          <a:off x="5477545" y="3263667"/>
          <a:ext cx="3632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632040" imgH="1904760" progId="Equation.DSMT4">
                  <p:embed/>
                </p:oleObj>
              </mc:Choice>
              <mc:Fallback>
                <p:oleObj name="Equation" r:id="rId7" imgW="3632040" imgH="1904760" progId="Equation.DSMT4">
                  <p:embed/>
                  <p:pic>
                    <p:nvPicPr>
                      <p:cNvPr id="204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545" y="3263667"/>
                        <a:ext cx="363220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54745" y="3096506"/>
            <a:ext cx="3526885" cy="2779712"/>
            <a:chOff x="590093" y="2763995"/>
            <a:chExt cx="3526885" cy="2779712"/>
          </a:xfrm>
        </p:grpSpPr>
        <p:sp>
          <p:nvSpPr>
            <p:cNvPr id="8" name="Line 34"/>
            <p:cNvSpPr>
              <a:spLocks noChangeShapeType="1"/>
            </p:cNvSpPr>
            <p:nvPr/>
          </p:nvSpPr>
          <p:spPr bwMode="auto">
            <a:xfrm rot="17732136">
              <a:off x="2441745" y="3767766"/>
              <a:ext cx="338218" cy="3451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 rot="1559920">
              <a:off x="1043409" y="2897345"/>
              <a:ext cx="460375" cy="2620962"/>
            </a:xfrm>
            <a:custGeom>
              <a:avLst/>
              <a:gdLst>
                <a:gd name="T0" fmla="*/ 115 w 184"/>
                <a:gd name="T1" fmla="*/ 0 h 1641"/>
                <a:gd name="T2" fmla="*/ 638 w 184"/>
                <a:gd name="T3" fmla="*/ 556 h 1641"/>
                <a:gd name="T4" fmla="*/ 604 w 184"/>
                <a:gd name="T5" fmla="*/ 1125 h 1641"/>
                <a:gd name="T6" fmla="*/ 0 w 184"/>
                <a:gd name="T7" fmla="*/ 167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 rot="693415">
              <a:off x="1557759" y="2938620"/>
              <a:ext cx="368300" cy="2605087"/>
            </a:xfrm>
            <a:custGeom>
              <a:avLst/>
              <a:gdLst>
                <a:gd name="T0" fmla="*/ 59 w 184"/>
                <a:gd name="T1" fmla="*/ 0 h 1641"/>
                <a:gd name="T2" fmla="*/ 328 w 184"/>
                <a:gd name="T3" fmla="*/ 547 h 1641"/>
                <a:gd name="T4" fmla="*/ 309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 rot="358250">
              <a:off x="1887959" y="2937032"/>
              <a:ext cx="292100" cy="2605087"/>
            </a:xfrm>
            <a:custGeom>
              <a:avLst/>
              <a:gdLst>
                <a:gd name="T0" fmla="*/ 29 w 184"/>
                <a:gd name="T1" fmla="*/ 0 h 1641"/>
                <a:gd name="T2" fmla="*/ 163 w 184"/>
                <a:gd name="T3" fmla="*/ 547 h 1641"/>
                <a:gd name="T4" fmla="*/ 154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2203872" y="2927507"/>
              <a:ext cx="292100" cy="2605087"/>
            </a:xfrm>
            <a:custGeom>
              <a:avLst/>
              <a:gdLst>
                <a:gd name="T0" fmla="*/ 29 w 184"/>
                <a:gd name="T1" fmla="*/ 0 h 1641"/>
                <a:gd name="T2" fmla="*/ 163 w 184"/>
                <a:gd name="T3" fmla="*/ 547 h 1641"/>
                <a:gd name="T4" fmla="*/ 154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 rot="21199155">
              <a:off x="2542009" y="2935445"/>
              <a:ext cx="261938" cy="2605087"/>
            </a:xfrm>
            <a:custGeom>
              <a:avLst/>
              <a:gdLst>
                <a:gd name="T0" fmla="*/ 21 w 184"/>
                <a:gd name="T1" fmla="*/ 0 h 1641"/>
                <a:gd name="T2" fmla="*/ 117 w 184"/>
                <a:gd name="T3" fmla="*/ 547 h 1641"/>
                <a:gd name="T4" fmla="*/ 111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 rot="20744452">
              <a:off x="2937297" y="2914807"/>
              <a:ext cx="215900" cy="2605087"/>
            </a:xfrm>
            <a:custGeom>
              <a:avLst/>
              <a:gdLst>
                <a:gd name="T0" fmla="*/ 12 w 184"/>
                <a:gd name="T1" fmla="*/ 0 h 1641"/>
                <a:gd name="T2" fmla="*/ 66 w 184"/>
                <a:gd name="T3" fmla="*/ 547 h 1641"/>
                <a:gd name="T4" fmla="*/ 62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 rot="20301970">
              <a:off x="3356397" y="2879882"/>
              <a:ext cx="139700" cy="2605087"/>
            </a:xfrm>
            <a:custGeom>
              <a:avLst/>
              <a:gdLst>
                <a:gd name="T0" fmla="*/ 3 w 184"/>
                <a:gd name="T1" fmla="*/ 0 h 1641"/>
                <a:gd name="T2" fmla="*/ 18 w 184"/>
                <a:gd name="T3" fmla="*/ 547 h 1641"/>
                <a:gd name="T4" fmla="*/ 17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 rot="19565613">
              <a:off x="3848522" y="2763995"/>
              <a:ext cx="109538" cy="2605087"/>
            </a:xfrm>
            <a:custGeom>
              <a:avLst/>
              <a:gdLst>
                <a:gd name="T0" fmla="*/ 2 w 184"/>
                <a:gd name="T1" fmla="*/ 0 h 1641"/>
                <a:gd name="T2" fmla="*/ 9 w 184"/>
                <a:gd name="T3" fmla="*/ 547 h 1641"/>
                <a:gd name="T4" fmla="*/ 8 w 184"/>
                <a:gd name="T5" fmla="*/ 1104 h 1641"/>
                <a:gd name="T6" fmla="*/ 0 w 184"/>
                <a:gd name="T7" fmla="*/ 1641 h 16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641"/>
                <a:gd name="T14" fmla="*/ 184 w 184"/>
                <a:gd name="T15" fmla="*/ 1641 h 16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641">
                  <a:moveTo>
                    <a:pt x="29" y="0"/>
                  </a:moveTo>
                  <a:cubicBezTo>
                    <a:pt x="85" y="181"/>
                    <a:pt x="142" y="363"/>
                    <a:pt x="163" y="547"/>
                  </a:cubicBezTo>
                  <a:cubicBezTo>
                    <a:pt x="184" y="731"/>
                    <a:pt x="181" y="922"/>
                    <a:pt x="154" y="1104"/>
                  </a:cubicBezTo>
                  <a:cubicBezTo>
                    <a:pt x="127" y="1286"/>
                    <a:pt x="63" y="1463"/>
                    <a:pt x="0" y="16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 flipV="1">
              <a:off x="1552074" y="3477108"/>
              <a:ext cx="1828800" cy="1155032"/>
            </a:xfrm>
            <a:custGeom>
              <a:avLst/>
              <a:gdLst>
                <a:gd name="T0" fmla="*/ 0 w 1229"/>
                <a:gd name="T1" fmla="*/ 0 h 807"/>
                <a:gd name="T2" fmla="*/ 163 w 1229"/>
                <a:gd name="T3" fmla="*/ 259 h 807"/>
                <a:gd name="T4" fmla="*/ 317 w 1229"/>
                <a:gd name="T5" fmla="*/ 365 h 807"/>
                <a:gd name="T6" fmla="*/ 480 w 1229"/>
                <a:gd name="T7" fmla="*/ 413 h 807"/>
                <a:gd name="T8" fmla="*/ 672 w 1229"/>
                <a:gd name="T9" fmla="*/ 480 h 807"/>
                <a:gd name="T10" fmla="*/ 893 w 1229"/>
                <a:gd name="T11" fmla="*/ 576 h 807"/>
                <a:gd name="T12" fmla="*/ 1229 w 1229"/>
                <a:gd name="T13" fmla="*/ 807 h 8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9"/>
                <a:gd name="T22" fmla="*/ 0 h 807"/>
                <a:gd name="T23" fmla="*/ 1229 w 1229"/>
                <a:gd name="T24" fmla="*/ 807 h 8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9" h="807">
                  <a:moveTo>
                    <a:pt x="0" y="0"/>
                  </a:moveTo>
                  <a:cubicBezTo>
                    <a:pt x="55" y="99"/>
                    <a:pt x="110" y="198"/>
                    <a:pt x="163" y="259"/>
                  </a:cubicBezTo>
                  <a:cubicBezTo>
                    <a:pt x="216" y="320"/>
                    <a:pt x="264" y="339"/>
                    <a:pt x="317" y="365"/>
                  </a:cubicBezTo>
                  <a:cubicBezTo>
                    <a:pt x="370" y="391"/>
                    <a:pt x="421" y="394"/>
                    <a:pt x="480" y="413"/>
                  </a:cubicBezTo>
                  <a:cubicBezTo>
                    <a:pt x="539" y="432"/>
                    <a:pt x="603" y="453"/>
                    <a:pt x="672" y="480"/>
                  </a:cubicBezTo>
                  <a:cubicBezTo>
                    <a:pt x="741" y="507"/>
                    <a:pt x="800" y="521"/>
                    <a:pt x="893" y="576"/>
                  </a:cubicBezTo>
                  <a:cubicBezTo>
                    <a:pt x="986" y="631"/>
                    <a:pt x="1107" y="719"/>
                    <a:pt x="1229" y="80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1333324" y="4634047"/>
              <a:ext cx="25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/>
                <a:t>i</a:t>
              </a:r>
              <a:endParaRPr lang="en-GB" dirty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3337001" y="3378160"/>
              <a:ext cx="268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f</a:t>
              </a: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1491919" y="4590288"/>
              <a:ext cx="92075" cy="92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3328740" y="3426650"/>
              <a:ext cx="92075" cy="92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6136429"/>
                </p:ext>
              </p:extLst>
            </p:nvPr>
          </p:nvGraphicFramePr>
          <p:xfrm>
            <a:off x="2497898" y="3983285"/>
            <a:ext cx="2794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9" imgW="279360" imgH="241200" progId="Equation.DSMT4">
                    <p:embed/>
                  </p:oleObj>
                </mc:Choice>
                <mc:Fallback>
                  <p:oleObj name="Equation" r:id="rId9" imgW="279360" imgH="241200" progId="Equation.DSMT4">
                    <p:embed/>
                    <p:pic>
                      <p:nvPicPr>
                        <p:cNvPr id="26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898" y="3983285"/>
                          <a:ext cx="2794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V="1">
              <a:off x="935851" y="3109490"/>
              <a:ext cx="0" cy="234040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850380" y="5328558"/>
              <a:ext cx="2941691" cy="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804072" y="50799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90093" y="2992061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07462" y="3054840"/>
              <a:ext cx="1263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Symbol" panose="05050102010706020507" pitchFamily="18" charset="2"/>
                </a:rPr>
                <a:t>f</a:t>
              </a:r>
              <a:r>
                <a:rPr lang="en-GB" dirty="0"/>
                <a:t> contours</a:t>
              </a:r>
            </a:p>
          </p:txBody>
        </p:sp>
      </p:grp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D35532A-9866-493F-A64F-03DCA0B21599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Deriving a potential from 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r>
              <a:rPr lang="en-GB" dirty="0"/>
              <a:t>Field</a:t>
            </a:r>
          </a:p>
          <a:p>
            <a:r>
              <a:rPr lang="en-GB" dirty="0"/>
              <a:t>Find the associated potential,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Integrate along</a:t>
            </a:r>
          </a:p>
          <a:p>
            <a:endParaRPr lang="en-GB" dirty="0"/>
          </a:p>
          <a:p>
            <a:r>
              <a:rPr lang="en-GB" dirty="0"/>
              <a:t>Then: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Using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Check: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14562" y="1931988"/>
          <a:ext cx="231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311200" imgH="380880" progId="Equation.DSMT4">
                  <p:embed/>
                </p:oleObj>
              </mc:Choice>
              <mc:Fallback>
                <p:oleObj name="Equation" r:id="rId3" imgW="2311200" imgH="380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562" y="1931988"/>
                        <a:ext cx="2311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18632"/>
              </p:ext>
            </p:extLst>
          </p:nvPr>
        </p:nvGraphicFramePr>
        <p:xfrm>
          <a:off x="945517" y="2744788"/>
          <a:ext cx="1562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562040" imgH="583920" progId="Equation.DSMT4">
                  <p:embed/>
                </p:oleObj>
              </mc:Choice>
              <mc:Fallback>
                <p:oleObj name="Equation" r:id="rId5" imgW="1562040" imgH="5839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7" y="2744788"/>
                        <a:ext cx="15621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232365"/>
              </p:ext>
            </p:extLst>
          </p:nvPr>
        </p:nvGraphicFramePr>
        <p:xfrm>
          <a:off x="2533945" y="3415355"/>
          <a:ext cx="2552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552400" imgH="812520" progId="Equation.DSMT4">
                  <p:embed/>
                </p:oleObj>
              </mc:Choice>
              <mc:Fallback>
                <p:oleObj name="Equation" r:id="rId7" imgW="2552400" imgH="8125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945" y="3415355"/>
                        <a:ext cx="25527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868054"/>
              </p:ext>
            </p:extLst>
          </p:nvPr>
        </p:nvGraphicFramePr>
        <p:xfrm>
          <a:off x="958646" y="4346575"/>
          <a:ext cx="38227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3822480" imgH="2361960" progId="Equation.DSMT4">
                  <p:embed/>
                </p:oleObj>
              </mc:Choice>
              <mc:Fallback>
                <p:oleObj name="Equation" r:id="rId9" imgW="3822480" imgH="23619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646" y="4346575"/>
                        <a:ext cx="38227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44755"/>
              </p:ext>
            </p:extLst>
          </p:nvPr>
        </p:nvGraphicFramePr>
        <p:xfrm>
          <a:off x="6167234" y="1471613"/>
          <a:ext cx="328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3288960" imgH="609480" progId="Equation.DSMT4">
                  <p:embed/>
                </p:oleObj>
              </mc:Choice>
              <mc:Fallback>
                <p:oleObj name="Equation" r:id="rId11" imgW="3288960" imgH="609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234" y="1471613"/>
                        <a:ext cx="3289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145269"/>
              </p:ext>
            </p:extLst>
          </p:nvPr>
        </p:nvGraphicFramePr>
        <p:xfrm>
          <a:off x="5505676" y="2125663"/>
          <a:ext cx="41910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4190760" imgH="2717640" progId="Equation.DSMT4">
                  <p:embed/>
                </p:oleObj>
              </mc:Choice>
              <mc:Fallback>
                <p:oleObj name="Equation" r:id="rId13" imgW="4190760" imgH="271764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676" y="2125663"/>
                        <a:ext cx="4191000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037138"/>
              </p:ext>
            </p:extLst>
          </p:nvPr>
        </p:nvGraphicFramePr>
        <p:xfrm>
          <a:off x="5494061" y="5226050"/>
          <a:ext cx="3937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3936960" imgH="1396800" progId="Equation.DSMT4">
                  <p:embed/>
                </p:oleObj>
              </mc:Choice>
              <mc:Fallback>
                <p:oleObj name="Equation" r:id="rId15" imgW="3936960" imgH="13968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061" y="5226050"/>
                        <a:ext cx="39370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8A2E71D-E1AA-4728-9B71-67391CEE0B3A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 potential from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111" y="1533525"/>
            <a:ext cx="4529689" cy="5135563"/>
          </a:xfrm>
        </p:spPr>
        <p:txBody>
          <a:bodyPr/>
          <a:lstStyle/>
          <a:p>
            <a:r>
              <a:rPr lang="en-GB" dirty="0"/>
              <a:t>Electric field due to point charge  given by: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003" y="1533525"/>
            <a:ext cx="4721697" cy="5135563"/>
          </a:xfrm>
        </p:spPr>
        <p:txBody>
          <a:bodyPr/>
          <a:lstStyle/>
          <a:p>
            <a:r>
              <a:rPr lang="en-GB" dirty="0"/>
              <a:t>Using line integral method: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338687"/>
              </p:ext>
            </p:extLst>
          </p:nvPr>
        </p:nvGraphicFramePr>
        <p:xfrm>
          <a:off x="347111" y="2332038"/>
          <a:ext cx="2895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895480" imgH="2869920" progId="Equation.DSMT4">
                  <p:embed/>
                </p:oleObj>
              </mc:Choice>
              <mc:Fallback>
                <p:oleObj name="Equation" r:id="rId3" imgW="2895480" imgH="2869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111" y="2332038"/>
                        <a:ext cx="28956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625058"/>
              </p:ext>
            </p:extLst>
          </p:nvPr>
        </p:nvGraphicFramePr>
        <p:xfrm>
          <a:off x="1411003" y="5446183"/>
          <a:ext cx="1066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066680" imgH="698400" progId="Equation.DSMT4">
                  <p:embed/>
                </p:oleObj>
              </mc:Choice>
              <mc:Fallback>
                <p:oleObj name="Equation" r:id="rId5" imgW="106668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003" y="5446183"/>
                        <a:ext cx="1066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228577"/>
              </p:ext>
            </p:extLst>
          </p:nvPr>
        </p:nvGraphicFramePr>
        <p:xfrm>
          <a:off x="5151026" y="2043929"/>
          <a:ext cx="42545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4254480" imgH="2971800" progId="Equation.DSMT4">
                  <p:embed/>
                </p:oleObj>
              </mc:Choice>
              <mc:Fallback>
                <p:oleObj name="Equation" r:id="rId7" imgW="4254480" imgH="2971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026" y="2043929"/>
                        <a:ext cx="42545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3410670" y="4882388"/>
            <a:ext cx="1903413" cy="1876425"/>
            <a:chOff x="2236" y="2785"/>
            <a:chExt cx="1199" cy="1182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2842" y="2785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rot="1800000" flipV="1">
              <a:off x="3015" y="2828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rot="3600000" flipV="1">
              <a:off x="3138" y="2961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rot="5400000" flipV="1">
              <a:off x="3191" y="3134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rot="7200000" flipV="1">
              <a:off x="3148" y="3301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rot="9000000" flipV="1">
              <a:off x="3021" y="3434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845" y="3478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rot="-1800000" flipH="1" flipV="1">
              <a:off x="2666" y="2821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rot="-3600000" flipH="1" flipV="1">
              <a:off x="2534" y="2954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rot="-5400000" flipH="1" flipV="1">
              <a:off x="2481" y="3137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rot="-7200000" flipH="1" flipV="1">
              <a:off x="2534" y="3314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rot="-9000000" flipH="1" flipV="1">
              <a:off x="2670" y="3437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auto">
            <a:xfrm>
              <a:off x="2716" y="3245"/>
              <a:ext cx="249" cy="2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+q</a:t>
              </a:r>
            </a:p>
          </p:txBody>
        </p:sp>
      </p:grp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FAD79E32-5FDA-403F-B035-39C5B9A0D797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2071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 potential from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309" y="1525058"/>
            <a:ext cx="4681491" cy="5135563"/>
          </a:xfrm>
        </p:spPr>
        <p:txBody>
          <a:bodyPr/>
          <a:lstStyle/>
          <a:p>
            <a:r>
              <a:rPr lang="en-GB" dirty="0"/>
              <a:t>Look at E</a:t>
            </a:r>
            <a:r>
              <a:rPr lang="en-GB" baseline="-25000" dirty="0"/>
              <a:t>x</a:t>
            </a:r>
            <a:r>
              <a:rPr lang="en-GB" dirty="0"/>
              <a:t> integral: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There is a problem, can’t evaluate one limit of integral:    infinite at origin!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One solution is to change the path.</a:t>
            </a:r>
          </a:p>
          <a:p>
            <a:r>
              <a:rPr lang="en-GB" dirty="0"/>
              <a:t>Move from point at infinity to position               then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Repeat for </a:t>
            </a:r>
            <a:r>
              <a:rPr lang="en-GB" dirty="0" err="1"/>
              <a:t>E</a:t>
            </a:r>
            <a:r>
              <a:rPr lang="en-GB" baseline="-25000" dirty="0" err="1"/>
              <a:t>y</a:t>
            </a:r>
            <a:r>
              <a:rPr lang="en-GB" dirty="0"/>
              <a:t> and </a:t>
            </a:r>
            <a:r>
              <a:rPr lang="en-GB" dirty="0" err="1"/>
              <a:t>E</a:t>
            </a:r>
            <a:r>
              <a:rPr lang="en-GB" baseline="-25000" dirty="0" err="1"/>
              <a:t>z</a:t>
            </a:r>
            <a:r>
              <a:rPr lang="en-GB" dirty="0"/>
              <a:t> and add results: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 minus sign, not present when “physics convention” used, we have decided                not             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761931"/>
              </p:ext>
            </p:extLst>
          </p:nvPr>
        </p:nvGraphicFramePr>
        <p:xfrm>
          <a:off x="645297" y="1961706"/>
          <a:ext cx="43053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305240" imgH="3759120" progId="Equation.DSMT4">
                  <p:embed/>
                </p:oleObj>
              </mc:Choice>
              <mc:Fallback>
                <p:oleObj name="Equation" r:id="rId3" imgW="4305240" imgH="3759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97" y="1961706"/>
                        <a:ext cx="43053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53C49-4152-42AC-878E-EF0E3EA504E3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B278601-771B-46C6-90E6-CC1B8A245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416337"/>
              </p:ext>
            </p:extLst>
          </p:nvPr>
        </p:nvGraphicFramePr>
        <p:xfrm>
          <a:off x="6336165" y="2262188"/>
          <a:ext cx="850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850680" imgH="304560" progId="Equation.DSMT4">
                  <p:embed/>
                </p:oleObj>
              </mc:Choice>
              <mc:Fallback>
                <p:oleObj name="Equation" r:id="rId5" imgW="850680" imgH="304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B278601-771B-46C6-90E6-CC1B8A245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6165" y="2262188"/>
                        <a:ext cx="850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2B64A1D-6E3C-4CDE-BE84-D8DBA91EEF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863325"/>
              </p:ext>
            </p:extLst>
          </p:nvPr>
        </p:nvGraphicFramePr>
        <p:xfrm>
          <a:off x="5483352" y="2554796"/>
          <a:ext cx="35814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3581280" imgH="1854000" progId="Equation.DSMT4">
                  <p:embed/>
                </p:oleObj>
              </mc:Choice>
              <mc:Fallback>
                <p:oleObj name="Equation" r:id="rId7" imgW="3581280" imgH="18540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2B64A1D-6E3C-4CDE-BE84-D8DBA91EEF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352" y="2554796"/>
                        <a:ext cx="35814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599966C-0023-485B-9B4E-BDAE88C93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56230"/>
              </p:ext>
            </p:extLst>
          </p:nvPr>
        </p:nvGraphicFramePr>
        <p:xfrm>
          <a:off x="5463045" y="4713288"/>
          <a:ext cx="3810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809880" imgH="939600" progId="Equation.DSMT4">
                  <p:embed/>
                </p:oleObj>
              </mc:Choice>
              <mc:Fallback>
                <p:oleObj name="Equation" r:id="rId9" imgW="3809880" imgH="939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599966C-0023-485B-9B4E-BDAE88C93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045" y="4713288"/>
                        <a:ext cx="38100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89FE0FD-1212-4254-85AD-03E53E96B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45076"/>
              </p:ext>
            </p:extLst>
          </p:nvPr>
        </p:nvGraphicFramePr>
        <p:xfrm>
          <a:off x="6301486" y="6149912"/>
          <a:ext cx="939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939600" imgH="342720" progId="Equation.DSMT4">
                  <p:embed/>
                </p:oleObj>
              </mc:Choice>
              <mc:Fallback>
                <p:oleObj name="Equation" r:id="rId11" imgW="939600" imgH="3427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89FE0FD-1212-4254-85AD-03E53E96B6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01486" y="6149912"/>
                        <a:ext cx="939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083F370-64C3-49B5-9748-A4DBBD725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895929"/>
              </p:ext>
            </p:extLst>
          </p:nvPr>
        </p:nvGraphicFramePr>
        <p:xfrm>
          <a:off x="7645146" y="6146356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787320" imgH="342720" progId="Equation.DSMT4">
                  <p:embed/>
                </p:oleObj>
              </mc:Choice>
              <mc:Fallback>
                <p:oleObj name="Equation" r:id="rId13" imgW="787320" imgH="3427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7083F370-64C3-49B5-9748-A4DBBD725B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45146" y="6146356"/>
                        <a:ext cx="787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0C0C1B7-99AD-48B7-8625-201ADC171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42203"/>
              </p:ext>
            </p:extLst>
          </p:nvPr>
        </p:nvGraphicFramePr>
        <p:xfrm>
          <a:off x="2321560" y="6262370"/>
          <a:ext cx="203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203040" imgH="279360" progId="Equation.DSMT4">
                  <p:embed/>
                </p:oleObj>
              </mc:Choice>
              <mc:Fallback>
                <p:oleObj name="Equation" r:id="rId15" imgW="20304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0C0C1B7-99AD-48B7-8625-201ADC171C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21560" y="6262370"/>
                        <a:ext cx="203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72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Caveat: fields that are not derivable from potentials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Recall from lecture 6:</a:t>
            </a:r>
          </a:p>
          <a:p>
            <a:r>
              <a:rPr lang="en-GB" dirty="0"/>
              <a:t>Hence, a vector field derived from a potential, e.g.               must always satisfy </a:t>
            </a:r>
          </a:p>
          <a:p>
            <a:r>
              <a:rPr lang="en-GB" dirty="0"/>
              <a:t>Conversely, a field for which the curl is not zero cannot be derived from a potential.</a:t>
            </a:r>
          </a:p>
          <a:p>
            <a:endParaRPr lang="en-GB" dirty="0"/>
          </a:p>
          <a:p>
            <a:r>
              <a:rPr lang="en-GB" dirty="0"/>
              <a:t>E.g. </a:t>
            </a:r>
          </a:p>
          <a:p>
            <a:endParaRPr lang="en-GB" dirty="0"/>
          </a:p>
          <a:p>
            <a:r>
              <a:rPr lang="en-GB" dirty="0"/>
              <a:t>Using our prescription…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4474" y="1533525"/>
            <a:ext cx="4466225" cy="5135563"/>
          </a:xfrm>
        </p:spPr>
        <p:txBody>
          <a:bodyPr/>
          <a:lstStyle/>
          <a:p>
            <a:r>
              <a:rPr lang="en-GB" dirty="0"/>
              <a:t>So: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calculate field: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650099"/>
              </p:ext>
            </p:extLst>
          </p:nvPr>
        </p:nvGraphicFramePr>
        <p:xfrm>
          <a:off x="3200429" y="1609743"/>
          <a:ext cx="1346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346040" imgH="304560" progId="Equation.DSMT4">
                  <p:embed/>
                </p:oleObj>
              </mc:Choice>
              <mc:Fallback>
                <p:oleObj name="Equation" r:id="rId3" imgW="1346040" imgH="304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29" y="1609743"/>
                        <a:ext cx="1346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708742"/>
              </p:ext>
            </p:extLst>
          </p:nvPr>
        </p:nvGraphicFramePr>
        <p:xfrm>
          <a:off x="2352676" y="2242513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838080" imgH="342720" progId="Equation.DSMT4">
                  <p:embed/>
                </p:oleObj>
              </mc:Choice>
              <mc:Fallback>
                <p:oleObj name="Equation" r:id="rId5" imgW="838080" imgH="342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6" y="2242513"/>
                        <a:ext cx="838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054161"/>
              </p:ext>
            </p:extLst>
          </p:nvPr>
        </p:nvGraphicFramePr>
        <p:xfrm>
          <a:off x="1629815" y="2556184"/>
          <a:ext cx="1016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015920" imgH="291960" progId="Equation.DSMT4">
                  <p:embed/>
                </p:oleObj>
              </mc:Choice>
              <mc:Fallback>
                <p:oleObj name="Equation" r:id="rId7" imgW="1015920" imgH="291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815" y="2556184"/>
                        <a:ext cx="10160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309504"/>
              </p:ext>
            </p:extLst>
          </p:nvPr>
        </p:nvGraphicFramePr>
        <p:xfrm>
          <a:off x="1435100" y="3896152"/>
          <a:ext cx="1600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600200" imgH="1117440" progId="Equation.DSMT4">
                  <p:embed/>
                </p:oleObj>
              </mc:Choice>
              <mc:Fallback>
                <p:oleObj name="Equation" r:id="rId9" imgW="1600200" imgH="1117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35100" y="3896152"/>
                        <a:ext cx="16002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35950"/>
              </p:ext>
            </p:extLst>
          </p:nvPr>
        </p:nvGraphicFramePr>
        <p:xfrm>
          <a:off x="5389586" y="5533829"/>
          <a:ext cx="3987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3987720" imgH="1117440" progId="Equation.DSMT4">
                  <p:embed/>
                </p:oleObj>
              </mc:Choice>
              <mc:Fallback>
                <p:oleObj name="Equation" r:id="rId11" imgW="3987720" imgH="11174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86" y="5533829"/>
                        <a:ext cx="39878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087593"/>
              </p:ext>
            </p:extLst>
          </p:nvPr>
        </p:nvGraphicFramePr>
        <p:xfrm>
          <a:off x="943974" y="5276850"/>
          <a:ext cx="40005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4000320" imgH="1549080" progId="Equation.DSMT4">
                  <p:embed/>
                </p:oleObj>
              </mc:Choice>
              <mc:Fallback>
                <p:oleObj name="Equation" r:id="rId13" imgW="4000320" imgH="1549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74" y="5276850"/>
                        <a:ext cx="40005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777955"/>
              </p:ext>
            </p:extLst>
          </p:nvPr>
        </p:nvGraphicFramePr>
        <p:xfrm>
          <a:off x="5754688" y="1387475"/>
          <a:ext cx="3835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3835080" imgH="3733560" progId="Equation.DSMT4">
                  <p:embed/>
                </p:oleObj>
              </mc:Choice>
              <mc:Fallback>
                <p:oleObj name="Equation" r:id="rId15" imgW="3835080" imgH="37335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1387475"/>
                        <a:ext cx="38354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1311F85-F33B-41CF-B354-E90815BB7330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75316826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4802</TotalTime>
  <Words>394</Words>
  <Application>Microsoft Office PowerPoint</Application>
  <PresentationFormat>A4 Paper (210x297 mm)</PresentationFormat>
  <Paragraphs>144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TimA4Landscape</vt:lpstr>
      <vt:lpstr>Equation</vt:lpstr>
      <vt:lpstr>MathType 7.0 Equation</vt:lpstr>
      <vt:lpstr>Vector calculus</vt:lpstr>
      <vt:lpstr>Deriving a potential from a field</vt:lpstr>
      <vt:lpstr>Deriving a potential from a field</vt:lpstr>
      <vt:lpstr>Deriving a potential from a field</vt:lpstr>
      <vt:lpstr>Electric potential from electric field</vt:lpstr>
      <vt:lpstr>Electric potential from electric field</vt:lpstr>
      <vt:lpstr>Caveat: fields that are not derivable from potentials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70</cp:revision>
  <cp:lastPrinted>2019-02-07T12:43:36Z</cp:lastPrinted>
  <dcterms:created xsi:type="dcterms:W3CDTF">2012-02-06T13:56:19Z</dcterms:created>
  <dcterms:modified xsi:type="dcterms:W3CDTF">2019-02-12T11:39:53Z</dcterms:modified>
</cp:coreProperties>
</file>