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0" r:id="rId2"/>
    <p:sldId id="307" r:id="rId3"/>
    <p:sldId id="308" r:id="rId4"/>
    <p:sldId id="318" r:id="rId5"/>
    <p:sldId id="309" r:id="rId6"/>
    <p:sldId id="316" r:id="rId7"/>
    <p:sldId id="312" r:id="rId8"/>
    <p:sldId id="310" r:id="rId9"/>
    <p:sldId id="319" r:id="rId10"/>
    <p:sldId id="311" r:id="rId11"/>
    <p:sldId id="313" r:id="rId12"/>
    <p:sldId id="317" r:id="rId13"/>
    <p:sldId id="314" r:id="rId14"/>
    <p:sldId id="315" r:id="rId15"/>
  </p:sldIdLst>
  <p:sldSz cx="9906000" cy="6858000" type="A4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535D9-E36F-41E8-98B3-1C4AF4CC7A2B}" v="10" dt="2019-02-05T12:36:17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22" autoAdjust="0"/>
  </p:normalViewPr>
  <p:slideViewPr>
    <p:cSldViewPr snapToGrid="0">
      <p:cViewPr varScale="1">
        <p:scale>
          <a:sx n="91" d="100"/>
          <a:sy n="91" d="100"/>
        </p:scale>
        <p:origin x="994" y="5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Greenshaw" userId="7cff769c7af84488" providerId="LiveId" clId="{A445DE08-82D9-4B82-AE4E-CB5C0F2B70FD}"/>
  </pc:docChgLst>
  <pc:docChgLst>
    <pc:chgData name="Tim Greenshaw" userId="7cff769c7af84488" providerId="LiveId" clId="{43B535D9-E36F-41E8-98B3-1C4AF4CC7A2B}"/>
    <pc:docChg chg="custSel addSld modSld sldOrd modNotesMaster modHandout">
      <pc:chgData name="Tim Greenshaw" userId="7cff769c7af84488" providerId="LiveId" clId="{43B535D9-E36F-41E8-98B3-1C4AF4CC7A2B}" dt="2019-02-08T15:02:27.120" v="38" actId="20577"/>
      <pc:docMkLst>
        <pc:docMk/>
      </pc:docMkLst>
      <pc:sldChg chg="addSp delSp modSp">
        <pc:chgData name="Tim Greenshaw" userId="7cff769c7af84488" providerId="LiveId" clId="{43B535D9-E36F-41E8-98B3-1C4AF4CC7A2B}" dt="2019-02-05T11:25:11.056" v="8" actId="478"/>
        <pc:sldMkLst>
          <pc:docMk/>
          <pc:sldMk cId="0" sldId="307"/>
        </pc:sldMkLst>
        <pc:picChg chg="add del mod">
          <ac:chgData name="Tim Greenshaw" userId="7cff769c7af84488" providerId="LiveId" clId="{43B535D9-E36F-41E8-98B3-1C4AF4CC7A2B}" dt="2019-02-05T11:25:11.056" v="8" actId="478"/>
          <ac:picMkLst>
            <pc:docMk/>
            <pc:sldMk cId="0" sldId="307"/>
            <ac:picMk id="4" creationId="{6CEE123F-E88A-4C69-9162-EC8FB9E971F4}"/>
          </ac:picMkLst>
        </pc:picChg>
      </pc:sldChg>
      <pc:sldChg chg="modSp">
        <pc:chgData name="Tim Greenshaw" userId="7cff769c7af84488" providerId="LiveId" clId="{43B535D9-E36F-41E8-98B3-1C4AF4CC7A2B}" dt="2019-02-02T16:09:43.866" v="1" actId="57"/>
        <pc:sldMkLst>
          <pc:docMk/>
          <pc:sldMk cId="0" sldId="308"/>
        </pc:sldMkLst>
        <pc:spChg chg="mod">
          <ac:chgData name="Tim Greenshaw" userId="7cff769c7af84488" providerId="LiveId" clId="{43B535D9-E36F-41E8-98B3-1C4AF4CC7A2B}" dt="2019-02-02T16:09:43.866" v="1" actId="57"/>
          <ac:spMkLst>
            <pc:docMk/>
            <pc:sldMk cId="0" sldId="308"/>
            <ac:spMk id="2055" creationId="{00000000-0000-0000-0000-000000000000}"/>
          </ac:spMkLst>
        </pc:spChg>
      </pc:sldChg>
      <pc:sldChg chg="modSp">
        <pc:chgData name="Tim Greenshaw" userId="7cff769c7af84488" providerId="LiveId" clId="{43B535D9-E36F-41E8-98B3-1C4AF4CC7A2B}" dt="2019-02-04T17:16:19.730" v="6" actId="1035"/>
        <pc:sldMkLst>
          <pc:docMk/>
          <pc:sldMk cId="0" sldId="315"/>
        </pc:sldMkLst>
        <pc:graphicFrameChg chg="mod">
          <ac:chgData name="Tim Greenshaw" userId="7cff769c7af84488" providerId="LiveId" clId="{43B535D9-E36F-41E8-98B3-1C4AF4CC7A2B}" dt="2019-02-04T17:16:19.730" v="6" actId="1035"/>
          <ac:graphicFrameMkLst>
            <pc:docMk/>
            <pc:sldMk cId="0" sldId="315"/>
            <ac:graphicFrameMk id="4100" creationId="{00000000-0000-0000-0000-000000000000}"/>
          </ac:graphicFrameMkLst>
        </pc:graphicFrameChg>
      </pc:sldChg>
      <pc:sldChg chg="modSp">
        <pc:chgData name="Tim Greenshaw" userId="7cff769c7af84488" providerId="LiveId" clId="{43B535D9-E36F-41E8-98B3-1C4AF4CC7A2B}" dt="2019-02-08T15:02:27.120" v="38" actId="20577"/>
        <pc:sldMkLst>
          <pc:docMk/>
          <pc:sldMk cId="3662683491" sldId="318"/>
        </pc:sldMkLst>
        <pc:spChg chg="mod">
          <ac:chgData name="Tim Greenshaw" userId="7cff769c7af84488" providerId="LiveId" clId="{43B535D9-E36F-41E8-98B3-1C4AF4CC7A2B}" dt="2019-02-08T15:02:27.120" v="38" actId="20577"/>
          <ac:spMkLst>
            <pc:docMk/>
            <pc:sldMk cId="3662683491" sldId="318"/>
            <ac:spMk id="3" creationId="{704F1E1A-E509-46CE-AF35-0F536E035A79}"/>
          </ac:spMkLst>
        </pc:spChg>
        <pc:graphicFrameChg chg="mod">
          <ac:chgData name="Tim Greenshaw" userId="7cff769c7af84488" providerId="LiveId" clId="{43B535D9-E36F-41E8-98B3-1C4AF4CC7A2B}" dt="2019-02-05T12:00:57.080" v="26" actId="1038"/>
          <ac:graphicFrameMkLst>
            <pc:docMk/>
            <pc:sldMk cId="3662683491" sldId="318"/>
            <ac:graphicFrameMk id="6" creationId="{4462710B-A9D5-4DE1-AB0F-5D53ED8C7F87}"/>
          </ac:graphicFrameMkLst>
        </pc:graphicFrameChg>
        <pc:graphicFrameChg chg="mod">
          <ac:chgData name="Tim Greenshaw" userId="7cff769c7af84488" providerId="LiveId" clId="{43B535D9-E36F-41E8-98B3-1C4AF4CC7A2B}" dt="2019-02-05T12:00:57.080" v="26" actId="1038"/>
          <ac:graphicFrameMkLst>
            <pc:docMk/>
            <pc:sldMk cId="3662683491" sldId="318"/>
            <ac:graphicFrameMk id="7" creationId="{354E1CB5-4697-4A88-8B96-B50782B096C2}"/>
          </ac:graphicFrameMkLst>
        </pc:graphicFrameChg>
      </pc:sldChg>
      <pc:sldChg chg="modSp add ord">
        <pc:chgData name="Tim Greenshaw" userId="7cff769c7af84488" providerId="LiveId" clId="{43B535D9-E36F-41E8-98B3-1C4AF4CC7A2B}" dt="2019-02-05T12:56:34.286" v="36" actId="20577"/>
        <pc:sldMkLst>
          <pc:docMk/>
          <pc:sldMk cId="1122378739" sldId="320"/>
        </pc:sldMkLst>
        <pc:spChg chg="mod">
          <ac:chgData name="Tim Greenshaw" userId="7cff769c7af84488" providerId="LiveId" clId="{43B535D9-E36F-41E8-98B3-1C4AF4CC7A2B}" dt="2019-02-05T12:56:34.286" v="36" actId="20577"/>
          <ac:spMkLst>
            <pc:docMk/>
            <pc:sldMk cId="1122378739" sldId="320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D9465-4E0F-4A6E-AC47-8F9C4C288681}" type="datetimeFigureOut">
              <a:rPr lang="en-GB" smtClean="0"/>
              <a:t>08/02/19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99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99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BC69F-1DA7-48A3-ADA6-22D38001F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6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299620" cy="33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83" y="2"/>
            <a:ext cx="4301838" cy="33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14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442" y="3228553"/>
            <a:ext cx="7937759" cy="305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107"/>
            <a:ext cx="4299620" cy="33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83" y="6457107"/>
            <a:ext cx="4301838" cy="33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F1C52D4-C0F1-424B-BBAA-A110CCC3F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229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63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931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15008-59D5-40EA-865C-4EFC90CDADA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0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F6B7A-1903-4D8E-8A87-5387D46CC1F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93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BA2B8-5AE7-469E-926A-91A89FB760F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7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15888"/>
            <a:ext cx="22288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5888"/>
            <a:ext cx="65341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33525"/>
            <a:ext cx="8915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384300"/>
            <a:ext cx="94249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Times New Roman" pitchFamily="18" charset="0"/>
        <a:buChar char="♦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reen@liv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1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Phys108 – Mathematics for Physicists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299" y="1533525"/>
            <a:ext cx="4533899" cy="5135563"/>
          </a:xfrm>
        </p:spPr>
        <p:txBody>
          <a:bodyPr/>
          <a:lstStyle/>
          <a:p>
            <a:r>
              <a:rPr lang="en-GB" dirty="0"/>
              <a:t>Lecturer:</a:t>
            </a:r>
          </a:p>
          <a:p>
            <a:pPr lvl="1"/>
            <a:r>
              <a:rPr lang="en-GB" dirty="0"/>
              <a:t>Prof. Tim Greenshaw.</a:t>
            </a:r>
          </a:p>
          <a:p>
            <a:pPr lvl="1"/>
            <a:r>
              <a:rPr lang="en-GB" dirty="0"/>
              <a:t>Oliver Lodge Lab, Room 333.</a:t>
            </a:r>
          </a:p>
          <a:p>
            <a:pPr lvl="1"/>
            <a:r>
              <a:rPr lang="en-GB" dirty="0"/>
              <a:t>Office hours, Fri. 11:30…13:30.</a:t>
            </a:r>
          </a:p>
          <a:p>
            <a:pPr lvl="1"/>
            <a:r>
              <a:rPr lang="en-GB" dirty="0"/>
              <a:t>Email </a:t>
            </a:r>
            <a:r>
              <a:rPr lang="en-GB" dirty="0">
                <a:hlinkClick r:id="rId3"/>
              </a:rPr>
              <a:t>green@liv.ac.uk</a:t>
            </a:r>
            <a:endParaRPr lang="en-GB" dirty="0"/>
          </a:p>
          <a:p>
            <a:r>
              <a:rPr lang="en-GB" dirty="0"/>
              <a:t>Lectures:</a:t>
            </a:r>
          </a:p>
          <a:p>
            <a:pPr lvl="1"/>
            <a:r>
              <a:rPr lang="en-GB" dirty="0"/>
              <a:t>Monday 14:00, HSLT.</a:t>
            </a:r>
          </a:p>
          <a:p>
            <a:pPr lvl="1"/>
            <a:r>
              <a:rPr lang="en-GB"/>
              <a:t>Tuesday </a:t>
            </a:r>
            <a:r>
              <a:rPr lang="en-GB" dirty="0"/>
              <a:t>13:00, HSLT. </a:t>
            </a:r>
          </a:p>
          <a:p>
            <a:pPr lvl="1"/>
            <a:r>
              <a:rPr lang="en-GB" dirty="0"/>
              <a:t>Thursday 09:00, HSLT.</a:t>
            </a:r>
          </a:p>
          <a:p>
            <a:r>
              <a:rPr lang="en-GB" dirty="0"/>
              <a:t>Problems Classes:</a:t>
            </a:r>
          </a:p>
          <a:p>
            <a:pPr lvl="1"/>
            <a:r>
              <a:rPr lang="en-GB" dirty="0"/>
              <a:t>Friday 9:00...11:00.</a:t>
            </a:r>
          </a:p>
          <a:p>
            <a:pPr lvl="1"/>
            <a:r>
              <a:rPr lang="en-GB" dirty="0"/>
              <a:t>Central Teaching Labs, </a:t>
            </a:r>
            <a:r>
              <a:rPr lang="en-GB" dirty="0" err="1"/>
              <a:t>GFlex</a:t>
            </a:r>
            <a:r>
              <a:rPr lang="en-GB" dirty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199" y="1533525"/>
            <a:ext cx="4484255" cy="5135563"/>
          </a:xfrm>
        </p:spPr>
        <p:txBody>
          <a:bodyPr/>
          <a:lstStyle/>
          <a:p>
            <a:r>
              <a:rPr lang="en-GB" dirty="0"/>
              <a:t>Outline syllabus:</a:t>
            </a:r>
          </a:p>
          <a:p>
            <a:pPr lvl="1"/>
            <a:r>
              <a:rPr lang="en-GB" dirty="0"/>
              <a:t>Matrices.</a:t>
            </a:r>
          </a:p>
          <a:p>
            <a:pPr lvl="1"/>
            <a:r>
              <a:rPr lang="en-GB" dirty="0"/>
              <a:t>Vector calculus.</a:t>
            </a:r>
          </a:p>
          <a:p>
            <a:pPr lvl="1"/>
            <a:r>
              <a:rPr lang="en-GB" dirty="0"/>
              <a:t>Differential equations.</a:t>
            </a:r>
          </a:p>
          <a:p>
            <a:pPr lvl="1"/>
            <a:r>
              <a:rPr lang="en-GB" dirty="0"/>
              <a:t>Fourier series.</a:t>
            </a:r>
          </a:p>
          <a:p>
            <a:pPr lvl="1"/>
            <a:r>
              <a:rPr lang="en-GB" dirty="0"/>
              <a:t>Fourier integrals.</a:t>
            </a:r>
          </a:p>
          <a:p>
            <a:r>
              <a:rPr lang="en-GB" dirty="0"/>
              <a:t>Recommended textbook:</a:t>
            </a:r>
          </a:p>
          <a:p>
            <a:pPr lvl="1"/>
            <a:r>
              <a:rPr lang="en-GB" dirty="0"/>
              <a:t>“Calculus, a Complete Course”, Adams and Essex, (Pub. Pearson).</a:t>
            </a:r>
          </a:p>
          <a:p>
            <a:r>
              <a:rPr lang="en-GB" dirty="0"/>
              <a:t>Assessment:</a:t>
            </a:r>
          </a:p>
          <a:p>
            <a:pPr lvl="1"/>
            <a:r>
              <a:rPr lang="en-GB" dirty="0"/>
              <a:t>Exam end of S2: 70%.</a:t>
            </a:r>
          </a:p>
          <a:p>
            <a:pPr lvl="1"/>
            <a:r>
              <a:rPr lang="en-GB" dirty="0"/>
              <a:t>Problems Classes: 20%.</a:t>
            </a:r>
          </a:p>
          <a:p>
            <a:pPr lvl="1"/>
            <a:r>
              <a:rPr lang="en-GB" dirty="0"/>
              <a:t>Homework: 10%.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15E10E-8F0D-4DAE-85D5-09F1699E2406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1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2237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fields and field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2837447" cy="5135563"/>
          </a:xfrm>
        </p:spPr>
        <p:txBody>
          <a:bodyPr/>
          <a:lstStyle/>
          <a:p>
            <a:r>
              <a:rPr lang="en-GB" dirty="0"/>
              <a:t>Electric field lines are another way of visualising E fields.</a:t>
            </a:r>
          </a:p>
          <a:p>
            <a:r>
              <a:rPr lang="en-GB" dirty="0"/>
              <a:t>Lines trace path followed by (slow) test charge.</a:t>
            </a:r>
          </a:p>
          <a:p>
            <a:r>
              <a:rPr lang="en-GB" dirty="0"/>
              <a:t>Density of lines proportional to field strength.</a:t>
            </a:r>
          </a:p>
          <a:p>
            <a:r>
              <a:rPr lang="en-GB" dirty="0"/>
              <a:t>Examples shown opposite. </a:t>
            </a:r>
          </a:p>
          <a:p>
            <a:r>
              <a:rPr lang="en-GB" dirty="0"/>
              <a:t>Note that positive and negative charges are not balanced – how can you tell this?</a:t>
            </a:r>
          </a:p>
          <a:p>
            <a:endParaRPr lang="en-GB" dirty="0"/>
          </a:p>
        </p:txBody>
      </p:sp>
      <p:pic>
        <p:nvPicPr>
          <p:cNvPr id="5" name="Picture 10" descr="EfiledUnbalanced"/>
          <p:cNvPicPr>
            <a:picLocks noChangeAspect="1" noChangeArrowheads="1"/>
          </p:cNvPicPr>
          <p:nvPr/>
        </p:nvPicPr>
        <p:blipFill>
          <a:blip r:embed="rId2" cstate="print"/>
          <a:srcRect t="5905"/>
          <a:stretch>
            <a:fillRect/>
          </a:stretch>
        </p:blipFill>
        <p:spPr bwMode="auto">
          <a:xfrm>
            <a:off x="3386708" y="1977785"/>
            <a:ext cx="6179679" cy="3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15DA7-9EE0-4451-B0F6-F54E5EC000D8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10</a:t>
            </a:fld>
            <a:endParaRPr lang="en-GB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tationary&#10;&#10;Description generated with high confidence">
            <a:extLst>
              <a:ext uri="{FF2B5EF4-FFF2-40B4-BE49-F238E27FC236}">
                <a16:creationId xmlns:a16="http://schemas.microsoft.com/office/drawing/2014/main" id="{EB12F31D-A6B0-4E60-99E3-ECF6F1FD6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9" t="10456" r="8343" b="10009"/>
          <a:stretch/>
        </p:blipFill>
        <p:spPr>
          <a:xfrm>
            <a:off x="4238719" y="2224109"/>
            <a:ext cx="5665594" cy="4622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Gradient of a scalar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gradient of a scalar field f(x,</a:t>
            </a:r>
            <a:r>
              <a:rPr lang="en-GB" baseline="30000" dirty="0"/>
              <a:t> </a:t>
            </a:r>
            <a:r>
              <a:rPr lang="en-GB" dirty="0"/>
              <a:t>y,</a:t>
            </a:r>
            <a:r>
              <a:rPr lang="en-GB" baseline="30000" dirty="0"/>
              <a:t> </a:t>
            </a:r>
            <a:r>
              <a:rPr lang="en-GB" dirty="0"/>
              <a:t>z) is defined by: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gradient of a scalar field is a vector field.</a:t>
            </a:r>
          </a:p>
          <a:p>
            <a:r>
              <a:rPr lang="en-GB" dirty="0"/>
              <a:t>Can also write as row vector: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699000" cy="5135563"/>
          </a:xfrm>
        </p:spPr>
        <p:txBody>
          <a:bodyPr/>
          <a:lstStyle/>
          <a:p>
            <a:r>
              <a:rPr lang="en-GB" dirty="0"/>
              <a:t>Example, in 2D (so can draw on screen).</a:t>
            </a:r>
          </a:p>
          <a:p>
            <a:r>
              <a:rPr lang="en-GB" dirty="0"/>
              <a:t>f(x,</a:t>
            </a:r>
            <a:r>
              <a:rPr lang="en-GB" baseline="30000" dirty="0"/>
              <a:t> </a:t>
            </a:r>
            <a:r>
              <a:rPr lang="en-GB" dirty="0"/>
              <a:t>y) = – x</a:t>
            </a:r>
            <a:r>
              <a:rPr lang="en-GB" baseline="30000" dirty="0"/>
              <a:t>2</a:t>
            </a:r>
            <a:r>
              <a:rPr lang="en-GB" dirty="0"/>
              <a:t> – 2y</a:t>
            </a:r>
            <a:r>
              <a:rPr lang="en-GB" baseline="30000" dirty="0"/>
              <a:t>2</a:t>
            </a:r>
            <a:r>
              <a:rPr lang="en-GB" dirty="0"/>
              <a:t> + 8,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489885"/>
              </p:ext>
            </p:extLst>
          </p:nvPr>
        </p:nvGraphicFramePr>
        <p:xfrm>
          <a:off x="924986" y="2148417"/>
          <a:ext cx="28321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2831760" imgH="2108160" progId="Equation.DSMT4">
                  <p:embed/>
                </p:oleObj>
              </mc:Choice>
              <mc:Fallback>
                <p:oleObj name="Equation" r:id="rId4" imgW="2831760" imgH="21081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986" y="2148417"/>
                        <a:ext cx="2832100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550811"/>
              </p:ext>
            </p:extLst>
          </p:nvPr>
        </p:nvGraphicFramePr>
        <p:xfrm>
          <a:off x="953032" y="5483225"/>
          <a:ext cx="2298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2298600" imgH="736560" progId="Equation.DSMT4">
                  <p:embed/>
                </p:oleObj>
              </mc:Choice>
              <mc:Fallback>
                <p:oleObj name="Equation" r:id="rId6" imgW="2298600" imgH="736560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032" y="5483225"/>
                        <a:ext cx="22987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353EBF-49DA-4028-B4CD-5D31504A33B5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11</a:t>
            </a:fld>
            <a:endParaRPr lang="en-GB" sz="1600" dirty="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80443B1-C6C4-4686-A2D1-0DE0C26F09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240050"/>
              </p:ext>
            </p:extLst>
          </p:nvPr>
        </p:nvGraphicFramePr>
        <p:xfrm>
          <a:off x="7874000" y="1949472"/>
          <a:ext cx="1854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1854000" imgH="380880" progId="Equation.DSMT4">
                  <p:embed/>
                </p:oleObj>
              </mc:Choice>
              <mc:Fallback>
                <p:oleObj name="Equation" r:id="rId8" imgW="1854000" imgH="3808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D80443B1-C6C4-4686-A2D1-0DE0C26F09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0" y="1949472"/>
                        <a:ext cx="1854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D401A7-81D2-40F7-A0B0-9FEA6ED026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5010" r="13920" b="4344"/>
          <a:stretch/>
        </p:blipFill>
        <p:spPr>
          <a:xfrm>
            <a:off x="3355847" y="1529776"/>
            <a:ext cx="6382513" cy="5249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Gradient of a scalar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294467"/>
            <a:ext cx="3577168" cy="4374621"/>
          </a:xfrm>
        </p:spPr>
        <p:txBody>
          <a:bodyPr/>
          <a:lstStyle/>
          <a:p>
            <a:r>
              <a:rPr lang="en-GB" dirty="0"/>
              <a:t>Plot the scalar field</a:t>
            </a:r>
            <a:br>
              <a:rPr lang="en-GB" dirty="0"/>
            </a:br>
            <a:r>
              <a:rPr lang="en-GB" dirty="0"/>
              <a:t>f(x,</a:t>
            </a:r>
            <a:r>
              <a:rPr lang="en-GB" baseline="30000" dirty="0"/>
              <a:t> </a:t>
            </a:r>
            <a:r>
              <a:rPr lang="en-GB" dirty="0"/>
              <a:t>y) = – x</a:t>
            </a:r>
            <a:r>
              <a:rPr lang="en-GB" baseline="30000" dirty="0"/>
              <a:t>2</a:t>
            </a:r>
            <a:r>
              <a:rPr lang="en-GB" dirty="0"/>
              <a:t> – 2y</a:t>
            </a:r>
            <a:r>
              <a:rPr lang="en-GB" baseline="30000" dirty="0"/>
              <a:t>2</a:t>
            </a:r>
            <a:r>
              <a:rPr lang="en-GB" dirty="0"/>
              <a:t> + 8</a:t>
            </a:r>
            <a:br>
              <a:rPr lang="en-GB" dirty="0"/>
            </a:br>
            <a:r>
              <a:rPr lang="en-GB" dirty="0"/>
              <a:t>as a contour plot.</a:t>
            </a:r>
          </a:p>
          <a:p>
            <a:r>
              <a:rPr lang="en-GB" dirty="0"/>
              <a:t>Plot the field’s gradient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as a vector plot.</a:t>
            </a:r>
          </a:p>
          <a:p>
            <a:endParaRPr lang="en-GB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298916"/>
              </p:ext>
            </p:extLst>
          </p:nvPr>
        </p:nvGraphicFramePr>
        <p:xfrm>
          <a:off x="937684" y="3636987"/>
          <a:ext cx="1854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854000" imgH="380880" progId="Equation.DSMT4">
                  <p:embed/>
                </p:oleObj>
              </mc:Choice>
              <mc:Fallback>
                <p:oleObj name="Equation" r:id="rId4" imgW="1854000" imgH="3808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684" y="3636987"/>
                        <a:ext cx="1854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0C0DC7-A26F-42E3-9C2A-88541BB3080E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12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8625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Gradient of a scalar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gradient vectors point in the direction of the steepest slope of the scalar field at the positions at which they are defined.</a:t>
            </a:r>
          </a:p>
          <a:p>
            <a:r>
              <a:rPr lang="en-GB" dirty="0"/>
              <a:t>The magnitude of the gradient vector gives the steepness of the slope (the gradient).</a:t>
            </a:r>
          </a:p>
          <a:p>
            <a:r>
              <a:rPr lang="en-GB" dirty="0"/>
              <a:t>A physical example: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Around a point charge q: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Calculate E field using our prescription, x component:</a:t>
            </a:r>
          </a:p>
        </p:txBody>
      </p:sp>
      <p:graphicFrame>
        <p:nvGraphicFramePr>
          <p:cNvPr id="245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3207"/>
              </p:ext>
            </p:extLst>
          </p:nvPr>
        </p:nvGraphicFramePr>
        <p:xfrm>
          <a:off x="940425" y="4172983"/>
          <a:ext cx="2959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2958840" imgH="736560" progId="Equation.DSMT4">
                  <p:embed/>
                </p:oleObj>
              </mc:Choice>
              <mc:Fallback>
                <p:oleObj name="Equation" r:id="rId3" imgW="2958840" imgH="736560" progId="Equation.DSMT4">
                  <p:embed/>
                  <p:pic>
                    <p:nvPicPr>
                      <p:cNvPr id="245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425" y="4172983"/>
                        <a:ext cx="29591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282597"/>
              </p:ext>
            </p:extLst>
          </p:nvPr>
        </p:nvGraphicFramePr>
        <p:xfrm>
          <a:off x="957264" y="5287208"/>
          <a:ext cx="25654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2565360" imgH="1498320" progId="Equation.DSMT4">
                  <p:embed/>
                </p:oleObj>
              </mc:Choice>
              <mc:Fallback>
                <p:oleObj name="Equation" r:id="rId5" imgW="2565360" imgH="1498320" progId="Equation.DSMT4">
                  <p:embed/>
                  <p:pic>
                    <p:nvPicPr>
                      <p:cNvPr id="245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4" y="5287208"/>
                        <a:ext cx="256540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233368"/>
              </p:ext>
            </p:extLst>
          </p:nvPr>
        </p:nvGraphicFramePr>
        <p:xfrm>
          <a:off x="5478209" y="2297113"/>
          <a:ext cx="41021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4101840" imgH="2997000" progId="Equation.DSMT4">
                  <p:embed/>
                </p:oleObj>
              </mc:Choice>
              <mc:Fallback>
                <p:oleObj name="Equation" r:id="rId7" imgW="4101840" imgH="2997000" progId="Equation.DSMT4">
                  <p:embed/>
                  <p:pic>
                    <p:nvPicPr>
                      <p:cNvPr id="2458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209" y="2297113"/>
                        <a:ext cx="4102100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F935F3-AF51-4440-871E-CA9EBB313E0E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13</a:t>
            </a:fld>
            <a:endParaRPr lang="en-GB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Calculating </a:t>
            </a:r>
          </a:p>
        </p:txBody>
      </p:sp>
      <p:sp>
        <p:nvSpPr>
          <p:cNvPr id="41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dirty="0"/>
              <a:t>Doing the same for the y and z components we have:</a:t>
            </a:r>
          </a:p>
          <a:p>
            <a:pPr eaLnBrk="1" hangingPunct="1"/>
            <a:r>
              <a:rPr lang="en-GB" dirty="0"/>
              <a:t>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and</a:t>
            </a:r>
          </a:p>
          <a:p>
            <a:pPr eaLnBrk="1" hangingPunct="1"/>
            <a:r>
              <a:rPr lang="en-GB" dirty="0"/>
              <a:t> </a:t>
            </a:r>
          </a:p>
          <a:p>
            <a:pPr marL="0" indent="0" eaLnBrk="1" hangingPunct="1">
              <a:buNone/>
            </a:pPr>
            <a:endParaRPr lang="en-GB" sz="2000" dirty="0"/>
          </a:p>
          <a:p>
            <a:pPr eaLnBrk="1" hangingPunct="1"/>
            <a:r>
              <a:rPr lang="en-GB" sz="2000" dirty="0"/>
              <a:t>Hence:</a:t>
            </a:r>
          </a:p>
          <a:p>
            <a:pPr eaLnBrk="1" hangingPunct="1"/>
            <a:br>
              <a:rPr lang="en-GB" sz="2000" dirty="0"/>
            </a:br>
            <a:endParaRPr lang="en-GB" sz="2000" dirty="0"/>
          </a:p>
        </p:txBody>
      </p:sp>
      <p:sp>
        <p:nvSpPr>
          <p:cNvPr id="41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478661"/>
            <a:ext cx="4381500" cy="5135563"/>
          </a:xfrm>
        </p:spPr>
        <p:txBody>
          <a:bodyPr/>
          <a:lstStyle/>
          <a:p>
            <a:r>
              <a:rPr lang="en-GB" dirty="0"/>
              <a:t>Now, x/r = cos</a:t>
            </a:r>
            <a:r>
              <a:rPr lang="en-GB" baseline="30000" dirty="0"/>
              <a:t> </a:t>
            </a:r>
            <a:r>
              <a:rPr lang="en-GB" dirty="0" err="1">
                <a:latin typeface="Symbol" pitchFamily="18" charset="2"/>
              </a:rPr>
              <a:t>q</a:t>
            </a:r>
            <a:r>
              <a:rPr lang="en-GB" baseline="-25000" dirty="0" err="1"/>
              <a:t>xr</a:t>
            </a:r>
            <a:r>
              <a:rPr lang="en-GB" dirty="0"/>
              <a:t> is the component of the radius vector in the x direction, y/r that in the y direction and z/r that in the z direction, so we see:    </a:t>
            </a:r>
          </a:p>
          <a:p>
            <a:r>
              <a:rPr lang="en-GB" dirty="0"/>
              <a:t>                   </a:t>
            </a:r>
            <a:br>
              <a:rPr lang="en-GB" dirty="0"/>
            </a:br>
            <a:endParaRPr lang="en-GB" dirty="0"/>
          </a:p>
          <a:p>
            <a:r>
              <a:rPr lang="en-GB" dirty="0"/>
              <a:t>...the E field is directed radially away from the charge, as expected.</a:t>
            </a:r>
          </a:p>
          <a:p>
            <a:pPr>
              <a:buNone/>
            </a:pPr>
            <a:endParaRPr lang="en-GB" dirty="0"/>
          </a:p>
          <a:p>
            <a:pPr eaLnBrk="1" hangingPunct="1"/>
            <a:endParaRPr lang="en-GB" sz="2000" dirty="0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623357"/>
              </p:ext>
            </p:extLst>
          </p:nvPr>
        </p:nvGraphicFramePr>
        <p:xfrm>
          <a:off x="910156" y="2145375"/>
          <a:ext cx="1854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854000" imgH="698400" progId="Equation.DSMT4">
                  <p:embed/>
                </p:oleObj>
              </mc:Choice>
              <mc:Fallback>
                <p:oleObj name="Equation" r:id="rId4" imgW="1854000" imgH="698400" progId="Equation.DSMT4">
                  <p:embed/>
                  <p:pic>
                    <p:nvPicPr>
                      <p:cNvPr id="40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156" y="2145375"/>
                        <a:ext cx="18542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2581275" y="465138"/>
          <a:ext cx="1600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1600200" imgH="507960" progId="Equation.DSMT4">
                  <p:embed/>
                </p:oleObj>
              </mc:Choice>
              <mc:Fallback>
                <p:oleObj name="Equation" r:id="rId6" imgW="1600200" imgH="507960" progId="Equation.DSMT4">
                  <p:embed/>
                  <p:pic>
                    <p:nvPicPr>
                      <p:cNvPr id="40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465138"/>
                        <a:ext cx="1600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81790"/>
              </p:ext>
            </p:extLst>
          </p:nvPr>
        </p:nvGraphicFramePr>
        <p:xfrm>
          <a:off x="916367" y="4335105"/>
          <a:ext cx="2387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2387520" imgH="711000" progId="Equation.DSMT4">
                  <p:embed/>
                </p:oleObj>
              </mc:Choice>
              <mc:Fallback>
                <p:oleObj name="Equation" r:id="rId8" imgW="2387520" imgH="711000" progId="Equation.DSMT4">
                  <p:embed/>
                  <p:pic>
                    <p:nvPicPr>
                      <p:cNvPr id="41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367" y="4335105"/>
                        <a:ext cx="2387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552869"/>
              </p:ext>
            </p:extLst>
          </p:nvPr>
        </p:nvGraphicFramePr>
        <p:xfrm>
          <a:off x="5460878" y="2720716"/>
          <a:ext cx="2019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0" imgW="2019240" imgH="698400" progId="Equation.DSMT4">
                  <p:embed/>
                </p:oleObj>
              </mc:Choice>
              <mc:Fallback>
                <p:oleObj name="Equation" r:id="rId10" imgW="2019240" imgH="698400" progId="Equation.DSMT4">
                  <p:embed/>
                  <p:pic>
                    <p:nvPicPr>
                      <p:cNvPr id="41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878" y="2720716"/>
                        <a:ext cx="20193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255526" y="4170202"/>
            <a:ext cx="1903413" cy="1876425"/>
            <a:chOff x="3550444" y="4421188"/>
            <a:chExt cx="1903413" cy="1876425"/>
          </a:xfrm>
        </p:grpSpPr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4511675" y="4421188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rot="1800000" flipV="1">
              <a:off x="4786313" y="4489450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rot="3600000" flipV="1">
              <a:off x="4981575" y="4700588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rot="5400000" flipV="1">
              <a:off x="5065713" y="4975225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rot="7200000" flipV="1">
              <a:off x="4997450" y="5240338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rot="9000000" flipV="1">
              <a:off x="4795838" y="5451475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516438" y="5521325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rot="19800000" flipH="1" flipV="1">
              <a:off x="4232275" y="4478338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rot="18000000" flipH="1" flipV="1">
              <a:off x="4022725" y="4689475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rot="16200000" flipH="1" flipV="1">
              <a:off x="3938588" y="4979988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rot="14400000" flipH="1" flipV="1">
              <a:off x="4022725" y="5260975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rot="12600000" flipH="1" flipV="1">
              <a:off x="4238625" y="5456238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4311650" y="5151438"/>
              <a:ext cx="395288" cy="395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dirty="0"/>
                <a:t>+q</a:t>
              </a:r>
            </a:p>
          </p:txBody>
        </p:sp>
      </p:grp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0D1D3B5-22EB-4908-8721-3DEA86DF97D6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14</a:t>
            </a:fld>
            <a:endParaRPr lang="en-GB" sz="16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FB4EE02-83B0-4B47-A30B-78F9E1FFDC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015573"/>
              </p:ext>
            </p:extLst>
          </p:nvPr>
        </p:nvGraphicFramePr>
        <p:xfrm>
          <a:off x="910156" y="3290886"/>
          <a:ext cx="1905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2" imgW="1904760" imgH="698400" progId="Equation.DSMT4">
                  <p:embed/>
                </p:oleObj>
              </mc:Choice>
              <mc:Fallback>
                <p:oleObj name="Equation" r:id="rId12" imgW="1904760" imgH="698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FB4EE02-83B0-4B47-A30B-78F9E1FFD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10156" y="3290886"/>
                        <a:ext cx="19050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calculus – the gradient of a scalar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 this lecture we will:</a:t>
            </a:r>
          </a:p>
          <a:p>
            <a:pPr lvl="1"/>
            <a:r>
              <a:rPr lang="en-GB" dirty="0"/>
              <a:t>Revise partial differentiation.</a:t>
            </a:r>
          </a:p>
          <a:p>
            <a:pPr lvl="1"/>
            <a:r>
              <a:rPr lang="en-GB" dirty="0"/>
              <a:t>Introduce scalar and vector fields.</a:t>
            </a:r>
          </a:p>
          <a:p>
            <a:pPr lvl="1"/>
            <a:r>
              <a:rPr lang="en-GB" dirty="0"/>
              <a:t>Look at some methods of visualising scalar and vector fields.</a:t>
            </a:r>
          </a:p>
          <a:p>
            <a:pPr lvl="1"/>
            <a:r>
              <a:rPr lang="en-GB" dirty="0"/>
              <a:t>Define the gradient of a scalar field.</a:t>
            </a:r>
          </a:p>
          <a:p>
            <a:pPr lvl="1"/>
            <a:r>
              <a:rPr lang="en-GB" dirty="0"/>
              <a:t>Look at electric fields and potentials.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Some comprehension questions for this lecture.</a:t>
            </a:r>
          </a:p>
          <a:p>
            <a:pPr lvl="1"/>
            <a:r>
              <a:rPr lang="en-GB" dirty="0"/>
              <a:t>Explain which of the following can be represented as scalar and which as vector fields:</a:t>
            </a:r>
          </a:p>
          <a:p>
            <a:pPr lvl="2"/>
            <a:r>
              <a:rPr lang="en-GB" dirty="0"/>
              <a:t>Atmospheric pressure.</a:t>
            </a:r>
          </a:p>
          <a:p>
            <a:pPr lvl="2"/>
            <a:r>
              <a:rPr lang="en-GB" dirty="0"/>
              <a:t>Ocean currents.</a:t>
            </a:r>
          </a:p>
          <a:p>
            <a:pPr lvl="2"/>
            <a:r>
              <a:rPr lang="en-GB" dirty="0"/>
              <a:t>Height above sea level across the UK.</a:t>
            </a:r>
          </a:p>
          <a:p>
            <a:pPr lvl="1"/>
            <a:r>
              <a:rPr lang="en-GB" dirty="0"/>
              <a:t>Calculate the electric field associated with the electric potential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647902"/>
              </p:ext>
            </p:extLst>
          </p:nvPr>
        </p:nvGraphicFramePr>
        <p:xfrm>
          <a:off x="6857874" y="5274400"/>
          <a:ext cx="147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473120" imgH="304560" progId="Equation.DSMT4">
                  <p:embed/>
                </p:oleObj>
              </mc:Choice>
              <mc:Fallback>
                <p:oleObj name="Equation" r:id="rId4" imgW="1473120" imgH="3045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874" y="5274400"/>
                        <a:ext cx="1473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F67829E-2F0F-4D33-8794-4D4ABB4C5065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2</a:t>
            </a:fld>
            <a:endParaRPr lang="en-GB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7" descr="PartialDerivative"/>
          <p:cNvPicPr>
            <a:picLocks noChangeAspect="1" noChangeArrowheads="1"/>
          </p:cNvPicPr>
          <p:nvPr/>
        </p:nvPicPr>
        <p:blipFill>
          <a:blip r:embed="rId4" cstate="print"/>
          <a:srcRect t="4553" b="6396"/>
          <a:stretch>
            <a:fillRect/>
          </a:stretch>
        </p:blipFill>
        <p:spPr bwMode="auto">
          <a:xfrm>
            <a:off x="5686527" y="1443787"/>
            <a:ext cx="2969447" cy="352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Some revision – partial derivatives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dirty="0"/>
              <a:t>Consider a function of two variables, f(x,</a:t>
            </a:r>
            <a:r>
              <a:rPr lang="en-GB" sz="2000" baseline="30000" dirty="0"/>
              <a:t> </a:t>
            </a:r>
            <a:r>
              <a:rPr lang="en-GB" sz="2000" dirty="0"/>
              <a:t>y).</a:t>
            </a:r>
          </a:p>
          <a:p>
            <a:pPr eaLnBrk="1" hangingPunct="1"/>
            <a:r>
              <a:rPr lang="en-GB" sz="2000" dirty="0"/>
              <a:t>The partial derivatives of this function </a:t>
            </a:r>
            <a:r>
              <a:rPr lang="en-GB" sz="2000" dirty="0" err="1"/>
              <a:t>w.r.t</a:t>
            </a:r>
            <a:r>
              <a:rPr lang="en-GB" sz="2000" dirty="0"/>
              <a:t>. x and y are defined by: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endParaRPr lang="en-GB" sz="2000" dirty="0"/>
          </a:p>
          <a:p>
            <a:pPr eaLnBrk="1" hangingPunct="1"/>
            <a:r>
              <a:rPr lang="en-GB" sz="2000" dirty="0"/>
              <a:t>Example: f(x,</a:t>
            </a:r>
            <a:r>
              <a:rPr lang="en-GB" sz="2000" baseline="30000" dirty="0"/>
              <a:t> </a:t>
            </a:r>
            <a:r>
              <a:rPr lang="en-GB" sz="2000" dirty="0"/>
              <a:t>y) = xy</a:t>
            </a:r>
            <a:r>
              <a:rPr lang="en-GB" sz="2000" baseline="30000" dirty="0"/>
              <a:t>2</a:t>
            </a:r>
            <a:r>
              <a:rPr lang="en-GB" sz="2000" dirty="0"/>
              <a:t>.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endParaRPr lang="en-GB" sz="2000" dirty="0"/>
          </a:p>
          <a:p>
            <a:pPr eaLnBrk="1" hangingPunct="1"/>
            <a:r>
              <a:rPr lang="en-GB" sz="2000" dirty="0"/>
              <a:t>Geometrically, consider z = f(x,</a:t>
            </a:r>
            <a:r>
              <a:rPr lang="en-GB" sz="2000" baseline="30000" dirty="0"/>
              <a:t> </a:t>
            </a:r>
            <a:r>
              <a:rPr lang="en-GB" sz="2000" dirty="0"/>
              <a:t>y) as shown opposite:</a:t>
            </a:r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endParaRPr lang="en-GB" sz="2000" dirty="0"/>
          </a:p>
          <a:p>
            <a:pPr eaLnBrk="1" hangingPunct="1"/>
            <a:r>
              <a:rPr lang="en-GB" sz="2000" dirty="0"/>
              <a:t>Keep y = y</a:t>
            </a:r>
            <a:r>
              <a:rPr lang="en-GB" sz="2000" baseline="-25000" dirty="0"/>
              <a:t>0</a:t>
            </a:r>
            <a:r>
              <a:rPr lang="en-GB" sz="2000" dirty="0"/>
              <a:t>, then z = f(x,</a:t>
            </a:r>
            <a:r>
              <a:rPr lang="en-GB" sz="2000" baseline="30000" dirty="0"/>
              <a:t> </a:t>
            </a:r>
            <a:r>
              <a:rPr lang="en-GB" sz="2000" dirty="0"/>
              <a:t>y</a:t>
            </a:r>
            <a:r>
              <a:rPr lang="en-GB" sz="2000" baseline="-25000" dirty="0"/>
              <a:t>0</a:t>
            </a:r>
            <a:r>
              <a:rPr lang="en-GB" sz="2000" dirty="0"/>
              <a:t>) traces out the red curve shown.</a:t>
            </a:r>
          </a:p>
          <a:p>
            <a:pPr eaLnBrk="1" hangingPunct="1"/>
            <a:r>
              <a:rPr lang="en-GB" sz="2000" dirty="0"/>
              <a:t>The slope of this curve at (x</a:t>
            </a:r>
            <a:r>
              <a:rPr lang="en-GB" sz="2000" baseline="-25000" dirty="0"/>
              <a:t>0</a:t>
            </a:r>
            <a:r>
              <a:rPr lang="en-GB" sz="2000" dirty="0"/>
              <a:t>,</a:t>
            </a:r>
            <a:r>
              <a:rPr lang="en-GB" sz="2000" baseline="30000" dirty="0"/>
              <a:t> </a:t>
            </a:r>
            <a:r>
              <a:rPr lang="en-GB" sz="2000" dirty="0"/>
              <a:t>y</a:t>
            </a:r>
            <a:r>
              <a:rPr lang="en-GB" sz="2000" baseline="-25000" dirty="0"/>
              <a:t>0</a:t>
            </a:r>
            <a:r>
              <a:rPr lang="en-GB" sz="2000" dirty="0"/>
              <a:t>) is given by 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922338" y="3017838"/>
          <a:ext cx="35179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3517560" imgH="1447560" progId="Equation.DSMT4">
                  <p:embed/>
                </p:oleObj>
              </mc:Choice>
              <mc:Fallback>
                <p:oleObj name="Equation" r:id="rId5" imgW="3517560" imgH="1447560" progId="Equation.DSMT4">
                  <p:embed/>
                  <p:pic>
                    <p:nvPicPr>
                      <p:cNvPr id="2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3017838"/>
                        <a:ext cx="35179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925513" y="5156200"/>
          <a:ext cx="1981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1981080" imgH="685800" progId="Equation.DSMT4">
                  <p:embed/>
                </p:oleObj>
              </mc:Choice>
              <mc:Fallback>
                <p:oleObj name="Equation" r:id="rId7" imgW="1981080" imgH="685800" progId="Equation.DSMT4">
                  <p:embed/>
                  <p:pic>
                    <p:nvPicPr>
                      <p:cNvPr id="20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5156200"/>
                        <a:ext cx="1981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844662"/>
              </p:ext>
            </p:extLst>
          </p:nvPr>
        </p:nvGraphicFramePr>
        <p:xfrm>
          <a:off x="6414030" y="5981700"/>
          <a:ext cx="2362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9" imgW="2361960" imgH="749160" progId="Equation.DSMT4">
                  <p:embed/>
                </p:oleObj>
              </mc:Choice>
              <mc:Fallback>
                <p:oleObj name="Equation" r:id="rId9" imgW="2361960" imgH="749160" progId="Equation.DSMT4">
                  <p:embed/>
                  <p:pic>
                    <p:nvPicPr>
                      <p:cNvPr id="20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4030" y="5981700"/>
                        <a:ext cx="23622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B2F17E-FB5A-4BB2-9709-05CF79D25E8D}"/>
              </a:ext>
            </a:extLst>
          </p:cNvPr>
          <p:cNvSpPr txBox="1">
            <a:spLocks/>
          </p:cNvSpPr>
          <p:nvPr/>
        </p:nvSpPr>
        <p:spPr>
          <a:xfrm>
            <a:off x="7592912" y="6494969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3</a:t>
            </a:fld>
            <a:endParaRPr lang="en-GB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6A43-446D-4854-BDCF-4A35CBA0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revision – partial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1E1A-E509-46CE-AF35-0F536E035A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Calculate the following derivatives: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462710B-A9D5-4DE1-AB0F-5D53ED8C7F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06305"/>
              </p:ext>
            </p:extLst>
          </p:nvPr>
        </p:nvGraphicFramePr>
        <p:xfrm>
          <a:off x="902807" y="2157413"/>
          <a:ext cx="3441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3441600" imgH="609480" progId="Equation.DSMT4">
                  <p:embed/>
                </p:oleObj>
              </mc:Choice>
              <mc:Fallback>
                <p:oleObj name="Equation" r:id="rId3" imgW="3441600" imgH="609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462710B-A9D5-4DE1-AB0F-5D53ED8C7F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807" y="2157413"/>
                        <a:ext cx="3441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54E1CB5-4697-4A88-8B96-B50782B09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83837"/>
              </p:ext>
            </p:extLst>
          </p:nvPr>
        </p:nvGraphicFramePr>
        <p:xfrm>
          <a:off x="890107" y="2941638"/>
          <a:ext cx="3441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3441600" imgH="609480" progId="Equation.DSMT4">
                  <p:embed/>
                </p:oleObj>
              </mc:Choice>
              <mc:Fallback>
                <p:oleObj name="Equation" r:id="rId5" imgW="3441600" imgH="609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54E1CB5-4697-4A88-8B96-B50782B096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0107" y="2941638"/>
                        <a:ext cx="3441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A94FAEF-B015-48DD-AD43-D1BBA73076DF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4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6268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Scalar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 scalar field is a scalar that is defined at all points in space.</a:t>
            </a:r>
          </a:p>
          <a:p>
            <a:r>
              <a:rPr lang="en-GB" dirty="0"/>
              <a:t>Example, electric potential around  point charge: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Can plot in “3D” for field defined in (x,</a:t>
            </a:r>
            <a:r>
              <a:rPr lang="en-GB" baseline="30000" dirty="0"/>
              <a:t> </a:t>
            </a:r>
            <a:r>
              <a:rPr lang="en-GB" dirty="0"/>
              <a:t>y) plane, or use contour plot.</a:t>
            </a:r>
          </a:p>
          <a:p>
            <a:r>
              <a:rPr lang="en-GB" dirty="0"/>
              <a:t>The contours are “equipotentials”: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803165-7856-488D-B588-8B8F194E26DD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5</a:t>
            </a:fld>
            <a:endParaRPr lang="en-GB" sz="1600" dirty="0"/>
          </a:p>
        </p:txBody>
      </p:sp>
      <p:pic>
        <p:nvPicPr>
          <p:cNvPr id="8" name="Picture 7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1692E977-3707-426C-9AB5-A2862F2A9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5" t="10865" r="7167" b="9548"/>
          <a:stretch/>
        </p:blipFill>
        <p:spPr>
          <a:xfrm>
            <a:off x="228600" y="2880360"/>
            <a:ext cx="4798938" cy="3751451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09D394A-3226-4E1F-9A53-2C5E53B5BD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5009" r="10468" b="3511"/>
          <a:stretch/>
        </p:blipFill>
        <p:spPr>
          <a:xfrm>
            <a:off x="4945242" y="2624327"/>
            <a:ext cx="4875414" cy="3873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Contour plot of Snowdon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44" y="1555418"/>
            <a:ext cx="8487833" cy="508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05CFA6-C85A-4F3A-9758-1FAC63BBF83B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6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828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Scalar fields and equipotentials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dirty="0"/>
              <a:t>Electric potential in drift chamber illustrated using equipotentials.</a:t>
            </a:r>
          </a:p>
          <a:p>
            <a:pPr eaLnBrk="1" hangingPunct="1"/>
            <a:r>
              <a:rPr lang="en-GB" sz="2000" dirty="0"/>
              <a:t>Electric field always normal to equipotentials.</a:t>
            </a:r>
          </a:p>
          <a:p>
            <a:pPr eaLnBrk="1" hangingPunct="1"/>
            <a:r>
              <a:rPr lang="en-GB" sz="2000" dirty="0"/>
              <a:t>Electrons produced in drift volume by high energy charged particle passing through gas in chamber.</a:t>
            </a:r>
          </a:p>
          <a:p>
            <a:pPr eaLnBrk="1" hangingPunct="1"/>
            <a:r>
              <a:rPr lang="en-GB" sz="2000" dirty="0"/>
              <a:t>Electrons drift along electric field lines to anode wires (central potential wells) where they produce electrical signals.</a:t>
            </a:r>
          </a:p>
          <a:p>
            <a:pPr eaLnBrk="1" hangingPunct="1"/>
            <a:r>
              <a:rPr lang="en-GB" sz="2000" dirty="0"/>
              <a:t>Drift electric field ~ 1 MV/m.</a:t>
            </a:r>
          </a:p>
          <a:p>
            <a:pPr eaLnBrk="1" hangingPunct="1"/>
            <a:r>
              <a:rPr lang="en-GB" sz="2000" dirty="0"/>
              <a:t>Using information on time taken for electrons to reach wires, reconstruct path of high energy charged particle.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738688" y="1562100"/>
            <a:ext cx="4852987" cy="5181600"/>
            <a:chOff x="2985" y="984"/>
            <a:chExt cx="3057" cy="3264"/>
          </a:xfrm>
        </p:grpSpPr>
        <p:graphicFrame>
          <p:nvGraphicFramePr>
            <p:cNvPr id="7170" name="Object 9"/>
            <p:cNvGraphicFramePr>
              <a:graphicFrameLocks noChangeAspect="1"/>
            </p:cNvGraphicFramePr>
            <p:nvPr/>
          </p:nvGraphicFramePr>
          <p:xfrm>
            <a:off x="3126" y="984"/>
            <a:ext cx="2916" cy="3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Mathcad" r:id="rId4" imgW="4629240" imgH="5181480" progId="Mathcad">
                    <p:embed/>
                  </p:oleObj>
                </mc:Choice>
                <mc:Fallback>
                  <p:oleObj name="Mathcad" r:id="rId4" imgW="4629240" imgH="5181480" progId="Mathcad">
                    <p:embed/>
                    <p:pic>
                      <p:nvPicPr>
                        <p:cNvPr id="717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6" y="984"/>
                          <a:ext cx="2916" cy="3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328" y="3963"/>
              <a:ext cx="2664" cy="250"/>
              <a:chOff x="3328" y="4019"/>
              <a:chExt cx="2664" cy="250"/>
            </a:xfrm>
          </p:grpSpPr>
          <p:sp>
            <p:nvSpPr>
              <p:cNvPr id="7177" name="Line 10"/>
              <p:cNvSpPr>
                <a:spLocks noChangeShapeType="1"/>
              </p:cNvSpPr>
              <p:nvPr/>
            </p:nvSpPr>
            <p:spPr bwMode="auto">
              <a:xfrm>
                <a:off x="3328" y="4144"/>
                <a:ext cx="26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8" name="Text Box 7"/>
              <p:cNvSpPr txBox="1">
                <a:spLocks noChangeArrowheads="1"/>
              </p:cNvSpPr>
              <p:nvPr/>
            </p:nvSpPr>
            <p:spPr bwMode="auto">
              <a:xfrm>
                <a:off x="4371" y="4019"/>
                <a:ext cx="564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56 mm</a:t>
                </a:r>
              </a:p>
            </p:txBody>
          </p:sp>
        </p:grpSp>
        <p:sp>
          <p:nvSpPr>
            <p:cNvPr id="7175" name="Line 12"/>
            <p:cNvSpPr>
              <a:spLocks noChangeShapeType="1"/>
            </p:cNvSpPr>
            <p:nvPr/>
          </p:nvSpPr>
          <p:spPr bwMode="auto">
            <a:xfrm>
              <a:off x="3120" y="1032"/>
              <a:ext cx="0" cy="2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 rot="-5400000">
              <a:off x="2828" y="2225"/>
              <a:ext cx="56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32 mm</a:t>
              </a:r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BA180C-4348-40F8-BA4D-F47CA571B952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7</a:t>
            </a:fld>
            <a:endParaRPr lang="en-GB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 vector field is a vector that is defined at all points in space.</a:t>
            </a:r>
          </a:p>
          <a:p>
            <a:r>
              <a:rPr lang="en-GB" dirty="0"/>
              <a:t>Physical examples include the electric field, e.g. that surrounding a point charge can be sketched as: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Can represent a vector field defined in the (x,</a:t>
            </a:r>
            <a:r>
              <a:rPr lang="en-GB" baseline="30000" dirty="0"/>
              <a:t> </a:t>
            </a:r>
            <a:r>
              <a:rPr lang="en-GB" dirty="0"/>
              <a:t>y) plane using arrows in the direction of the vector whose length is proportional to the magnitude.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577270" y="3687268"/>
            <a:ext cx="1903413" cy="1876425"/>
            <a:chOff x="3550444" y="4421188"/>
            <a:chExt cx="1903413" cy="1876425"/>
          </a:xfrm>
        </p:grpSpPr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V="1">
              <a:off x="4511675" y="4421188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rot="1800000" flipV="1">
              <a:off x="4786313" y="4489450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rot="3600000" flipV="1">
              <a:off x="4981575" y="4700588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rot="5400000" flipV="1">
              <a:off x="5065713" y="4975225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rot="7200000" flipV="1">
              <a:off x="4997450" y="5240338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rot="9000000" flipV="1">
              <a:off x="4795838" y="5451475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4516438" y="5521325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rot="19800000" flipH="1" flipV="1">
              <a:off x="4232275" y="4478338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rot="18000000" flipH="1" flipV="1">
              <a:off x="4022725" y="4689475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rot="16200000" flipH="1" flipV="1">
              <a:off x="3938588" y="4979988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rot="14400000" flipH="1" flipV="1">
              <a:off x="4022725" y="5260975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 rot="12600000" flipH="1" flipV="1">
              <a:off x="4238625" y="5456238"/>
              <a:ext cx="0" cy="776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4311650" y="5151438"/>
              <a:ext cx="395288" cy="395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dirty="0"/>
                <a:t>+q</a:t>
              </a:r>
            </a:p>
          </p:txBody>
        </p:sp>
      </p:grp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12245" t="13402" r="10328" b="24486"/>
          <a:stretch>
            <a:fillRect/>
          </a:stretch>
        </p:blipFill>
        <p:spPr bwMode="auto">
          <a:xfrm>
            <a:off x="5281864" y="2899616"/>
            <a:ext cx="3982452" cy="357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D5CE22A-B4CB-4FAC-B81C-9A47E4319734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8</a:t>
            </a:fld>
            <a:endParaRPr lang="en-GB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8B1F-3098-4005-BF42-321E4A294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Scalar and vector field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EBE42-47A0-4603-80F9-C0B479DDE9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 scalar field is defined by:</a:t>
            </a:r>
          </a:p>
          <a:p>
            <a:endParaRPr lang="en-GB" dirty="0"/>
          </a:p>
          <a:p>
            <a:r>
              <a:rPr lang="en-GB" dirty="0"/>
              <a:t>What is the value of the field at the point                              ? </a:t>
            </a:r>
          </a:p>
          <a:p>
            <a:endParaRPr lang="en-GB" dirty="0"/>
          </a:p>
          <a:p>
            <a:r>
              <a:rPr lang="en-GB" dirty="0"/>
              <a:t>A vector field is defined by: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is the magnitude of the field at the point                              ?</a:t>
            </a:r>
          </a:p>
          <a:p>
            <a:r>
              <a:rPr lang="en-GB" dirty="0"/>
              <a:t>What is its direction at the origin?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4EB1483-285D-4C77-B612-53771A804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569707"/>
              </p:ext>
            </p:extLst>
          </p:nvPr>
        </p:nvGraphicFramePr>
        <p:xfrm>
          <a:off x="912622" y="1951228"/>
          <a:ext cx="2527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2527200" imgH="342720" progId="Equation.DSMT4">
                  <p:embed/>
                </p:oleObj>
              </mc:Choice>
              <mc:Fallback>
                <p:oleObj name="Equation" r:id="rId3" imgW="2527200" imgH="342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4EB1483-285D-4C77-B612-53771A8046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622" y="1951228"/>
                        <a:ext cx="2527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E7FA383-6B8B-4A16-B6B2-9F26474135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491666"/>
              </p:ext>
            </p:extLst>
          </p:nvPr>
        </p:nvGraphicFramePr>
        <p:xfrm>
          <a:off x="1571625" y="2643188"/>
          <a:ext cx="1752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1752480" imgH="304560" progId="Equation.DSMT4">
                  <p:embed/>
                </p:oleObj>
              </mc:Choice>
              <mc:Fallback>
                <p:oleObj name="Equation" r:id="rId5" imgW="1752480" imgH="304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E7FA383-6B8B-4A16-B6B2-9F2647413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1625" y="2643188"/>
                        <a:ext cx="1752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CA99A5F-206F-4B57-96B1-F0DBA88301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214950"/>
              </p:ext>
            </p:extLst>
          </p:nvPr>
        </p:nvGraphicFramePr>
        <p:xfrm>
          <a:off x="947357" y="3664141"/>
          <a:ext cx="19939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1993680" imgH="1117440" progId="Equation.DSMT4">
                  <p:embed/>
                </p:oleObj>
              </mc:Choice>
              <mc:Fallback>
                <p:oleObj name="Equation" r:id="rId7" imgW="1993680" imgH="11174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CA99A5F-206F-4B57-96B1-F0DBA88301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7357" y="3664141"/>
                        <a:ext cx="19939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80A47AA-54B4-49BF-9BBF-0747D6C98B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523769"/>
              </p:ext>
            </p:extLst>
          </p:nvPr>
        </p:nvGraphicFramePr>
        <p:xfrm>
          <a:off x="1895475" y="5111750"/>
          <a:ext cx="1828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1828800" imgH="355320" progId="Equation.DSMT4">
                  <p:embed/>
                </p:oleObj>
              </mc:Choice>
              <mc:Fallback>
                <p:oleObj name="Equation" r:id="rId9" imgW="1828800" imgH="3553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80A47AA-54B4-49BF-9BBF-0747D6C98B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95475" y="5111750"/>
                        <a:ext cx="18288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473F92-14AB-4B98-A093-964C3C80F1C6}"/>
              </a:ext>
            </a:extLst>
          </p:cNvPr>
          <p:cNvSpPr txBox="1">
            <a:spLocks/>
          </p:cNvSpPr>
          <p:nvPr/>
        </p:nvSpPr>
        <p:spPr>
          <a:xfrm>
            <a:off x="7592912" y="6485825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9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54773768"/>
      </p:ext>
    </p:extLst>
  </p:cSld>
  <p:clrMapOvr>
    <a:masterClrMapping/>
  </p:clrMapOvr>
</p:sld>
</file>

<file path=ppt/theme/theme1.xml><?xml version="1.0" encoding="utf-8"?>
<a:theme xmlns:a="http://schemas.openxmlformats.org/drawingml/2006/main" name="TimA4Landscape">
  <a:themeElements>
    <a:clrScheme name="TimA4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A4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A4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TimA4Landscape</Template>
  <TotalTime>1969</TotalTime>
  <Words>808</Words>
  <Application>Microsoft Office PowerPoint</Application>
  <PresentationFormat>A4 Paper (210x297 mm)</PresentationFormat>
  <Paragraphs>144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Symbol</vt:lpstr>
      <vt:lpstr>Times New Roman</vt:lpstr>
      <vt:lpstr>TimA4Landscape</vt:lpstr>
      <vt:lpstr>Equation</vt:lpstr>
      <vt:lpstr>Mathcad</vt:lpstr>
      <vt:lpstr>Phys108 – Mathematics for Physicists II</vt:lpstr>
      <vt:lpstr>Vector calculus – the gradient of a scalar field</vt:lpstr>
      <vt:lpstr>Some revision – partial derivatives</vt:lpstr>
      <vt:lpstr>Some revision – partial derivatives</vt:lpstr>
      <vt:lpstr>Scalar fields</vt:lpstr>
      <vt:lpstr>Contour plot of Snowdon</vt:lpstr>
      <vt:lpstr>Scalar fields and equipotentials</vt:lpstr>
      <vt:lpstr>Vector fields</vt:lpstr>
      <vt:lpstr>Scalar and vector field examples</vt:lpstr>
      <vt:lpstr>Vector fields and field lines</vt:lpstr>
      <vt:lpstr>Gradient of a scalar field</vt:lpstr>
      <vt:lpstr>Gradient of a scalar field</vt:lpstr>
      <vt:lpstr>Gradient of a scalar field</vt:lpstr>
      <vt:lpstr>Calculating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 calculus</dc:title>
  <dc:creator>Tim Greenshaw</dc:creator>
  <cp:lastModifiedBy>Tim Greenshaw</cp:lastModifiedBy>
  <cp:revision>58</cp:revision>
  <cp:lastPrinted>2015-02-09T08:38:05Z</cp:lastPrinted>
  <dcterms:created xsi:type="dcterms:W3CDTF">2012-02-03T14:52:17Z</dcterms:created>
  <dcterms:modified xsi:type="dcterms:W3CDTF">2019-02-08T15:02:37Z</dcterms:modified>
</cp:coreProperties>
</file>