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08" r:id="rId3"/>
    <p:sldId id="309" r:id="rId4"/>
    <p:sldId id="307" r:id="rId5"/>
    <p:sldId id="310" r:id="rId6"/>
    <p:sldId id="311" r:id="rId7"/>
    <p:sldId id="312" r:id="rId8"/>
    <p:sldId id="313" r:id="rId9"/>
    <p:sldId id="314" r:id="rId10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4BF786-8253-4296-B5B6-67B6D22322B0}" v="53" dt="2019-02-08T14:49:08.8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1714" y="-72"/>
      </p:cViewPr>
      <p:guideLst>
        <p:guide orient="horz" pos="2304"/>
        <p:guide pos="302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4F4BF786-8253-4296-B5B6-67B6D22322B0}"/>
    <pc:docChg chg="undo custSel addSld delSld modSld modNotesMaster modHandout">
      <pc:chgData name="Tim Greenshaw" userId="7cff769c7af84488" providerId="LiveId" clId="{4F4BF786-8253-4296-B5B6-67B6D22322B0}" dt="2019-02-08T14:49:25.686" v="223" actId="1037"/>
      <pc:docMkLst>
        <pc:docMk/>
      </pc:docMkLst>
      <pc:sldChg chg="modSp">
        <pc:chgData name="Tim Greenshaw" userId="7cff769c7af84488" providerId="LiveId" clId="{4F4BF786-8253-4296-B5B6-67B6D22322B0}" dt="2019-02-08T14:49:25.686" v="223" actId="1037"/>
        <pc:sldMkLst>
          <pc:docMk/>
          <pc:sldMk cId="0" sldId="308"/>
        </pc:sldMkLst>
        <pc:graphicFrameChg chg="mod">
          <ac:chgData name="Tim Greenshaw" userId="7cff769c7af84488" providerId="LiveId" clId="{4F4BF786-8253-4296-B5B6-67B6D22322B0}" dt="2019-02-08T14:49:25.686" v="223" actId="1037"/>
          <ac:graphicFrameMkLst>
            <pc:docMk/>
            <pc:sldMk cId="0" sldId="308"/>
            <ac:graphicFrameMk id="6" creationId="{00000000-0000-0000-0000-000000000000}"/>
          </ac:graphicFrameMkLst>
        </pc:graphicFrameChg>
      </pc:sldChg>
      <pc:sldChg chg="modSp">
        <pc:chgData name="Tim Greenshaw" userId="7cff769c7af84488" providerId="LiveId" clId="{4F4BF786-8253-4296-B5B6-67B6D22322B0}" dt="2019-02-02T15:54:10.945" v="41"/>
        <pc:sldMkLst>
          <pc:docMk/>
          <pc:sldMk cId="0" sldId="311"/>
        </pc:sldMkLst>
        <pc:spChg chg="mod">
          <ac:chgData name="Tim Greenshaw" userId="7cff769c7af84488" providerId="LiveId" clId="{4F4BF786-8253-4296-B5B6-67B6D22322B0}" dt="2019-02-02T15:53:28.283" v="34" actId="20577"/>
          <ac:spMkLst>
            <pc:docMk/>
            <pc:sldMk cId="0" sldId="311"/>
            <ac:spMk id="4" creationId="{00000000-0000-0000-0000-000000000000}"/>
          </ac:spMkLst>
        </pc:spChg>
        <pc:graphicFrameChg chg="mod">
          <ac:chgData name="Tim Greenshaw" userId="7cff769c7af84488" providerId="LiveId" clId="{4F4BF786-8253-4296-B5B6-67B6D22322B0}" dt="2019-02-02T15:54:10.945" v="41"/>
          <ac:graphicFrameMkLst>
            <pc:docMk/>
            <pc:sldMk cId="0" sldId="311"/>
            <ac:graphicFrameMk id="13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5:53:47.915" v="38"/>
          <ac:graphicFrameMkLst>
            <pc:docMk/>
            <pc:sldMk cId="0" sldId="311"/>
            <ac:graphicFrameMk id="19465" creationId="{00000000-0000-0000-0000-000000000000}"/>
          </ac:graphicFrameMkLst>
        </pc:graphicFrameChg>
      </pc:sldChg>
      <pc:sldChg chg="modSp">
        <pc:chgData name="Tim Greenshaw" userId="7cff769c7af84488" providerId="LiveId" clId="{4F4BF786-8253-4296-B5B6-67B6D22322B0}" dt="2019-02-04T13:34:01.544" v="199" actId="1037"/>
        <pc:sldMkLst>
          <pc:docMk/>
          <pc:sldMk cId="0" sldId="312"/>
        </pc:sldMkLst>
        <pc:spChg chg="mod">
          <ac:chgData name="Tim Greenshaw" userId="7cff769c7af84488" providerId="LiveId" clId="{4F4BF786-8253-4296-B5B6-67B6D22322B0}" dt="2019-02-02T15:55:55.386" v="45" actId="20577"/>
          <ac:spMkLst>
            <pc:docMk/>
            <pc:sldMk cId="0" sldId="312"/>
            <ac:spMk id="3" creationId="{00000000-0000-0000-0000-000000000000}"/>
          </ac:spMkLst>
        </pc:spChg>
        <pc:spChg chg="mod">
          <ac:chgData name="Tim Greenshaw" userId="7cff769c7af84488" providerId="LiveId" clId="{4F4BF786-8253-4296-B5B6-67B6D22322B0}" dt="2019-02-02T15:58:55.844" v="98" actId="20577"/>
          <ac:spMkLst>
            <pc:docMk/>
            <pc:sldMk cId="0" sldId="312"/>
            <ac:spMk id="4" creationId="{00000000-0000-0000-0000-000000000000}"/>
          </ac:spMkLst>
        </pc:spChg>
        <pc:graphicFrameChg chg="mod">
          <ac:chgData name="Tim Greenshaw" userId="7cff769c7af84488" providerId="LiveId" clId="{4F4BF786-8253-4296-B5B6-67B6D22322B0}" dt="2019-02-02T15:55:58.449" v="56" actId="1036"/>
          <ac:graphicFrameMkLst>
            <pc:docMk/>
            <pc:sldMk cId="0" sldId="312"/>
            <ac:graphicFrameMk id="5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5:56:04.005" v="76" actId="1035"/>
          <ac:graphicFrameMkLst>
            <pc:docMk/>
            <pc:sldMk cId="0" sldId="312"/>
            <ac:graphicFrameMk id="6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5:56:42.732" v="85" actId="1037"/>
          <ac:graphicFrameMkLst>
            <pc:docMk/>
            <pc:sldMk cId="0" sldId="312"/>
            <ac:graphicFrameMk id="7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4T13:34:01.544" v="199" actId="1037"/>
          <ac:graphicFrameMkLst>
            <pc:docMk/>
            <pc:sldMk cId="0" sldId="312"/>
            <ac:graphicFrameMk id="21509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5:59:12.533" v="103" actId="1037"/>
          <ac:graphicFrameMkLst>
            <pc:docMk/>
            <pc:sldMk cId="0" sldId="312"/>
            <ac:graphicFrameMk id="21511" creationId="{00000000-0000-0000-0000-000000000000}"/>
          </ac:graphicFrameMkLst>
        </pc:graphicFrameChg>
      </pc:sldChg>
      <pc:sldChg chg="modSp">
        <pc:chgData name="Tim Greenshaw" userId="7cff769c7af84488" providerId="LiveId" clId="{4F4BF786-8253-4296-B5B6-67B6D22322B0}" dt="2019-02-04T13:34:41.831" v="200" actId="114"/>
        <pc:sldMkLst>
          <pc:docMk/>
          <pc:sldMk cId="0" sldId="313"/>
        </pc:sldMkLst>
        <pc:spChg chg="mod">
          <ac:chgData name="Tim Greenshaw" userId="7cff769c7af84488" providerId="LiveId" clId="{4F4BF786-8253-4296-B5B6-67B6D22322B0}" dt="2019-02-04T13:34:41.831" v="200" actId="114"/>
          <ac:spMkLst>
            <pc:docMk/>
            <pc:sldMk cId="0" sldId="313"/>
            <ac:spMk id="4" creationId="{00000000-0000-0000-0000-000000000000}"/>
          </ac:spMkLst>
        </pc:spChg>
        <pc:graphicFrameChg chg="mod">
          <ac:chgData name="Tim Greenshaw" userId="7cff769c7af84488" providerId="LiveId" clId="{4F4BF786-8253-4296-B5B6-67B6D22322B0}" dt="2019-02-02T16:03:09.935" v="131" actId="1037"/>
          <ac:graphicFrameMkLst>
            <pc:docMk/>
            <pc:sldMk cId="0" sldId="313"/>
            <ac:graphicFrameMk id="5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6:02:50.372" v="125"/>
          <ac:graphicFrameMkLst>
            <pc:docMk/>
            <pc:sldMk cId="0" sldId="313"/>
            <ac:graphicFrameMk id="6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6:04:40.948" v="143"/>
          <ac:graphicFrameMkLst>
            <pc:docMk/>
            <pc:sldMk cId="0" sldId="313"/>
            <ac:graphicFrameMk id="7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6:04:19.708" v="141"/>
          <ac:graphicFrameMkLst>
            <pc:docMk/>
            <pc:sldMk cId="0" sldId="313"/>
            <ac:graphicFrameMk id="12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4T13:33:50.984" v="198" actId="1036"/>
          <ac:graphicFrameMkLst>
            <pc:docMk/>
            <pc:sldMk cId="0" sldId="313"/>
            <ac:graphicFrameMk id="22530" creationId="{00000000-0000-0000-0000-000000000000}"/>
          </ac:graphicFrameMkLst>
        </pc:graphicFrameChg>
        <pc:graphicFrameChg chg="mod">
          <ac:chgData name="Tim Greenshaw" userId="7cff769c7af84488" providerId="LiveId" clId="{4F4BF786-8253-4296-B5B6-67B6D22322B0}" dt="2019-02-02T16:02:30.970" v="123"/>
          <ac:graphicFrameMkLst>
            <pc:docMk/>
            <pc:sldMk cId="0" sldId="313"/>
            <ac:graphicFrameMk id="22531" creationId="{00000000-0000-0000-0000-000000000000}"/>
          </ac:graphicFrameMkLst>
        </pc:graphicFrameChg>
      </pc:sldChg>
      <pc:sldChg chg="add">
        <pc:chgData name="Tim Greenshaw" userId="7cff769c7af84488" providerId="LiveId" clId="{4F4BF786-8253-4296-B5B6-67B6D22322B0}" dt="2019-02-05T12:35:54.112" v="215"/>
        <pc:sldMkLst>
          <pc:docMk/>
          <pc:sldMk cId="225420751" sldId="319"/>
        </pc:sldMkLst>
      </pc:sldChg>
    </pc:docChg>
  </pc:docChgLst>
  <pc:docChgLst>
    <pc:chgData name="Tim Greenshaw" userId="7cff769c7af84488" providerId="LiveId" clId="{2009F09A-5E22-419A-AF87-CFE62738CF3B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252" y="1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BA44C23D-68AA-43E7-83FE-6711EB05F808}" type="datetimeFigureOut">
              <a:rPr lang="en-GB" smtClean="0"/>
              <a:t>08/02/19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948703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252" y="6948703"/>
            <a:ext cx="4160805" cy="365363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F3695CA5-58DB-4086-AEA6-A625175A65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28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58662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2" y="1"/>
            <a:ext cx="4160805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2"/>
            <a:ext cx="7677527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3"/>
            <a:ext cx="4158662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2" y="6948703"/>
            <a:ext cx="4160805" cy="3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79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33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165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een@liv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video" Target="../media/media1.mp4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microsoft.com/office/2007/relationships/media" Target="../media/media1.mp4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8.bin"/><Relationship Id="rId5" Type="http://schemas.openxmlformats.org/officeDocument/2006/relationships/notesSlide" Target="../notesSlides/notesSlide3.xml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8.w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Phys108 – Mathematics for Physicists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533899" cy="5135563"/>
          </a:xfrm>
        </p:spPr>
        <p:txBody>
          <a:bodyPr/>
          <a:lstStyle/>
          <a:p>
            <a:r>
              <a:rPr lang="en-GB" dirty="0"/>
              <a:t>Lecturer:</a:t>
            </a:r>
          </a:p>
          <a:p>
            <a:pPr lvl="1"/>
            <a:r>
              <a:rPr lang="en-GB" dirty="0"/>
              <a:t>Prof. Tim Greenshaw.</a:t>
            </a:r>
          </a:p>
          <a:p>
            <a:pPr lvl="1"/>
            <a:r>
              <a:rPr lang="en-GB" dirty="0"/>
              <a:t>Oliver Lodge Lab, Room 333.</a:t>
            </a:r>
          </a:p>
          <a:p>
            <a:pPr lvl="1"/>
            <a:r>
              <a:rPr lang="en-GB" dirty="0"/>
              <a:t>Office hours, Fri. 11:30…13:30.</a:t>
            </a:r>
          </a:p>
          <a:p>
            <a:pPr lvl="1"/>
            <a:r>
              <a:rPr lang="en-GB" dirty="0"/>
              <a:t>Email </a:t>
            </a:r>
            <a:r>
              <a:rPr lang="en-GB" dirty="0">
                <a:hlinkClick r:id="rId3"/>
              </a:rPr>
              <a:t>green@liv.ac.uk</a:t>
            </a:r>
            <a:endParaRPr lang="en-GB" dirty="0"/>
          </a:p>
          <a:p>
            <a:r>
              <a:rPr lang="en-GB" dirty="0"/>
              <a:t>Lectures:</a:t>
            </a:r>
          </a:p>
          <a:p>
            <a:pPr lvl="1"/>
            <a:r>
              <a:rPr lang="en-GB" dirty="0"/>
              <a:t>Monday 14:00, HSLT.</a:t>
            </a:r>
          </a:p>
          <a:p>
            <a:pPr lvl="1"/>
            <a:r>
              <a:rPr lang="en-GB" dirty="0"/>
              <a:t>Wednesday 13:00, HSLT. </a:t>
            </a:r>
          </a:p>
          <a:p>
            <a:pPr lvl="1"/>
            <a:r>
              <a:rPr lang="en-GB" dirty="0"/>
              <a:t>Thursday 09:00, HSLT.</a:t>
            </a:r>
          </a:p>
          <a:p>
            <a:r>
              <a:rPr lang="en-GB" dirty="0"/>
              <a:t>Problems Classes:</a:t>
            </a:r>
          </a:p>
          <a:p>
            <a:pPr lvl="1"/>
            <a:r>
              <a:rPr lang="en-GB" dirty="0"/>
              <a:t>Friday 9:00...11:00.</a:t>
            </a:r>
          </a:p>
          <a:p>
            <a:pPr lvl="1"/>
            <a:r>
              <a:rPr lang="en-GB" dirty="0"/>
              <a:t>Central Teaching Labs, </a:t>
            </a:r>
            <a:r>
              <a:rPr lang="en-GB" dirty="0" err="1"/>
              <a:t>GFlex</a:t>
            </a:r>
            <a:r>
              <a:rPr lang="en-GB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484255" cy="5135563"/>
          </a:xfrm>
        </p:spPr>
        <p:txBody>
          <a:bodyPr/>
          <a:lstStyle/>
          <a:p>
            <a:r>
              <a:rPr lang="en-GB" dirty="0"/>
              <a:t>Outline syllabus:</a:t>
            </a:r>
          </a:p>
          <a:p>
            <a:pPr lvl="1"/>
            <a:r>
              <a:rPr lang="en-GB" dirty="0"/>
              <a:t>Matrices.</a:t>
            </a:r>
          </a:p>
          <a:p>
            <a:pPr lvl="1"/>
            <a:r>
              <a:rPr lang="en-GB" dirty="0"/>
              <a:t>Vector calculus.</a:t>
            </a:r>
          </a:p>
          <a:p>
            <a:pPr lvl="1"/>
            <a:r>
              <a:rPr lang="en-GB" dirty="0"/>
              <a:t>Differential equations.</a:t>
            </a:r>
          </a:p>
          <a:p>
            <a:pPr lvl="1"/>
            <a:r>
              <a:rPr lang="en-GB" dirty="0"/>
              <a:t>Fourier series.</a:t>
            </a:r>
          </a:p>
          <a:p>
            <a:pPr lvl="1"/>
            <a:r>
              <a:rPr lang="en-GB" dirty="0"/>
              <a:t>Fourier integrals.</a:t>
            </a:r>
          </a:p>
          <a:p>
            <a:r>
              <a:rPr lang="en-GB" dirty="0"/>
              <a:t>Recommended textbook:</a:t>
            </a:r>
          </a:p>
          <a:p>
            <a:pPr lvl="1"/>
            <a:r>
              <a:rPr lang="en-GB" dirty="0"/>
              <a:t>“Calculus, a Complete Course”, Adams and Essex, (Pub. Pearson).</a:t>
            </a:r>
          </a:p>
          <a:p>
            <a:r>
              <a:rPr lang="en-GB" dirty="0"/>
              <a:t>Assessment:</a:t>
            </a:r>
          </a:p>
          <a:p>
            <a:pPr lvl="1"/>
            <a:r>
              <a:rPr lang="en-GB" dirty="0"/>
              <a:t>Exam end of S2: 70%.</a:t>
            </a:r>
          </a:p>
          <a:p>
            <a:pPr lvl="1"/>
            <a:r>
              <a:rPr lang="en-GB" dirty="0"/>
              <a:t>Problems Classes: 20%.</a:t>
            </a:r>
          </a:p>
          <a:p>
            <a:pPr lvl="1"/>
            <a:r>
              <a:rPr lang="en-GB" dirty="0"/>
              <a:t>Homework: 10%.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15E10E-8F0D-4DAE-85D5-09F1699E2406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542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Lecture 3 </a:t>
            </a:r>
            <a:r>
              <a:rPr lang="en-GB"/>
              <a:t>– Matrices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Have a first look at how matrices transform vectors.</a:t>
            </a:r>
          </a:p>
          <a:p>
            <a:pPr lvl="1"/>
            <a:r>
              <a:rPr lang="en-GB" dirty="0"/>
              <a:t>Introduce eigenvalues and eigenvectors.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r>
              <a:rPr lang="en-GB" dirty="0"/>
              <a:t>Find the eigenvalues and eigenvectors of the following matrices: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117912"/>
              </p:ext>
            </p:extLst>
          </p:nvPr>
        </p:nvGraphicFramePr>
        <p:xfrm>
          <a:off x="5543783" y="3378200"/>
          <a:ext cx="914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14400" imgH="736560" progId="Equation.DSMT4">
                  <p:embed/>
                </p:oleObj>
              </mc:Choice>
              <mc:Fallback>
                <p:oleObj name="Equation" r:id="rId4" imgW="914400" imgH="736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783" y="3378200"/>
                        <a:ext cx="914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510134" y="4317497"/>
          <a:ext cx="1270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269720" imgH="1117440" progId="Equation.DSMT4">
                  <p:embed/>
                </p:oleObj>
              </mc:Choice>
              <mc:Fallback>
                <p:oleObj name="Equation" r:id="rId6" imgW="1269720" imgH="111744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134" y="4317497"/>
                        <a:ext cx="12700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97628E-5533-41D4-A160-0D6FEA0E73AD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Matrices transform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following vector defines a position in the (x, y) plane: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If we multiply this vector by a matrix, the position it defines can change: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 this case, the vector has been stretched and rotated.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See this in the plot below, in which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57766" y="2225337"/>
          <a:ext cx="82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825480" imgH="736560" progId="Equation.DSMT4">
                  <p:embed/>
                </p:oleObj>
              </mc:Choice>
              <mc:Fallback>
                <p:oleObj name="Equation" r:id="rId3" imgW="82548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766" y="2225337"/>
                        <a:ext cx="825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57184" y="4076700"/>
          <a:ext cx="2628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628720" imgH="736560" progId="Equation.DSMT4">
                  <p:embed/>
                </p:oleObj>
              </mc:Choice>
              <mc:Fallback>
                <p:oleObj name="Equation" r:id="rId5" imgW="2628720" imgH="73656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184" y="4076700"/>
                        <a:ext cx="2628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407700"/>
              </p:ext>
            </p:extLst>
          </p:nvPr>
        </p:nvGraphicFramePr>
        <p:xfrm>
          <a:off x="5464186" y="1909763"/>
          <a:ext cx="2044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044440" imgH="330120" progId="Equation.DSMT4">
                  <p:embed/>
                </p:oleObj>
              </mc:Choice>
              <mc:Fallback>
                <p:oleObj name="Equation" r:id="rId7" imgW="2044440" imgH="3301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86" y="1909763"/>
                        <a:ext cx="2044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999444" y="2260448"/>
            <a:ext cx="4326509" cy="4230339"/>
            <a:chOff x="4980972" y="2260448"/>
            <a:chExt cx="4326509" cy="423033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9" cstate="print"/>
            <a:srcRect l="10509" r="431" b="7895"/>
            <a:stretch/>
          </p:blipFill>
          <p:spPr bwMode="auto">
            <a:xfrm>
              <a:off x="5346000" y="2260448"/>
              <a:ext cx="3961481" cy="3947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8606172" y="6090677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024574" y="2526188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308628" y="3149580"/>
              <a:ext cx="76200" cy="8297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08622" y="4512761"/>
              <a:ext cx="76200" cy="8297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08622" y="5545729"/>
              <a:ext cx="59260" cy="4655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553A9AC-BB2F-46A1-BB74-7EC1430DB79B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Eigenvalues and eigenvectors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Matrices can transform/rotate vectors.</a:t>
            </a:r>
          </a:p>
          <a:p>
            <a:r>
              <a:rPr lang="en-GB" dirty="0"/>
              <a:t>Interesting in quantum mechanics are vectors whose direction is </a:t>
            </a:r>
            <a:r>
              <a:rPr lang="en-GB" u="sng" dirty="0"/>
              <a:t>not</a:t>
            </a:r>
            <a:r>
              <a:rPr lang="en-GB" dirty="0"/>
              <a:t> changed when they are multiplied by a particular matrix (or “operator”).</a:t>
            </a:r>
          </a:p>
          <a:p>
            <a:r>
              <a:rPr lang="en-GB" dirty="0"/>
              <a:t>Look at an example matrix...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...and vector: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What happens to    as </a:t>
            </a:r>
            <a:r>
              <a:rPr lang="en-GB" dirty="0">
                <a:latin typeface="Symbol" pitchFamily="18" charset="2"/>
              </a:rPr>
              <a:t>q</a:t>
            </a:r>
            <a:r>
              <a:rPr lang="en-GB" dirty="0"/>
              <a:t> is changed, i.e. as the vector   changes direction? 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Look at                           as we increase </a:t>
            </a:r>
            <a:r>
              <a:rPr lang="en-GB" dirty="0">
                <a:latin typeface="Symbol" pitchFamily="18" charset="2"/>
              </a:rPr>
              <a:t>q</a:t>
            </a:r>
            <a:r>
              <a:rPr lang="en-GB" dirty="0"/>
              <a:t> from 0 to 9</a:t>
            </a:r>
            <a:r>
              <a:rPr lang="en-GB" dirty="0">
                <a:latin typeface="Symbol" pitchFamily="18" charset="2"/>
              </a:rPr>
              <a:t>p</a:t>
            </a:r>
            <a:r>
              <a:rPr lang="en-GB" dirty="0"/>
              <a:t>.</a:t>
            </a:r>
          </a:p>
        </p:txBody>
      </p:sp>
      <p:pic>
        <p:nvPicPr>
          <p:cNvPr id="9" name="EigenvaluesFilm.avi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 cstate="print"/>
          <a:srcRect l="13074" b="10398"/>
          <a:stretch>
            <a:fillRect/>
          </a:stretch>
        </p:blipFill>
        <p:spPr bwMode="auto">
          <a:xfrm>
            <a:off x="5411414" y="2249350"/>
            <a:ext cx="4078705" cy="379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62683" y="3559008"/>
          <a:ext cx="1295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7" imgW="1295280" imgH="736560" progId="Equation.DSMT4">
                  <p:embed/>
                </p:oleObj>
              </mc:Choice>
              <mc:Fallback>
                <p:oleObj name="Equation" r:id="rId7" imgW="1295280" imgH="736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683" y="3559008"/>
                        <a:ext cx="1295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350831"/>
              </p:ext>
            </p:extLst>
          </p:nvPr>
        </p:nvGraphicFramePr>
        <p:xfrm>
          <a:off x="6329890" y="1602317"/>
          <a:ext cx="1562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9" imgW="1562040" imgH="330120" progId="Equation.DSMT4">
                  <p:embed/>
                </p:oleObj>
              </mc:Choice>
              <mc:Fallback>
                <p:oleObj name="Equation" r:id="rId9" imgW="1562040" imgH="3301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890" y="1602317"/>
                        <a:ext cx="15621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92716" y="595565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971989" y="29678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278354"/>
              </p:ext>
            </p:extLst>
          </p:nvPr>
        </p:nvGraphicFramePr>
        <p:xfrm>
          <a:off x="2668588" y="5434013"/>
          <a:ext cx="190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11" imgW="190440" imgH="330120" progId="Equation.DSMT4">
                  <p:embed/>
                </p:oleObj>
              </mc:Choice>
              <mc:Fallback>
                <p:oleObj name="Equation" r:id="rId11" imgW="190440" imgH="330120" progId="Equation.DSMT4">
                  <p:embed/>
                  <p:pic>
                    <p:nvPicPr>
                      <p:cNvPr id="17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5434013"/>
                        <a:ext cx="1905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940952" y="4664984"/>
          <a:ext cx="1193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3" imgW="1193760" imgH="736560" progId="Equation.DSMT4">
                  <p:embed/>
                </p:oleObj>
              </mc:Choice>
              <mc:Fallback>
                <p:oleObj name="Equation" r:id="rId13" imgW="1193760" imgH="736560" progId="Equation.DSMT4">
                  <p:embed/>
                  <p:pic>
                    <p:nvPicPr>
                      <p:cNvPr id="174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952" y="4664984"/>
                        <a:ext cx="1193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268840"/>
              </p:ext>
            </p:extLst>
          </p:nvPr>
        </p:nvGraphicFramePr>
        <p:xfrm>
          <a:off x="2595992" y="5733332"/>
          <a:ext cx="165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5" imgW="164880" imgH="330120" progId="Equation.DSMT4">
                  <p:embed/>
                </p:oleObj>
              </mc:Choice>
              <mc:Fallback>
                <p:oleObj name="Equation" r:id="rId15" imgW="164880" imgH="3301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95992" y="5733332"/>
                        <a:ext cx="165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8AC5C4D-5B8A-45F7-A2D3-FB86F1F40153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Eigenvalues and eigenvectors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We see there are some values of </a:t>
            </a:r>
            <a:r>
              <a:rPr lang="en-GB" dirty="0">
                <a:latin typeface="Symbol" pitchFamily="18" charset="2"/>
              </a:rPr>
              <a:t>q</a:t>
            </a:r>
            <a:r>
              <a:rPr lang="en-GB" dirty="0"/>
              <a:t> for which                are pointing in the same direction (though they may have different lengths). </a:t>
            </a:r>
          </a:p>
          <a:p>
            <a:r>
              <a:rPr lang="en-GB" dirty="0"/>
              <a:t>These values of               are called eigenvectors.</a:t>
            </a:r>
          </a:p>
          <a:p>
            <a:r>
              <a:rPr lang="en-GB" dirty="0"/>
              <a:t>(The German word “</a:t>
            </a:r>
            <a:r>
              <a:rPr lang="en-GB" dirty="0" err="1"/>
              <a:t>eigen</a:t>
            </a:r>
            <a:r>
              <a:rPr lang="en-GB" dirty="0"/>
              <a:t>” means distinctive or singular.)</a:t>
            </a:r>
          </a:p>
          <a:p>
            <a:r>
              <a:rPr lang="en-GB" dirty="0"/>
              <a:t>When                are in the same direction, they must satisfy the equation</a:t>
            </a:r>
          </a:p>
          <a:p>
            <a:r>
              <a:rPr lang="en-GB" dirty="0"/>
              <a:t>The constants </a:t>
            </a:r>
            <a:r>
              <a:rPr lang="en-GB" dirty="0">
                <a:latin typeface="Symbol" panose="05050102010706020507" pitchFamily="18" charset="2"/>
              </a:rPr>
              <a:t>l</a:t>
            </a:r>
            <a:r>
              <a:rPr lang="en-GB" dirty="0"/>
              <a:t> are the eigenvalues associated with the eigenvectors.</a:t>
            </a:r>
          </a:p>
          <a:p>
            <a:r>
              <a:rPr lang="en-GB" dirty="0"/>
              <a:t>The eigenvector (or eigenvalue) equation is therefore: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We can rewrite this:</a:t>
            </a:r>
          </a:p>
          <a:p>
            <a:endParaRPr lang="en-GB" dirty="0"/>
          </a:p>
          <a:p>
            <a:r>
              <a:rPr lang="en-GB" dirty="0"/>
              <a:t>Tempting to then write</a:t>
            </a:r>
          </a:p>
          <a:p>
            <a:r>
              <a:rPr lang="en-GB" dirty="0"/>
              <a:t>...but </a:t>
            </a:r>
            <a:r>
              <a:rPr lang="en-GB" b="1" dirty="0"/>
              <a:t>M</a:t>
            </a:r>
            <a:r>
              <a:rPr lang="en-GB" dirty="0"/>
              <a:t> – </a:t>
            </a:r>
            <a:r>
              <a:rPr lang="en-GB" dirty="0">
                <a:latin typeface="Symbol" pitchFamily="18" charset="2"/>
              </a:rPr>
              <a:t>l</a:t>
            </a:r>
            <a:r>
              <a:rPr lang="en-GB" dirty="0"/>
              <a:t> is not defined!</a:t>
            </a:r>
          </a:p>
          <a:p>
            <a:r>
              <a:rPr lang="en-GB" dirty="0"/>
              <a:t>More correctly:</a:t>
            </a:r>
          </a:p>
          <a:p>
            <a:endParaRPr lang="en-GB" dirty="0"/>
          </a:p>
          <a:p>
            <a:r>
              <a:rPr lang="en-GB" dirty="0"/>
              <a:t>This is commonly abbreviated to </a:t>
            </a:r>
            <a:br>
              <a:rPr lang="en-GB" dirty="0"/>
            </a:br>
            <a:r>
              <a:rPr lang="en-GB" dirty="0"/>
              <a:t>                        on the understanding that there is a suppressed </a:t>
            </a:r>
            <a:r>
              <a:rPr lang="en-GB" b="1" dirty="0"/>
              <a:t>1</a:t>
            </a:r>
            <a:r>
              <a:rPr lang="en-GB" dirty="0"/>
              <a:t> in there...</a:t>
            </a:r>
          </a:p>
          <a:p>
            <a:r>
              <a:rPr lang="en-GB" dirty="0"/>
              <a:t>...and that the 0 is in fact the vector:</a:t>
            </a: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624264" y="1898234"/>
          <a:ext cx="863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863280" imgH="330120" progId="Equation.DSMT4">
                  <p:embed/>
                </p:oleObj>
              </mc:Choice>
              <mc:Fallback>
                <p:oleObj name="Equation" r:id="rId3" imgW="863280" imgH="330120" progId="Equation.DSMT4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264" y="1898234"/>
                        <a:ext cx="863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66891"/>
              </p:ext>
            </p:extLst>
          </p:nvPr>
        </p:nvGraphicFramePr>
        <p:xfrm>
          <a:off x="1610886" y="4217552"/>
          <a:ext cx="863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863280" imgH="330120" progId="Equation.DSMT4">
                  <p:embed/>
                </p:oleObj>
              </mc:Choice>
              <mc:Fallback>
                <p:oleObj name="Equation" r:id="rId5" imgW="863280" imgH="330120" progId="Equation.DSMT4">
                  <p:embed/>
                  <p:pic>
                    <p:nvPicPr>
                      <p:cNvPr id="1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886" y="4217552"/>
                        <a:ext cx="863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747175"/>
              </p:ext>
            </p:extLst>
          </p:nvPr>
        </p:nvGraphicFramePr>
        <p:xfrm>
          <a:off x="1874309" y="4838269"/>
          <a:ext cx="2235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6" imgW="2234880" imgH="330120" progId="Equation.DSMT4">
                  <p:embed/>
                </p:oleObj>
              </mc:Choice>
              <mc:Fallback>
                <p:oleObj name="Equation" r:id="rId6" imgW="2234880" imgH="330120" progId="Equation.DSMT4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309" y="4838269"/>
                        <a:ext cx="2235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540485"/>
              </p:ext>
            </p:extLst>
          </p:nvPr>
        </p:nvGraphicFramePr>
        <p:xfrm>
          <a:off x="5468299" y="1914525"/>
          <a:ext cx="1447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8" imgW="1447560" imgH="342720" progId="Equation.DSMT4">
                  <p:embed/>
                </p:oleObj>
              </mc:Choice>
              <mc:Fallback>
                <p:oleObj name="Equation" r:id="rId8" imgW="1447560" imgH="34272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299" y="1914525"/>
                        <a:ext cx="1447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934107"/>
              </p:ext>
            </p:extLst>
          </p:nvPr>
        </p:nvGraphicFramePr>
        <p:xfrm>
          <a:off x="7929969" y="2298700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0" imgW="1574640" imgH="342720" progId="Equation.DSMT4">
                  <p:embed/>
                </p:oleObj>
              </mc:Choice>
              <mc:Fallback>
                <p:oleObj name="Equation" r:id="rId10" imgW="1574640" imgH="342720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969" y="2298700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595686"/>
              </p:ext>
            </p:extLst>
          </p:nvPr>
        </p:nvGraphicFramePr>
        <p:xfrm>
          <a:off x="5493809" y="4097338"/>
          <a:ext cx="1447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2" imgW="1447560" imgH="304560" progId="Equation.DSMT4">
                  <p:embed/>
                </p:oleObj>
              </mc:Choice>
              <mc:Fallback>
                <p:oleObj name="Equation" r:id="rId12" imgW="1447560" imgH="304560" progId="Equation.DSMT4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809" y="4097338"/>
                        <a:ext cx="1447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434916"/>
              </p:ext>
            </p:extLst>
          </p:nvPr>
        </p:nvGraphicFramePr>
        <p:xfrm>
          <a:off x="5520915" y="3403600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4" imgW="1574640" imgH="342720" progId="Equation.DSMT4">
                  <p:embed/>
                </p:oleObj>
              </mc:Choice>
              <mc:Fallback>
                <p:oleObj name="Equation" r:id="rId14" imgW="1574640" imgH="342720" progId="Equation.DSMT4">
                  <p:embed/>
                  <p:pic>
                    <p:nvPicPr>
                      <p:cNvPr id="184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915" y="3403600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260878"/>
              </p:ext>
            </p:extLst>
          </p:nvPr>
        </p:nvGraphicFramePr>
        <p:xfrm>
          <a:off x="5478181" y="5118941"/>
          <a:ext cx="86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6" imgW="863280" imgH="736560" progId="Equation.DSMT4">
                  <p:embed/>
                </p:oleObj>
              </mc:Choice>
              <mc:Fallback>
                <p:oleObj name="Equation" r:id="rId16" imgW="863280" imgH="736560" progId="Equation.DSMT4">
                  <p:embed/>
                  <p:pic>
                    <p:nvPicPr>
                      <p:cNvPr id="184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181" y="5118941"/>
                        <a:ext cx="863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082844"/>
              </p:ext>
            </p:extLst>
          </p:nvPr>
        </p:nvGraphicFramePr>
        <p:xfrm>
          <a:off x="3154843" y="6198181"/>
          <a:ext cx="1079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8" imgW="1079280" imgH="291960" progId="Equation.DSMT4">
                  <p:embed/>
                </p:oleObj>
              </mc:Choice>
              <mc:Fallback>
                <p:oleObj name="Equation" r:id="rId18" imgW="1079280" imgH="291960" progId="Equation.DSMT4">
                  <p:embed/>
                  <p:pic>
                    <p:nvPicPr>
                      <p:cNvPr id="184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843" y="6198181"/>
                        <a:ext cx="1079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313890"/>
              </p:ext>
            </p:extLst>
          </p:nvPr>
        </p:nvGraphicFramePr>
        <p:xfrm>
          <a:off x="2587340" y="2874385"/>
          <a:ext cx="838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0" imgW="838080" imgH="330120" progId="Equation.DSMT4">
                  <p:embed/>
                </p:oleObj>
              </mc:Choice>
              <mc:Fallback>
                <p:oleObj name="Equation" r:id="rId20" imgW="838080" imgH="33012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340" y="2874385"/>
                        <a:ext cx="838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C8EA9F3-BA4D-400F-90DD-1291D82DD2EB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Eigenvalues and eigenvectors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21168"/>
            <a:ext cx="4381500" cy="5135563"/>
          </a:xfrm>
        </p:spPr>
        <p:txBody>
          <a:bodyPr/>
          <a:lstStyle/>
          <a:p>
            <a:r>
              <a:rPr lang="en-GB" dirty="0"/>
              <a:t>Can we solve</a:t>
            </a:r>
          </a:p>
          <a:p>
            <a:r>
              <a:rPr lang="en-GB" dirty="0"/>
              <a:t>This is a weird equation!</a:t>
            </a:r>
          </a:p>
          <a:p>
            <a:r>
              <a:rPr lang="en-GB" dirty="0"/>
              <a:t>Write as</a:t>
            </a:r>
          </a:p>
          <a:p>
            <a:r>
              <a:rPr lang="en-GB" dirty="0"/>
              <a:t>Try and solve by multiplying both sides by </a:t>
            </a:r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dirty="0"/>
              <a:t>.</a:t>
            </a:r>
          </a:p>
          <a:p>
            <a:r>
              <a:rPr lang="en-GB" dirty="0"/>
              <a:t>Gives</a:t>
            </a:r>
          </a:p>
          <a:p>
            <a:r>
              <a:rPr lang="en-GB" dirty="0"/>
              <a:t>Either:</a:t>
            </a:r>
          </a:p>
          <a:p>
            <a:pPr lvl="1"/>
            <a:r>
              <a:rPr lang="en-GB" dirty="0"/>
              <a:t>The only eigenvector is</a:t>
            </a:r>
          </a:p>
          <a:p>
            <a:r>
              <a:rPr lang="en-GB" dirty="0"/>
              <a:t>Or:</a:t>
            </a:r>
          </a:p>
          <a:p>
            <a:pPr lvl="1"/>
            <a:r>
              <a:rPr lang="en-GB" b="1" dirty="0"/>
              <a:t>A</a:t>
            </a:r>
            <a:r>
              <a:rPr lang="en-GB" baseline="30000" dirty="0"/>
              <a:t>-1</a:t>
            </a:r>
            <a:r>
              <a:rPr lang="en-GB" dirty="0"/>
              <a:t> doesn’t exist.  </a:t>
            </a:r>
          </a:p>
          <a:p>
            <a:r>
              <a:rPr lang="en-GB" dirty="0"/>
              <a:t>We have seen an example with a non-zero eigenvector, so the first alternative is not true...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How can we have a matrix for which the inverse is not defined?</a:t>
            </a:r>
          </a:p>
          <a:p>
            <a:r>
              <a:rPr lang="en-GB" dirty="0"/>
              <a:t>If the determinant is zero!</a:t>
            </a:r>
          </a:p>
          <a:p>
            <a:r>
              <a:rPr lang="en-GB" dirty="0"/>
              <a:t>Hence, we must solve the equation</a:t>
            </a:r>
          </a:p>
          <a:p>
            <a:endParaRPr lang="en-GB" dirty="0"/>
          </a:p>
          <a:p>
            <a:r>
              <a:rPr lang="en-GB" dirty="0"/>
              <a:t>Look at the example in the video.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124840"/>
              </p:ext>
            </p:extLst>
          </p:nvPr>
        </p:nvGraphicFramePr>
        <p:xfrm>
          <a:off x="1830917" y="2292937"/>
          <a:ext cx="850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850680" imgH="342720" progId="Equation.DSMT4">
                  <p:embed/>
                </p:oleObj>
              </mc:Choice>
              <mc:Fallback>
                <p:oleObj name="Equation" r:id="rId3" imgW="850680" imgH="342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917" y="2292937"/>
                        <a:ext cx="850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343198"/>
              </p:ext>
            </p:extLst>
          </p:nvPr>
        </p:nvGraphicFramePr>
        <p:xfrm>
          <a:off x="1614572" y="3324868"/>
          <a:ext cx="1003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002960" imgH="291960" progId="Equation.DSMT4">
                  <p:embed/>
                </p:oleObj>
              </mc:Choice>
              <mc:Fallback>
                <p:oleObj name="Equation" r:id="rId5" imgW="1002960" imgH="291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572" y="3324868"/>
                        <a:ext cx="1003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243519"/>
              </p:ext>
            </p:extLst>
          </p:nvPr>
        </p:nvGraphicFramePr>
        <p:xfrm>
          <a:off x="3778820" y="4060854"/>
          <a:ext cx="215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15640" imgH="291960" progId="Equation.DSMT4">
                  <p:embed/>
                </p:oleObj>
              </mc:Choice>
              <mc:Fallback>
                <p:oleObj name="Equation" r:id="rId7" imgW="215640" imgH="291960" progId="Equation.DSMT4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820" y="4060854"/>
                        <a:ext cx="215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29916"/>
              </p:ext>
            </p:extLst>
          </p:nvPr>
        </p:nvGraphicFramePr>
        <p:xfrm>
          <a:off x="2403334" y="1566216"/>
          <a:ext cx="1663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663560" imgH="342720" progId="Equation.DSMT4">
                  <p:embed/>
                </p:oleObj>
              </mc:Choice>
              <mc:Fallback>
                <p:oleObj name="Equation" r:id="rId9" imgW="1663560" imgH="34272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334" y="1566216"/>
                        <a:ext cx="1663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209465"/>
              </p:ext>
            </p:extLst>
          </p:nvPr>
        </p:nvGraphicFramePr>
        <p:xfrm>
          <a:off x="5466743" y="2996281"/>
          <a:ext cx="2628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2628720" imgH="304560" progId="Equation.DSMT4">
                  <p:embed/>
                </p:oleObj>
              </mc:Choice>
              <mc:Fallback>
                <p:oleObj name="Equation" r:id="rId11" imgW="2628720" imgH="304560" progId="Equation.DSMT4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743" y="2996281"/>
                        <a:ext cx="2628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662116"/>
              </p:ext>
            </p:extLst>
          </p:nvPr>
        </p:nvGraphicFramePr>
        <p:xfrm>
          <a:off x="5475288" y="3702050"/>
          <a:ext cx="1346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346040" imgH="736560" progId="Equation.DSMT4">
                  <p:embed/>
                </p:oleObj>
              </mc:Choice>
              <mc:Fallback>
                <p:oleObj name="Equation" r:id="rId13" imgW="1346040" imgH="736560" progId="Equation.DSMT4">
                  <p:embed/>
                  <p:pic>
                    <p:nvPicPr>
                      <p:cNvPr id="194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3702050"/>
                        <a:ext cx="1346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058055"/>
              </p:ext>
            </p:extLst>
          </p:nvPr>
        </p:nvGraphicFramePr>
        <p:xfrm>
          <a:off x="5472113" y="4765675"/>
          <a:ext cx="29083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2908080" imgH="1549080" progId="Equation.DSMT4">
                  <p:embed/>
                </p:oleObj>
              </mc:Choice>
              <mc:Fallback>
                <p:oleObj name="Equation" r:id="rId15" imgW="2908080" imgH="15490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4765675"/>
                        <a:ext cx="290830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6884DCA-D8D7-4E74-B7EE-C8E36057F0F9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Eigenvalues and eigenvectors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Hence must solve: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now have the eigenvalues, how do we find the eigenvectors?</a:t>
            </a:r>
          </a:p>
          <a:p>
            <a:r>
              <a:rPr lang="en-GB" dirty="0"/>
              <a:t>Two methods possible.</a:t>
            </a:r>
          </a:p>
          <a:p>
            <a:r>
              <a:rPr lang="en-GB" dirty="0"/>
              <a:t>First: start from                         </a:t>
            </a:r>
          </a:p>
          <a:p>
            <a:r>
              <a:rPr lang="en-GB" dirty="0"/>
              <a:t>E.g. for </a:t>
            </a:r>
            <a:r>
              <a:rPr lang="en-GB" dirty="0">
                <a:latin typeface="Symbol" pitchFamily="18" charset="2"/>
              </a:rPr>
              <a:t>l</a:t>
            </a:r>
            <a:r>
              <a:rPr lang="en-GB" dirty="0"/>
              <a:t> = 1,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Hence: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Second: start from                 </a:t>
            </a:r>
          </a:p>
          <a:p>
            <a:r>
              <a:rPr lang="en-GB" dirty="0"/>
              <a:t>E.g. for </a:t>
            </a:r>
            <a:r>
              <a:rPr lang="en-GB" dirty="0">
                <a:latin typeface="Symbol" pitchFamily="18" charset="2"/>
              </a:rPr>
              <a:t>l</a:t>
            </a:r>
            <a:r>
              <a:rPr lang="en-GB" dirty="0"/>
              <a:t> = 3,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548913"/>
              </p:ext>
            </p:extLst>
          </p:nvPr>
        </p:nvGraphicFramePr>
        <p:xfrm>
          <a:off x="960438" y="1871168"/>
          <a:ext cx="236220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361960" imgH="2298600" progId="Equation.DSMT4">
                  <p:embed/>
                </p:oleObj>
              </mc:Choice>
              <mc:Fallback>
                <p:oleObj name="Equation" r:id="rId3" imgW="2361960" imgH="229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1871168"/>
                        <a:ext cx="2362200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90794"/>
              </p:ext>
            </p:extLst>
          </p:nvPr>
        </p:nvGraphicFramePr>
        <p:xfrm>
          <a:off x="2553230" y="5110013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574640" imgH="342720" progId="Equation.DSMT4">
                  <p:embed/>
                </p:oleObj>
              </mc:Choice>
              <mc:Fallback>
                <p:oleObj name="Equation" r:id="rId5" imgW="1574640" imgH="3427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230" y="5110013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864401"/>
              </p:ext>
            </p:extLst>
          </p:nvPr>
        </p:nvGraphicFramePr>
        <p:xfrm>
          <a:off x="928702" y="5857875"/>
          <a:ext cx="172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726920" imgH="736560" progId="Equation.DSMT4">
                  <p:embed/>
                </p:oleObj>
              </mc:Choice>
              <mc:Fallback>
                <p:oleObj name="Equation" r:id="rId7" imgW="1726920" imgH="736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702" y="5857875"/>
                        <a:ext cx="1727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209704"/>
              </p:ext>
            </p:extLst>
          </p:nvPr>
        </p:nvGraphicFramePr>
        <p:xfrm>
          <a:off x="5455728" y="2103438"/>
          <a:ext cx="3937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3936960" imgH="2666880" progId="Equation.DSMT4">
                  <p:embed/>
                </p:oleObj>
              </mc:Choice>
              <mc:Fallback>
                <p:oleObj name="Equation" r:id="rId9" imgW="3936960" imgH="266688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5728" y="2103438"/>
                        <a:ext cx="3937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833105"/>
              </p:ext>
            </p:extLst>
          </p:nvPr>
        </p:nvGraphicFramePr>
        <p:xfrm>
          <a:off x="7398281" y="4920193"/>
          <a:ext cx="1079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079280" imgH="291960" progId="Equation.DSMT4">
                  <p:embed/>
                </p:oleObj>
              </mc:Choice>
              <mc:Fallback>
                <p:oleObj name="Equation" r:id="rId11" imgW="1079280" imgH="291960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8281" y="4920193"/>
                        <a:ext cx="1079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019460"/>
              </p:ext>
            </p:extLst>
          </p:nvPr>
        </p:nvGraphicFramePr>
        <p:xfrm>
          <a:off x="5487085" y="5630863"/>
          <a:ext cx="198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1981080" imgH="736560" progId="Equation.DSMT4">
                  <p:embed/>
                </p:oleObj>
              </mc:Choice>
              <mc:Fallback>
                <p:oleObj name="Equation" r:id="rId13" imgW="1981080" imgH="736560" progId="Equation.DSMT4">
                  <p:embed/>
                  <p:pic>
                    <p:nvPicPr>
                      <p:cNvPr id="215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085" y="5630863"/>
                        <a:ext cx="1981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3CE0A1B-117A-448A-ABF1-D4B8CBEE95B7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Eigenvalues and eigenvectors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Hence: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Check by substitution, e.g. for </a:t>
            </a:r>
            <a:r>
              <a:rPr lang="en-GB" dirty="0">
                <a:latin typeface="Symbol" pitchFamily="18" charset="2"/>
              </a:rPr>
              <a:t>l</a:t>
            </a:r>
            <a:r>
              <a:rPr lang="en-GB" dirty="0"/>
              <a:t> = 1: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useful results:</a:t>
            </a:r>
          </a:p>
          <a:p>
            <a:r>
              <a:rPr lang="en-GB" dirty="0"/>
              <a:t>Determinant of matrix is equal to product of eigenvalues.</a:t>
            </a:r>
          </a:p>
          <a:p>
            <a:pPr lvl="1"/>
            <a:r>
              <a:rPr lang="en-GB" dirty="0"/>
              <a:t> </a:t>
            </a:r>
          </a:p>
          <a:p>
            <a:pPr lvl="1"/>
            <a:br>
              <a:rPr lang="en-GB" dirty="0"/>
            </a:br>
            <a:r>
              <a:rPr lang="en-GB" dirty="0"/>
              <a:t> </a:t>
            </a:r>
          </a:p>
          <a:p>
            <a:r>
              <a:rPr lang="en-GB" dirty="0"/>
              <a:t>Sum of diagonal elements of </a:t>
            </a:r>
            <a:r>
              <a:rPr lang="en-GB" b="1" dirty="0"/>
              <a:t>M</a:t>
            </a:r>
            <a:r>
              <a:rPr lang="en-GB" dirty="0"/>
              <a:t> – the </a:t>
            </a:r>
            <a:r>
              <a:rPr lang="en-GB" i="1" dirty="0"/>
              <a:t>trace</a:t>
            </a:r>
            <a:r>
              <a:rPr lang="en-GB" dirty="0"/>
              <a:t> of </a:t>
            </a:r>
            <a:r>
              <a:rPr lang="en-GB" b="1" dirty="0"/>
              <a:t>M</a:t>
            </a:r>
            <a:r>
              <a:rPr lang="en-GB" dirty="0"/>
              <a:t>,              – is equal to sum of eigenvalues.</a:t>
            </a:r>
          </a:p>
          <a:p>
            <a:pPr lvl="1"/>
            <a:r>
              <a:rPr lang="en-GB" dirty="0"/>
              <a:t> </a:t>
            </a:r>
          </a:p>
          <a:p>
            <a:pPr lvl="1"/>
            <a:r>
              <a:rPr lang="en-GB" dirty="0"/>
              <a:t> </a:t>
            </a: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494082"/>
              </p:ext>
            </p:extLst>
          </p:nvPr>
        </p:nvGraphicFramePr>
        <p:xfrm>
          <a:off x="928426" y="2108652"/>
          <a:ext cx="37719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3771720" imgH="2666880" progId="Equation.DSMT4">
                  <p:embed/>
                </p:oleObj>
              </mc:Choice>
              <mc:Fallback>
                <p:oleObj name="Equation" r:id="rId3" imgW="3771720" imgH="2666880" progId="Equation.DSMT4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426" y="2108652"/>
                        <a:ext cx="37719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796092"/>
              </p:ext>
            </p:extLst>
          </p:nvPr>
        </p:nvGraphicFramePr>
        <p:xfrm>
          <a:off x="963275" y="5291138"/>
          <a:ext cx="215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158920" imgH="736560" progId="Equation.DSMT4">
                  <p:embed/>
                </p:oleObj>
              </mc:Choice>
              <mc:Fallback>
                <p:oleObj name="Equation" r:id="rId5" imgW="2158920" imgH="736560" progId="Equation.DSMT4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275" y="5291138"/>
                        <a:ext cx="2159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41702"/>
              </p:ext>
            </p:extLst>
          </p:nvPr>
        </p:nvGraphicFramePr>
        <p:xfrm>
          <a:off x="5870808" y="2928938"/>
          <a:ext cx="180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803240" imgH="419040" progId="Equation.DSMT4">
                  <p:embed/>
                </p:oleObj>
              </mc:Choice>
              <mc:Fallback>
                <p:oleObj name="Equation" r:id="rId7" imgW="180324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70808" y="2928938"/>
                        <a:ext cx="18034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52353"/>
              </p:ext>
            </p:extLst>
          </p:nvPr>
        </p:nvGraphicFramePr>
        <p:xfrm>
          <a:off x="5872163" y="2635250"/>
          <a:ext cx="787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787320" imgH="355320" progId="Equation.DSMT4">
                  <p:embed/>
                </p:oleObj>
              </mc:Choice>
              <mc:Fallback>
                <p:oleObj name="Equation" r:id="rId9" imgW="787320" imgH="355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72163" y="2635250"/>
                        <a:ext cx="787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771529"/>
              </p:ext>
            </p:extLst>
          </p:nvPr>
        </p:nvGraphicFramePr>
        <p:xfrm>
          <a:off x="5845175" y="4567238"/>
          <a:ext cx="3022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3022560" imgH="444240" progId="Equation.DSMT4">
                  <p:embed/>
                </p:oleObj>
              </mc:Choice>
              <mc:Fallback>
                <p:oleObj name="Equation" r:id="rId11" imgW="3022560" imgH="444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45175" y="4567238"/>
                        <a:ext cx="3022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907633"/>
              </p:ext>
            </p:extLst>
          </p:nvPr>
        </p:nvGraphicFramePr>
        <p:xfrm>
          <a:off x="6655522" y="3947111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761760" imgH="380880" progId="Equation.DSMT4">
                  <p:embed/>
                </p:oleObj>
              </mc:Choice>
              <mc:Fallback>
                <p:oleObj name="Equation" r:id="rId13" imgW="761760" imgH="380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55522" y="3947111"/>
                        <a:ext cx="762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676870"/>
              </p:ext>
            </p:extLst>
          </p:nvPr>
        </p:nvGraphicFramePr>
        <p:xfrm>
          <a:off x="5883275" y="4911725"/>
          <a:ext cx="1955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1955520" imgH="444240" progId="Equation.DSMT4">
                  <p:embed/>
                </p:oleObj>
              </mc:Choice>
              <mc:Fallback>
                <p:oleObj name="Equation" r:id="rId15" imgW="1955520" imgH="4442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83275" y="4911725"/>
                        <a:ext cx="19558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9D15091-177E-45A3-B9FD-554EB75AEB2E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Eigenvalues and eigenvectors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Eigenvalues of diagonal matrix are elements on the diagonal.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Must solve: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are the eigenvectors in this case?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E.g. look at </a:t>
            </a:r>
            <a:r>
              <a:rPr lang="en-GB" dirty="0">
                <a:latin typeface="Symbol" pitchFamily="18" charset="2"/>
              </a:rPr>
              <a:t>l</a:t>
            </a:r>
            <a:r>
              <a:rPr lang="en-GB" dirty="0"/>
              <a:t> = 2.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Looks strange, no constraint for y!</a:t>
            </a:r>
          </a:p>
          <a:p>
            <a:r>
              <a:rPr lang="en-GB" dirty="0"/>
              <a:t>Solution, x = 0, z = 0 and y allowed to have any value, e.g. pick y = 7.</a:t>
            </a:r>
          </a:p>
          <a:p>
            <a:r>
              <a:rPr lang="en-GB" dirty="0"/>
              <a:t>Check: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76543"/>
              </p:ext>
            </p:extLst>
          </p:nvPr>
        </p:nvGraphicFramePr>
        <p:xfrm>
          <a:off x="955146" y="3663602"/>
          <a:ext cx="27178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717640" imgH="1892160" progId="Equation.DSMT4">
                  <p:embed/>
                </p:oleObj>
              </mc:Choice>
              <mc:Fallback>
                <p:oleObj name="Equation" r:id="rId3" imgW="2717640" imgH="1892160" progId="Equation.DSMT4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146" y="3663602"/>
                        <a:ext cx="2717800" cy="189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30338"/>
              </p:ext>
            </p:extLst>
          </p:nvPr>
        </p:nvGraphicFramePr>
        <p:xfrm>
          <a:off x="5465951" y="1930400"/>
          <a:ext cx="33274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3327120" imgH="1498320" progId="Equation.DSMT4">
                  <p:embed/>
                </p:oleObj>
              </mc:Choice>
              <mc:Fallback>
                <p:oleObj name="Equation" r:id="rId5" imgW="3327120" imgH="1498320" progId="Equation.DSMT4">
                  <p:embed/>
                  <p:pic>
                    <p:nvPicPr>
                      <p:cNvPr id="23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951" y="1930400"/>
                        <a:ext cx="3327400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660594"/>
              </p:ext>
            </p:extLst>
          </p:nvPr>
        </p:nvGraphicFramePr>
        <p:xfrm>
          <a:off x="6231227" y="4449763"/>
          <a:ext cx="2349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2349360" imgH="2311200" progId="Equation.DSMT4">
                  <p:embed/>
                </p:oleObj>
              </mc:Choice>
              <mc:Fallback>
                <p:oleObj name="Equation" r:id="rId7" imgW="2349360" imgH="2311200" progId="Equation.DSMT4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227" y="4449763"/>
                        <a:ext cx="2349500" cy="231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020700"/>
              </p:ext>
            </p:extLst>
          </p:nvPr>
        </p:nvGraphicFramePr>
        <p:xfrm>
          <a:off x="955146" y="2209804"/>
          <a:ext cx="17145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714320" imgH="1117440" progId="Equation.DSMT4">
                  <p:embed/>
                </p:oleObj>
              </mc:Choice>
              <mc:Fallback>
                <p:oleObj name="Equation" r:id="rId9" imgW="1714320" imgH="111744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146" y="2209804"/>
                        <a:ext cx="17145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A91EC4-6C10-4FEB-BAAB-2A5CA41466CA}"/>
              </a:ext>
            </a:extLst>
          </p:cNvPr>
          <p:cNvSpPr txBox="1">
            <a:spLocks/>
          </p:cNvSpPr>
          <p:nvPr/>
        </p:nvSpPr>
        <p:spPr>
          <a:xfrm>
            <a:off x="7592912" y="6485825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3499</TotalTime>
  <Words>632</Words>
  <Application>Microsoft Office PowerPoint</Application>
  <PresentationFormat>A4 Paper (210x297 mm)</PresentationFormat>
  <Paragraphs>167</Paragraphs>
  <Slides>9</Slides>
  <Notes>3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Symbol</vt:lpstr>
      <vt:lpstr>Times New Roman</vt:lpstr>
      <vt:lpstr>TimA4Landscape</vt:lpstr>
      <vt:lpstr>MathType 7.0 Equation</vt:lpstr>
      <vt:lpstr>Equation</vt:lpstr>
      <vt:lpstr>Phys108 – Mathematics for Physicists II</vt:lpstr>
      <vt:lpstr>Lecture 3 – Matrices</vt:lpstr>
      <vt:lpstr>Matrices transform vectors</vt:lpstr>
      <vt:lpstr>Eigenvalues and eigenvectors</vt:lpstr>
      <vt:lpstr>Eigenvalues and eigenvectors</vt:lpstr>
      <vt:lpstr>Eigenvalues and eigenvectors</vt:lpstr>
      <vt:lpstr>Eigenvalues and eigenvectors</vt:lpstr>
      <vt:lpstr>Eigenvalues and eigenvectors</vt:lpstr>
      <vt:lpstr>Eigenvalues and eigenvectors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 – Matrices</dc:title>
  <dc:creator>Tim Greenshaw</dc:creator>
  <cp:lastModifiedBy>Tim Greenshaw</cp:lastModifiedBy>
  <cp:revision>74</cp:revision>
  <cp:lastPrinted>2016-02-01T11:46:27Z</cp:lastPrinted>
  <dcterms:created xsi:type="dcterms:W3CDTF">2012-01-30T20:58:27Z</dcterms:created>
  <dcterms:modified xsi:type="dcterms:W3CDTF">2019-02-08T14:49:34Z</dcterms:modified>
</cp:coreProperties>
</file>