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8" r:id="rId2"/>
    <p:sldId id="313" r:id="rId3"/>
    <p:sldId id="309" r:id="rId4"/>
    <p:sldId id="308" r:id="rId5"/>
    <p:sldId id="310" r:id="rId6"/>
    <p:sldId id="314" r:id="rId7"/>
    <p:sldId id="311" r:id="rId8"/>
    <p:sldId id="312" r:id="rId9"/>
    <p:sldId id="316" r:id="rId10"/>
    <p:sldId id="315" r:id="rId11"/>
  </p:sldIdLst>
  <p:sldSz cx="9906000" cy="6858000" type="A4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A26D84-650E-4EB4-919F-41BFC3B27F4D}" v="19" dt="2019-02-08T13:32:01.3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-1738" y="-82"/>
      </p:cViewPr>
      <p:guideLst>
        <p:guide orient="horz" pos="2141"/>
        <p:guide pos="3127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6FA26D84-650E-4EB4-919F-41BFC3B27F4D}"/>
    <pc:docChg chg="addSld delSld modSld sldOrd modNotesMaster modHandout">
      <pc:chgData name="Tim Greenshaw" userId="7cff769c7af84488" providerId="LiveId" clId="{6FA26D84-650E-4EB4-919F-41BFC3B27F4D}" dt="2019-02-08T13:32:01.355" v="122"/>
      <pc:docMkLst>
        <pc:docMk/>
      </pc:docMkLst>
      <pc:sldChg chg="modSp">
        <pc:chgData name="Tim Greenshaw" userId="7cff769c7af84488" providerId="LiveId" clId="{6FA26D84-650E-4EB4-919F-41BFC3B27F4D}" dt="2019-02-07T11:15:11.793" v="57"/>
        <pc:sldMkLst>
          <pc:docMk/>
          <pc:sldMk cId="0" sldId="310"/>
        </pc:sldMkLst>
        <pc:graphicFrameChg chg="mod">
          <ac:chgData name="Tim Greenshaw" userId="7cff769c7af84488" providerId="LiveId" clId="{6FA26D84-650E-4EB4-919F-41BFC3B27F4D}" dt="2019-02-07T11:15:11.793" v="57"/>
          <ac:graphicFrameMkLst>
            <pc:docMk/>
            <pc:sldMk cId="0" sldId="310"/>
            <ac:graphicFrameMk id="3075" creationId="{00000000-0000-0000-0000-000000000000}"/>
          </ac:graphicFrameMkLst>
        </pc:graphicFrameChg>
      </pc:sldChg>
      <pc:sldChg chg="modSp">
        <pc:chgData name="Tim Greenshaw" userId="7cff769c7af84488" providerId="LiveId" clId="{6FA26D84-650E-4EB4-919F-41BFC3B27F4D}" dt="2019-02-07T11:16:41.400" v="84" actId="1038"/>
        <pc:sldMkLst>
          <pc:docMk/>
          <pc:sldMk cId="0" sldId="311"/>
        </pc:sldMkLst>
        <pc:graphicFrameChg chg="mod">
          <ac:chgData name="Tim Greenshaw" userId="7cff769c7af84488" providerId="LiveId" clId="{6FA26D84-650E-4EB4-919F-41BFC3B27F4D}" dt="2019-02-07T11:15:41.742" v="63" actId="1038"/>
          <ac:graphicFrameMkLst>
            <pc:docMk/>
            <pc:sldMk cId="0" sldId="311"/>
            <ac:graphicFrameMk id="10" creationId="{00000000-0000-0000-0000-000000000000}"/>
          </ac:graphicFrameMkLst>
        </pc:graphicFrameChg>
        <pc:graphicFrameChg chg="mod">
          <ac:chgData name="Tim Greenshaw" userId="7cff769c7af84488" providerId="LiveId" clId="{6FA26D84-650E-4EB4-919F-41BFC3B27F4D}" dt="2019-02-07T11:16:41.400" v="84" actId="1038"/>
          <ac:graphicFrameMkLst>
            <pc:docMk/>
            <pc:sldMk cId="0" sldId="311"/>
            <ac:graphicFrameMk id="4102" creationId="{00000000-0000-0000-0000-000000000000}"/>
          </ac:graphicFrameMkLst>
        </pc:graphicFrameChg>
      </pc:sldChg>
      <pc:sldChg chg="modSp">
        <pc:chgData name="Tim Greenshaw" userId="7cff769c7af84488" providerId="LiveId" clId="{6FA26D84-650E-4EB4-919F-41BFC3B27F4D}" dt="2019-02-07T11:17:21.890" v="117" actId="1037"/>
        <pc:sldMkLst>
          <pc:docMk/>
          <pc:sldMk cId="0" sldId="312"/>
        </pc:sldMkLst>
        <pc:graphicFrameChg chg="mod">
          <ac:chgData name="Tim Greenshaw" userId="7cff769c7af84488" providerId="LiveId" clId="{6FA26D84-650E-4EB4-919F-41BFC3B27F4D}" dt="2019-02-07T11:17:21.890" v="117" actId="1037"/>
          <ac:graphicFrameMkLst>
            <pc:docMk/>
            <pc:sldMk cId="0" sldId="312"/>
            <ac:graphicFrameMk id="5" creationId="{00000000-0000-0000-0000-000000000000}"/>
          </ac:graphicFrameMkLst>
        </pc:graphicFrameChg>
      </pc:sldChg>
      <pc:sldChg chg="modSp">
        <pc:chgData name="Tim Greenshaw" userId="7cff769c7af84488" providerId="LiveId" clId="{6FA26D84-650E-4EB4-919F-41BFC3B27F4D}" dt="2019-02-08T13:32:01.355" v="122"/>
        <pc:sldMkLst>
          <pc:docMk/>
          <pc:sldMk cId="0" sldId="313"/>
        </pc:sldMkLst>
        <pc:graphicFrameChg chg="mod">
          <ac:chgData name="Tim Greenshaw" userId="7cff769c7af84488" providerId="LiveId" clId="{6FA26D84-650E-4EB4-919F-41BFC3B27F4D}" dt="2019-02-08T13:32:01.355" v="122"/>
          <ac:graphicFrameMkLst>
            <pc:docMk/>
            <pc:sldMk cId="0" sldId="313"/>
            <ac:graphicFrameMk id="5" creationId="{00000000-0000-0000-0000-000000000000}"/>
          </ac:graphicFrameMkLst>
        </pc:graphicFrameChg>
      </pc:sldChg>
      <pc:sldChg chg="add">
        <pc:chgData name="Tim Greenshaw" userId="7cff769c7af84488" providerId="LiveId" clId="{6FA26D84-650E-4EB4-919F-41BFC3B27F4D}" dt="2019-02-05T12:35:24.997" v="53"/>
        <pc:sldMkLst>
          <pc:docMk/>
          <pc:sldMk cId="1122378739" sldId="318"/>
        </pc:sldMkLst>
      </pc:sldChg>
    </pc:docChg>
  </pc:docChgLst>
  <pc:docChgLst>
    <pc:chgData name="Tim Greenshaw" userId="7cff769c7af84488" providerId="LiveId" clId="{3A1B10D8-10A7-4F65-B0FF-82EE26C8346B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E713A-531E-4737-A2AC-772CCB0C9DE0}" type="datetimeFigureOut">
              <a:rPr lang="en-GB" smtClean="0"/>
              <a:t>08/02/19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70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70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C741C-AD0F-4265-A8CA-9ABBFA2EC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44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4299620" cy="33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84" y="3"/>
            <a:ext cx="4301838" cy="33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2613" y="509588"/>
            <a:ext cx="36814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443" y="3228553"/>
            <a:ext cx="7937759" cy="305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09"/>
            <a:ext cx="4299620" cy="33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84" y="6457109"/>
            <a:ext cx="4301838" cy="33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10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3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en@liv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3.wm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Phys108 – Mathematics for Physicists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4533899" cy="5135563"/>
          </a:xfrm>
        </p:spPr>
        <p:txBody>
          <a:bodyPr/>
          <a:lstStyle/>
          <a:p>
            <a:r>
              <a:rPr lang="en-GB" dirty="0"/>
              <a:t>Lecturer:</a:t>
            </a:r>
          </a:p>
          <a:p>
            <a:pPr lvl="1"/>
            <a:r>
              <a:rPr lang="en-GB" dirty="0"/>
              <a:t>Prof. Tim Greenshaw.</a:t>
            </a:r>
          </a:p>
          <a:p>
            <a:pPr lvl="1"/>
            <a:r>
              <a:rPr lang="en-GB" dirty="0"/>
              <a:t>Oliver Lodge Lab, Room 333.</a:t>
            </a:r>
          </a:p>
          <a:p>
            <a:pPr lvl="1"/>
            <a:r>
              <a:rPr lang="en-GB" dirty="0"/>
              <a:t>Office hours, Fri. 11:30…13:30.</a:t>
            </a:r>
          </a:p>
          <a:p>
            <a:pPr lvl="1"/>
            <a:r>
              <a:rPr lang="en-GB" dirty="0"/>
              <a:t>Email </a:t>
            </a:r>
            <a:r>
              <a:rPr lang="en-GB" dirty="0">
                <a:hlinkClick r:id="rId3"/>
              </a:rPr>
              <a:t>green@liv.ac.uk</a:t>
            </a:r>
            <a:endParaRPr lang="en-GB" dirty="0"/>
          </a:p>
          <a:p>
            <a:r>
              <a:rPr lang="en-GB" dirty="0"/>
              <a:t>Lectures:</a:t>
            </a:r>
          </a:p>
          <a:p>
            <a:pPr lvl="1"/>
            <a:r>
              <a:rPr lang="en-GB" dirty="0"/>
              <a:t>Monday 14:00, HSLT.</a:t>
            </a:r>
          </a:p>
          <a:p>
            <a:pPr lvl="1"/>
            <a:r>
              <a:rPr lang="en-GB" dirty="0"/>
              <a:t>Wednesday 13:00, HSLT. </a:t>
            </a:r>
          </a:p>
          <a:p>
            <a:pPr lvl="1"/>
            <a:r>
              <a:rPr lang="en-GB" dirty="0"/>
              <a:t>Thursday 09:00, HSLT.</a:t>
            </a:r>
          </a:p>
          <a:p>
            <a:r>
              <a:rPr lang="en-GB" dirty="0"/>
              <a:t>Problems Classes:</a:t>
            </a:r>
          </a:p>
          <a:p>
            <a:pPr lvl="1"/>
            <a:r>
              <a:rPr lang="en-GB" dirty="0"/>
              <a:t>Friday 9:00...11:00.</a:t>
            </a:r>
          </a:p>
          <a:p>
            <a:pPr lvl="1"/>
            <a:r>
              <a:rPr lang="en-GB" dirty="0"/>
              <a:t>Central Teaching Labs, </a:t>
            </a:r>
            <a:r>
              <a:rPr lang="en-GB" dirty="0" err="1"/>
              <a:t>GFlex</a:t>
            </a:r>
            <a:r>
              <a:rPr lang="en-GB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484255" cy="5135563"/>
          </a:xfrm>
        </p:spPr>
        <p:txBody>
          <a:bodyPr/>
          <a:lstStyle/>
          <a:p>
            <a:r>
              <a:rPr lang="en-GB" dirty="0"/>
              <a:t>Outline syllabus:</a:t>
            </a:r>
          </a:p>
          <a:p>
            <a:pPr lvl="1"/>
            <a:r>
              <a:rPr lang="en-GB" dirty="0"/>
              <a:t>Matrices.</a:t>
            </a:r>
          </a:p>
          <a:p>
            <a:pPr lvl="1"/>
            <a:r>
              <a:rPr lang="en-GB" dirty="0"/>
              <a:t>Vector calculus.</a:t>
            </a:r>
          </a:p>
          <a:p>
            <a:pPr lvl="1"/>
            <a:r>
              <a:rPr lang="en-GB" dirty="0"/>
              <a:t>Differential equations.</a:t>
            </a:r>
          </a:p>
          <a:p>
            <a:pPr lvl="1"/>
            <a:r>
              <a:rPr lang="en-GB" dirty="0"/>
              <a:t>Fourier series.</a:t>
            </a:r>
          </a:p>
          <a:p>
            <a:pPr lvl="1"/>
            <a:r>
              <a:rPr lang="en-GB" dirty="0"/>
              <a:t>Fourier integrals.</a:t>
            </a:r>
          </a:p>
          <a:p>
            <a:r>
              <a:rPr lang="en-GB" dirty="0"/>
              <a:t>Recommended textbook:</a:t>
            </a:r>
          </a:p>
          <a:p>
            <a:pPr lvl="1"/>
            <a:r>
              <a:rPr lang="en-GB" dirty="0"/>
              <a:t>“Calculus, a Complete Course”, Adams and Essex, (Pub. Pearson).</a:t>
            </a:r>
          </a:p>
          <a:p>
            <a:r>
              <a:rPr lang="en-GB" dirty="0"/>
              <a:t>Assessment:</a:t>
            </a:r>
          </a:p>
          <a:p>
            <a:pPr lvl="1"/>
            <a:r>
              <a:rPr lang="en-GB" dirty="0"/>
              <a:t>Exam end of S2: 70%.</a:t>
            </a:r>
          </a:p>
          <a:p>
            <a:pPr lvl="1"/>
            <a:r>
              <a:rPr lang="en-GB" dirty="0"/>
              <a:t>Problems Classes: 20%.</a:t>
            </a:r>
          </a:p>
          <a:p>
            <a:pPr lvl="1"/>
            <a:r>
              <a:rPr lang="en-GB" dirty="0"/>
              <a:t>Homework: 10%.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15E10E-8F0D-4DAE-85D5-09F1699E2406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2237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Multiply the following matrix and vector: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Write these simultaneous equations as a matrix multiplying a vector:</a:t>
            </a:r>
          </a:p>
          <a:p>
            <a:r>
              <a:rPr lang="en-GB" dirty="0"/>
              <a:t> 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511842" cy="5135563"/>
          </a:xfrm>
        </p:spPr>
        <p:txBody>
          <a:bodyPr/>
          <a:lstStyle/>
          <a:p>
            <a:r>
              <a:rPr lang="en-GB" dirty="0"/>
              <a:t>Is matrix addition commutative, i.e. does </a:t>
            </a:r>
            <a:r>
              <a:rPr lang="en-GB" b="1" dirty="0"/>
              <a:t>A</a:t>
            </a:r>
            <a:r>
              <a:rPr lang="en-GB" dirty="0"/>
              <a:t> + </a:t>
            </a:r>
            <a:r>
              <a:rPr lang="en-GB" b="1" dirty="0"/>
              <a:t>B</a:t>
            </a:r>
            <a:r>
              <a:rPr lang="en-GB" dirty="0"/>
              <a:t> = </a:t>
            </a:r>
            <a:r>
              <a:rPr lang="en-GB" b="1" dirty="0"/>
              <a:t>B</a:t>
            </a:r>
            <a:r>
              <a:rPr lang="en-GB" dirty="0"/>
              <a:t> + </a:t>
            </a:r>
            <a:r>
              <a:rPr lang="en-GB" b="1" dirty="0"/>
              <a:t>A</a:t>
            </a:r>
            <a:r>
              <a:rPr lang="en-GB" dirty="0"/>
              <a:t>?</a:t>
            </a:r>
          </a:p>
          <a:p>
            <a:r>
              <a:rPr lang="en-GB" dirty="0"/>
              <a:t>Is matrix multiplication commutative?</a:t>
            </a:r>
          </a:p>
          <a:p>
            <a:r>
              <a:rPr lang="en-GB" dirty="0"/>
              <a:t>Show matrix multiplication and addition are associative (i.e. </a:t>
            </a:r>
            <a:r>
              <a:rPr lang="en-GB" b="1" dirty="0"/>
              <a:t>A</a:t>
            </a:r>
            <a:r>
              <a:rPr lang="en-GB" dirty="0"/>
              <a:t>(</a:t>
            </a:r>
            <a:r>
              <a:rPr lang="en-GB" b="1" dirty="0"/>
              <a:t>BC</a:t>
            </a:r>
            <a:r>
              <a:rPr lang="en-GB" dirty="0"/>
              <a:t>) = (</a:t>
            </a:r>
            <a:r>
              <a:rPr lang="en-GB" b="1" dirty="0"/>
              <a:t>AB</a:t>
            </a:r>
            <a:r>
              <a:rPr lang="en-GB" dirty="0"/>
              <a:t>)</a:t>
            </a:r>
            <a:r>
              <a:rPr lang="en-GB" b="1" dirty="0"/>
              <a:t>C</a:t>
            </a:r>
            <a:r>
              <a:rPr lang="en-GB" dirty="0"/>
              <a:t> etc.) for the matrices: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Show also that matrix multiplication is distributive over matrix addition for the three matrices </a:t>
            </a:r>
            <a:r>
              <a:rPr lang="en-GB" b="1" dirty="0"/>
              <a:t>A</a:t>
            </a:r>
            <a:r>
              <a:rPr lang="en-GB" dirty="0"/>
              <a:t>, </a:t>
            </a:r>
            <a:r>
              <a:rPr lang="en-GB" b="1" dirty="0"/>
              <a:t>B</a:t>
            </a:r>
            <a:r>
              <a:rPr lang="en-GB" dirty="0"/>
              <a:t> and </a:t>
            </a:r>
            <a:r>
              <a:rPr lang="en-GB" b="1" dirty="0"/>
              <a:t>C</a:t>
            </a:r>
            <a:r>
              <a:rPr lang="en-GB" dirty="0"/>
              <a:t>, i.e.</a:t>
            </a:r>
            <a:br>
              <a:rPr lang="en-GB" dirty="0"/>
            </a:br>
            <a:r>
              <a:rPr lang="en-GB" b="1" dirty="0"/>
              <a:t>A</a:t>
            </a:r>
            <a:r>
              <a:rPr lang="en-GB" dirty="0"/>
              <a:t>(</a:t>
            </a:r>
            <a:r>
              <a:rPr lang="en-GB" b="1" dirty="0"/>
              <a:t>B</a:t>
            </a:r>
            <a:r>
              <a:rPr lang="en-GB" dirty="0"/>
              <a:t> + </a:t>
            </a:r>
            <a:r>
              <a:rPr lang="en-GB" b="1" dirty="0"/>
              <a:t>C</a:t>
            </a:r>
            <a:r>
              <a:rPr lang="en-GB" dirty="0"/>
              <a:t>) = </a:t>
            </a:r>
            <a:r>
              <a:rPr lang="en-GB" b="1" dirty="0"/>
              <a:t>AB</a:t>
            </a:r>
            <a:r>
              <a:rPr lang="en-GB" dirty="0"/>
              <a:t> + </a:t>
            </a:r>
            <a:r>
              <a:rPr lang="en-GB" b="1" dirty="0"/>
              <a:t>AC</a:t>
            </a:r>
            <a:r>
              <a:rPr lang="en-GB" dirty="0"/>
              <a:t> and </a:t>
            </a:r>
            <a:br>
              <a:rPr lang="en-GB" dirty="0"/>
            </a:br>
            <a:r>
              <a:rPr lang="en-GB" dirty="0"/>
              <a:t>(</a:t>
            </a:r>
            <a:r>
              <a:rPr lang="en-GB" b="1" dirty="0"/>
              <a:t>A</a:t>
            </a:r>
            <a:r>
              <a:rPr lang="en-GB" dirty="0"/>
              <a:t> + </a:t>
            </a:r>
            <a:r>
              <a:rPr lang="en-GB" b="1" dirty="0"/>
              <a:t>B</a:t>
            </a:r>
            <a:r>
              <a:rPr lang="en-GB" dirty="0"/>
              <a:t>)</a:t>
            </a:r>
            <a:r>
              <a:rPr lang="en-GB" b="1" dirty="0"/>
              <a:t>C</a:t>
            </a:r>
            <a:r>
              <a:rPr lang="en-GB" dirty="0"/>
              <a:t> = </a:t>
            </a:r>
            <a:r>
              <a:rPr lang="en-GB" b="1" dirty="0"/>
              <a:t>AC</a:t>
            </a:r>
            <a:r>
              <a:rPr lang="en-GB" dirty="0"/>
              <a:t> + </a:t>
            </a:r>
            <a:r>
              <a:rPr lang="en-GB" b="1" dirty="0"/>
              <a:t>BC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00" y="2176466"/>
            <a:ext cx="20193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01629" y="4402794"/>
          <a:ext cx="1435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434960" imgH="685800" progId="Equation.DSMT4">
                  <p:embed/>
                </p:oleObj>
              </mc:Choice>
              <mc:Fallback>
                <p:oleObj name="Equation" r:id="rId4" imgW="1434960" imgH="685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629" y="4402794"/>
                        <a:ext cx="1435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933199" y="5391905"/>
          <a:ext cx="21717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2171520" imgH="1447560" progId="Equation.DSMT4">
                  <p:embed/>
                </p:oleObj>
              </mc:Choice>
              <mc:Fallback>
                <p:oleObj name="Equation" r:id="rId6" imgW="2171520" imgH="144756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199" y="5391905"/>
                        <a:ext cx="21717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301388"/>
              </p:ext>
            </p:extLst>
          </p:nvPr>
        </p:nvGraphicFramePr>
        <p:xfrm>
          <a:off x="5457069" y="3655854"/>
          <a:ext cx="426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4267080" imgH="736560" progId="Equation.DSMT4">
                  <p:embed/>
                </p:oleObj>
              </mc:Choice>
              <mc:Fallback>
                <p:oleObj name="Equation" r:id="rId8" imgW="4267080" imgH="73656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069" y="3655854"/>
                        <a:ext cx="4267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6DA203-ADB9-4756-B54F-3A6A25CF661C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10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Lecture 1 –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Motivate the introduction of matrices.</a:t>
            </a:r>
          </a:p>
          <a:p>
            <a:pPr lvl="1"/>
            <a:r>
              <a:rPr lang="en-GB" dirty="0"/>
              <a:t>Look at matrix addition.</a:t>
            </a:r>
          </a:p>
          <a:p>
            <a:pPr lvl="1"/>
            <a:r>
              <a:rPr lang="en-GB" dirty="0"/>
              <a:t>Look at multiplication of matrices by a scalar.</a:t>
            </a:r>
          </a:p>
          <a:p>
            <a:pPr lvl="1"/>
            <a:r>
              <a:rPr lang="en-GB" dirty="0"/>
              <a:t>Look at multiplication of two matrices.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questions:</a:t>
            </a:r>
          </a:p>
          <a:p>
            <a:r>
              <a:rPr lang="en-GB" dirty="0"/>
              <a:t>What is the value of the component in row 2 and column 3 of the following matrix?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is the order of this matrix?</a:t>
            </a:r>
          </a:p>
          <a:p>
            <a:r>
              <a:rPr lang="en-GB" dirty="0"/>
              <a:t>Calculate the following:</a:t>
            </a:r>
          </a:p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486739"/>
              </p:ext>
            </p:extLst>
          </p:nvPr>
        </p:nvGraphicFramePr>
        <p:xfrm>
          <a:off x="5527675" y="2863850"/>
          <a:ext cx="2057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057400" imgH="1117440" progId="Equation.DSMT4">
                  <p:embed/>
                </p:oleObj>
              </mc:Choice>
              <mc:Fallback>
                <p:oleObj name="Equation" r:id="rId3" imgW="2057400" imgH="111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2863850"/>
                        <a:ext cx="20574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11301"/>
              </p:ext>
            </p:extLst>
          </p:nvPr>
        </p:nvGraphicFramePr>
        <p:xfrm>
          <a:off x="5547645" y="4740181"/>
          <a:ext cx="2565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565360" imgH="1117440" progId="Equation.DSMT4">
                  <p:embed/>
                </p:oleObj>
              </mc:Choice>
              <mc:Fallback>
                <p:oleObj name="Equation" r:id="rId5" imgW="2565360" imgH="111744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7645" y="4740181"/>
                        <a:ext cx="25654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F29448-D750-48B6-BDE4-EE2F26575C91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Motivating matrices –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Tables of numbers are often useful.</a:t>
            </a:r>
          </a:p>
          <a:p>
            <a:r>
              <a:rPr lang="en-GB" dirty="0"/>
              <a:t>E.g. number of apples and bananas Alan, Bob and Catherine eat on Monday...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...and on Tuesday.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How much have they eaten in total?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Have “table addition rule”: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Only works if tables have same number of rows and columns!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862273" y="5151066"/>
          <a:ext cx="4090727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Fruit</a:t>
                      </a:r>
                      <a:r>
                        <a:rPr lang="en-GB" baseline="0" dirty="0"/>
                        <a:t> Tuesday</a:t>
                      </a:r>
                      <a:endParaRPr lang="en-GB" dirty="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Apples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Bananas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Alan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Bob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Catherine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830188" y="2941244"/>
          <a:ext cx="4090727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Fruit Monday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Apples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Bananas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Alan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Bob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Catherine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458492" y="1986700"/>
          <a:ext cx="4090727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Mon</a:t>
                      </a:r>
                      <a:r>
                        <a:rPr lang="en-GB" baseline="0" dirty="0"/>
                        <a:t> + </a:t>
                      </a:r>
                      <a:r>
                        <a:rPr lang="en-GB" dirty="0"/>
                        <a:t>Tues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Apples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Bananas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Alan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Bob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Catherine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687628"/>
              </p:ext>
            </p:extLst>
          </p:nvPr>
        </p:nvGraphicFramePr>
        <p:xfrm>
          <a:off x="5524595" y="4187825"/>
          <a:ext cx="28067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806560" imgH="1117440" progId="Equation.DSMT4">
                  <p:embed/>
                </p:oleObj>
              </mc:Choice>
              <mc:Fallback>
                <p:oleObj name="Equation" r:id="rId3" imgW="2806560" imgH="111744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95" y="4187825"/>
                        <a:ext cx="28067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6981820-2033-4FB7-80CE-F6039B5D74F9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Motivating matrices –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Another way of using tables: </a:t>
            </a:r>
          </a:p>
          <a:p>
            <a:r>
              <a:rPr lang="en-GB" dirty="0"/>
              <a:t>Number of apples and bananas Alan, Bob and Catherine eat in a week: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Cost of apples and bananas: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56913" y="4849157"/>
          <a:ext cx="2427708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Cost (£)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How much does each person spend on fruit in a week?</a:t>
            </a:r>
          </a:p>
          <a:p>
            <a:pPr lvl="1"/>
            <a:r>
              <a:rPr lang="en-GB" dirty="0"/>
              <a:t>Alan: 12 × 0.5 + 21 × 0.8 = 22.8</a:t>
            </a:r>
          </a:p>
          <a:p>
            <a:pPr lvl="1"/>
            <a:r>
              <a:rPr lang="en-GB" dirty="0"/>
              <a:t>Bob: 13 × 0.5 + 17 × 0.8 = 20.1</a:t>
            </a:r>
          </a:p>
          <a:p>
            <a:pPr lvl="1"/>
            <a:r>
              <a:rPr lang="en-GB" dirty="0"/>
              <a:t>Cath: 18 × 0.5 + 19 × 0.8 = 24.2</a:t>
            </a:r>
          </a:p>
          <a:p>
            <a:r>
              <a:rPr lang="en-GB" dirty="0"/>
              <a:t>See we need “table multiplication rule”: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Position in table is crucial, determines what numbers refer to.</a:t>
            </a:r>
          </a:p>
          <a:p>
            <a:r>
              <a:rPr lang="en-GB" dirty="0"/>
              <a:t>Number of columns in first table same as number of rows in second.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106494"/>
              </p:ext>
            </p:extLst>
          </p:nvPr>
        </p:nvGraphicFramePr>
        <p:xfrm>
          <a:off x="5473952" y="4003208"/>
          <a:ext cx="2692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692080" imgH="1117440" progId="Equation.DSMT4">
                  <p:embed/>
                </p:oleObj>
              </mc:Choice>
              <mc:Fallback>
                <p:oleObj name="Equation" r:id="rId3" imgW="2692080" imgH="11174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952" y="4003208"/>
                        <a:ext cx="26924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874297" y="2624366"/>
          <a:ext cx="4090727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Fruit</a:t>
                      </a:r>
                      <a:r>
                        <a:rPr lang="en-GB" baseline="0" dirty="0"/>
                        <a:t> in week</a:t>
                      </a:r>
                      <a:endParaRPr lang="en-GB" dirty="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Apples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Bananas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Alan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Bob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17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Catherine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BAEF1E-B044-4C8A-8117-E4DBA83E92C3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Motivating matrices – more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More complicated problem: saving money by buying unripe fruit.</a:t>
            </a:r>
          </a:p>
          <a:p>
            <a:r>
              <a:rPr lang="en-GB" dirty="0"/>
              <a:t>Number of apples and bananas Alan, Bob and Catherine eat in a week: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Cost of ripe and unripe fruit: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2433" y="5174018"/>
          <a:ext cx="395571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Cost</a:t>
                      </a:r>
                      <a:r>
                        <a:rPr lang="en-GB" baseline="0" dirty="0"/>
                        <a:t> r</a:t>
                      </a:r>
                      <a:r>
                        <a:rPr lang="en-GB" dirty="0"/>
                        <a:t>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Cost</a:t>
                      </a:r>
                      <a:r>
                        <a:rPr lang="en-GB" baseline="0" dirty="0"/>
                        <a:t> u</a:t>
                      </a:r>
                      <a:r>
                        <a:rPr lang="en-GB" dirty="0"/>
                        <a:t>nripe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would each person have to spend a week if they bought ripe or unripe fruit?</a:t>
            </a:r>
          </a:p>
          <a:p>
            <a:r>
              <a:rPr lang="en-GB" dirty="0"/>
              <a:t>Use table multiplication rule twice: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Again, only works if number of columns in first table is same as number of rows in second!</a:t>
            </a:r>
          </a:p>
          <a:p>
            <a:r>
              <a:rPr lang="en-GB" dirty="0"/>
              <a:t>How would we determine the cost per person if they bought either ripe or unripe fruit for four weeks?</a:t>
            </a: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922433" y="2997354"/>
          <a:ext cx="4090727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Fruit</a:t>
                      </a:r>
                      <a:r>
                        <a:rPr lang="en-GB" baseline="0" dirty="0"/>
                        <a:t> in week</a:t>
                      </a:r>
                      <a:endParaRPr lang="en-GB" dirty="0"/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Apples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Bananas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Alan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Bob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17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Catherine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</a:t>
                      </a:r>
                    </a:p>
                  </a:txBody>
                  <a:tcPr marL="116840" marR="1168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</a:t>
                      </a:r>
                    </a:p>
                  </a:txBody>
                  <a:tcPr marL="116840" marR="1168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562556"/>
              </p:ext>
            </p:extLst>
          </p:nvPr>
        </p:nvGraphicFramePr>
        <p:xfrm>
          <a:off x="5495925" y="2995613"/>
          <a:ext cx="38989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898800" imgH="1117440" progId="Equation.DSMT4">
                  <p:embed/>
                </p:oleObj>
              </mc:Choice>
              <mc:Fallback>
                <p:oleObj name="Equation" r:id="rId3" imgW="3898800" imgH="111744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2995613"/>
                        <a:ext cx="38989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82B691-6A7F-4D16-9C11-8AD5B235F039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Try the following: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DCE46B6-F1B3-4C39-85FA-3614E9DFC0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813946"/>
              </p:ext>
            </p:extLst>
          </p:nvPr>
        </p:nvGraphicFramePr>
        <p:xfrm>
          <a:off x="4114800" y="2336800"/>
          <a:ext cx="9144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914400" imgH="267840" progId="Equation.DSMT4">
                  <p:embed/>
                </p:oleObj>
              </mc:Choice>
              <mc:Fallback>
                <p:oleObj name="Equation" r:id="rId3" imgW="914400" imgH="267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DCE46B6-F1B3-4C39-85FA-3614E9DFC0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336800"/>
                        <a:ext cx="914400" cy="26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D964C5F-8F20-4C4A-8DD0-408026A779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19118"/>
              </p:ext>
            </p:extLst>
          </p:nvPr>
        </p:nvGraphicFramePr>
        <p:xfrm>
          <a:off x="927614" y="2101850"/>
          <a:ext cx="2946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946240" imgH="736560" progId="Equation.DSMT4">
                  <p:embed/>
                </p:oleObj>
              </mc:Choice>
              <mc:Fallback>
                <p:oleObj name="Equation" r:id="rId5" imgW="2946240" imgH="736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D964C5F-8F20-4C4A-8DD0-408026A779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614" y="2101850"/>
                        <a:ext cx="29464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A6545A3-7C72-488A-BB98-D507ED50B0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771396"/>
              </p:ext>
            </p:extLst>
          </p:nvPr>
        </p:nvGraphicFramePr>
        <p:xfrm>
          <a:off x="927614" y="3200720"/>
          <a:ext cx="1320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1320480" imgH="736560" progId="Equation.DSMT4">
                  <p:embed/>
                </p:oleObj>
              </mc:Choice>
              <mc:Fallback>
                <p:oleObj name="Equation" r:id="rId7" imgW="1320480" imgH="736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A6545A3-7C72-488A-BB98-D507ED50B0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7614" y="3200720"/>
                        <a:ext cx="1320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4D65626-61B6-4AB0-8D09-2E0A6E81DF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665994"/>
              </p:ext>
            </p:extLst>
          </p:nvPr>
        </p:nvGraphicFramePr>
        <p:xfrm>
          <a:off x="927614" y="4184504"/>
          <a:ext cx="2133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2133360" imgH="1117440" progId="Equation.DSMT4">
                  <p:embed/>
                </p:oleObj>
              </mc:Choice>
              <mc:Fallback>
                <p:oleObj name="Equation" r:id="rId9" imgW="2133360" imgH="11174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D4D65626-61B6-4AB0-8D09-2E0A6E81DF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7614" y="4184504"/>
                        <a:ext cx="21336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704DD4D-95CF-4C51-8955-D2E2F586F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070304"/>
              </p:ext>
            </p:extLst>
          </p:nvPr>
        </p:nvGraphicFramePr>
        <p:xfrm>
          <a:off x="927614" y="5608638"/>
          <a:ext cx="18923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1892160" imgH="1117440" progId="Equation.DSMT4">
                  <p:embed/>
                </p:oleObj>
              </mc:Choice>
              <mc:Fallback>
                <p:oleObj name="Equation" r:id="rId11" imgW="1892160" imgH="11174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704DD4D-95CF-4C51-8955-D2E2F586F2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7614" y="5608638"/>
                        <a:ext cx="18923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EEC1D76-276C-4BF1-B30C-14F3FFAE1411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 matrices – addition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These tables are of course matrices.</a:t>
            </a:r>
          </a:p>
          <a:p>
            <a:r>
              <a:rPr lang="en-GB" dirty="0"/>
              <a:t>A matrix with one row is called a row vector...</a:t>
            </a:r>
          </a:p>
          <a:p>
            <a:endParaRPr lang="en-GB" dirty="0"/>
          </a:p>
          <a:p>
            <a:r>
              <a:rPr lang="en-GB" dirty="0"/>
              <a:t>...with one column a column vector...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...and with m rows and n columns an m × n matrix.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dimensions define the order of the matrix (i.e. m × n).</a:t>
            </a:r>
          </a:p>
          <a:p>
            <a:r>
              <a:rPr lang="en-GB" dirty="0"/>
              <a:t>Matrices are equal if are of same order and all components are same.</a:t>
            </a:r>
          </a:p>
          <a:p>
            <a:r>
              <a:rPr lang="en-GB" dirty="0"/>
              <a:t>Can add matrices if are of same order.</a:t>
            </a:r>
          </a:p>
          <a:p>
            <a:r>
              <a:rPr lang="en-GB" dirty="0"/>
              <a:t>Addition performed on corresponding components: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174700"/>
              </p:ext>
            </p:extLst>
          </p:nvPr>
        </p:nvGraphicFramePr>
        <p:xfrm>
          <a:off x="944330" y="5149850"/>
          <a:ext cx="22479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247840" imgH="1117440" progId="Equation.DSMT4">
                  <p:embed/>
                </p:oleObj>
              </mc:Choice>
              <mc:Fallback>
                <p:oleObj name="Equation" r:id="rId3" imgW="2247840" imgH="11174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330" y="5149850"/>
                        <a:ext cx="22479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52209" y="3321050"/>
          <a:ext cx="812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812520" imgH="1117440" progId="Equation.DSMT4">
                  <p:embed/>
                </p:oleObj>
              </mc:Choice>
              <mc:Fallback>
                <p:oleObj name="Equation" r:id="rId5" imgW="812520" imgH="11174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209" y="3321050"/>
                        <a:ext cx="8128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36350" y="2557463"/>
          <a:ext cx="1828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828800" imgH="380880" progId="Equation.DSMT4">
                  <p:embed/>
                </p:oleObj>
              </mc:Choice>
              <mc:Fallback>
                <p:oleObj name="Equation" r:id="rId7" imgW="1828800" imgH="3808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350" y="2557463"/>
                        <a:ext cx="1828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511251"/>
              </p:ext>
            </p:extLst>
          </p:nvPr>
        </p:nvGraphicFramePr>
        <p:xfrm>
          <a:off x="5451461" y="4251121"/>
          <a:ext cx="3746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3746160" imgH="2311200" progId="Equation.DSMT4">
                  <p:embed/>
                </p:oleObj>
              </mc:Choice>
              <mc:Fallback>
                <p:oleObj name="Equation" r:id="rId9" imgW="3746160" imgH="231120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61" y="4251121"/>
                        <a:ext cx="3746500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BA2173-511F-4459-94BD-7833935C919B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 matrices – multiplication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Matrices can be multiplied by a scalar: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product, </a:t>
            </a:r>
            <a:r>
              <a:rPr lang="en-GB" b="1" dirty="0"/>
              <a:t>AB</a:t>
            </a:r>
            <a:r>
              <a:rPr lang="en-GB" dirty="0"/>
              <a:t>, of two matrices </a:t>
            </a:r>
            <a:r>
              <a:rPr lang="en-GB" b="1" dirty="0"/>
              <a:t>A</a:t>
            </a:r>
            <a:r>
              <a:rPr lang="en-GB" dirty="0"/>
              <a:t> and </a:t>
            </a:r>
            <a:r>
              <a:rPr lang="en-GB" b="1" dirty="0"/>
              <a:t>B</a:t>
            </a:r>
            <a:r>
              <a:rPr lang="en-GB" dirty="0"/>
              <a:t> exists if the number of columns in </a:t>
            </a:r>
            <a:r>
              <a:rPr lang="en-GB" b="1" dirty="0"/>
              <a:t>A</a:t>
            </a:r>
            <a:r>
              <a:rPr lang="en-GB" dirty="0"/>
              <a:t> is the same as the number of rows in </a:t>
            </a:r>
            <a:r>
              <a:rPr lang="en-GB" b="1" dirty="0"/>
              <a:t>B</a:t>
            </a:r>
            <a:r>
              <a:rPr lang="en-GB" dirty="0"/>
              <a:t>.</a:t>
            </a:r>
          </a:p>
          <a:p>
            <a:r>
              <a:rPr lang="en-GB" dirty="0"/>
              <a:t>Rule for multiplication of an m × p matrix by a p × n matrix to give a matrix of order m × n: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E.g. for two 2 × 2 matrices: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Einstein summation convention: sometimes omit “</a:t>
            </a:r>
            <a:r>
              <a:rPr lang="en-GB" dirty="0">
                <a:latin typeface="Symbol" pitchFamily="18" charset="2"/>
              </a:rPr>
              <a:t>S</a:t>
            </a:r>
            <a:r>
              <a:rPr lang="en-GB" dirty="0"/>
              <a:t>” and assume summation over repeated indices (common in books on General Relativity).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0039"/>
              </p:ext>
            </p:extLst>
          </p:nvPr>
        </p:nvGraphicFramePr>
        <p:xfrm>
          <a:off x="669270" y="2314575"/>
          <a:ext cx="4318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4317840" imgH="1117440" progId="Equation.DSMT4">
                  <p:embed/>
                </p:oleObj>
              </mc:Choice>
              <mc:Fallback>
                <p:oleObj name="Equation" r:id="rId3" imgW="4317840" imgH="111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70" y="2314575"/>
                        <a:ext cx="43180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62025" y="5954713"/>
          <a:ext cx="180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803240" imgH="685800" progId="Equation.DSMT4">
                  <p:embed/>
                </p:oleObj>
              </mc:Choice>
              <mc:Fallback>
                <p:oleObj name="Equation" r:id="rId5" imgW="1803240" imgH="685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5954713"/>
                        <a:ext cx="1803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96680" y="2043867"/>
          <a:ext cx="3924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3924000" imgH="736560" progId="Equation.DSMT4">
                  <p:embed/>
                </p:oleObj>
              </mc:Choice>
              <mc:Fallback>
                <p:oleObj name="Equation" r:id="rId7" imgW="3924000" imgH="7365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680" y="2043867"/>
                        <a:ext cx="3924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497513" y="4641850"/>
          <a:ext cx="1803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803240" imgH="1117440" progId="Equation.DSMT4">
                  <p:embed/>
                </p:oleObj>
              </mc:Choice>
              <mc:Fallback>
                <p:oleObj name="Equation" r:id="rId9" imgW="1803240" imgH="1117440" progId="Equation.DSMT4">
                  <p:embed/>
                  <p:pic>
                    <p:nvPicPr>
                      <p:cNvPr id="61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3" y="4641850"/>
                        <a:ext cx="18034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7C8E14-3223-453C-B713-74D65F107AD4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Given matrices </a:t>
            </a:r>
            <a:r>
              <a:rPr lang="en-GB" b="1" dirty="0"/>
              <a:t>A</a:t>
            </a:r>
            <a:r>
              <a:rPr lang="en-GB" dirty="0"/>
              <a:t>, </a:t>
            </a:r>
            <a:r>
              <a:rPr lang="en-GB" b="1" dirty="0"/>
              <a:t>B</a:t>
            </a:r>
            <a:r>
              <a:rPr lang="en-GB" dirty="0"/>
              <a:t> and </a:t>
            </a:r>
            <a:r>
              <a:rPr lang="en-GB" b="1" dirty="0"/>
              <a:t>C</a:t>
            </a:r>
            <a:r>
              <a:rPr lang="en-GB" dirty="0"/>
              <a:t> which satisfy </a:t>
            </a:r>
            <a:r>
              <a:rPr lang="en-GB" b="1" dirty="0"/>
              <a:t>C</a:t>
            </a:r>
            <a:r>
              <a:rPr lang="en-GB" dirty="0"/>
              <a:t> = </a:t>
            </a:r>
            <a:r>
              <a:rPr lang="en-GB" b="1" dirty="0"/>
              <a:t>A</a:t>
            </a:r>
            <a:r>
              <a:rPr lang="en-GB" dirty="0"/>
              <a:t> + </a:t>
            </a:r>
            <a:r>
              <a:rPr lang="en-GB" b="1" dirty="0"/>
              <a:t>B</a:t>
            </a:r>
            <a:r>
              <a:rPr lang="en-GB" dirty="0"/>
              <a:t>, which of the following  statements is correct?</a:t>
            </a:r>
          </a:p>
          <a:p>
            <a:r>
              <a:rPr lang="en-GB" dirty="0"/>
              <a:t>C</a:t>
            </a:r>
            <a:r>
              <a:rPr lang="en-GB" baseline="-25000" dirty="0"/>
              <a:t>i j</a:t>
            </a:r>
            <a:r>
              <a:rPr lang="en-GB" dirty="0"/>
              <a:t> = A</a:t>
            </a:r>
            <a:r>
              <a:rPr lang="en-GB" baseline="-25000" dirty="0"/>
              <a:t>i j</a:t>
            </a:r>
            <a:r>
              <a:rPr lang="en-GB" dirty="0"/>
              <a:t> + </a:t>
            </a:r>
            <a:r>
              <a:rPr lang="en-GB" dirty="0" err="1"/>
              <a:t>B</a:t>
            </a:r>
            <a:r>
              <a:rPr lang="en-GB" baseline="-25000" dirty="0" err="1"/>
              <a:t>j</a:t>
            </a:r>
            <a:r>
              <a:rPr lang="en-GB" baseline="-25000" dirty="0"/>
              <a:t> </a:t>
            </a:r>
            <a:r>
              <a:rPr lang="en-GB" baseline="-25000" dirty="0" err="1"/>
              <a:t>i</a:t>
            </a:r>
            <a:r>
              <a:rPr lang="en-GB" dirty="0"/>
              <a:t>.</a:t>
            </a:r>
          </a:p>
          <a:p>
            <a:r>
              <a:rPr lang="en-GB" dirty="0"/>
              <a:t>C</a:t>
            </a:r>
            <a:r>
              <a:rPr lang="en-GB" baseline="-25000" dirty="0"/>
              <a:t>i k</a:t>
            </a:r>
            <a:r>
              <a:rPr lang="en-GB" dirty="0"/>
              <a:t> = A</a:t>
            </a:r>
            <a:r>
              <a:rPr lang="en-GB" baseline="-25000" dirty="0"/>
              <a:t>i k</a:t>
            </a:r>
            <a:r>
              <a:rPr lang="en-GB" dirty="0"/>
              <a:t> + B</a:t>
            </a:r>
            <a:r>
              <a:rPr lang="en-GB" baseline="-25000" dirty="0"/>
              <a:t>i k</a:t>
            </a:r>
            <a:r>
              <a:rPr lang="en-GB" dirty="0"/>
              <a:t>.</a:t>
            </a:r>
          </a:p>
          <a:p>
            <a:r>
              <a:rPr lang="en-GB" dirty="0"/>
              <a:t>Matrices </a:t>
            </a:r>
            <a:r>
              <a:rPr lang="en-GB" b="1" dirty="0"/>
              <a:t>E</a:t>
            </a:r>
            <a:r>
              <a:rPr lang="en-GB" dirty="0"/>
              <a:t>, </a:t>
            </a:r>
            <a:r>
              <a:rPr lang="en-GB" b="1" dirty="0"/>
              <a:t>F</a:t>
            </a:r>
            <a:r>
              <a:rPr lang="en-GB" dirty="0"/>
              <a:t> and </a:t>
            </a:r>
            <a:r>
              <a:rPr lang="en-GB" b="1" dirty="0"/>
              <a:t>G</a:t>
            </a:r>
            <a:r>
              <a:rPr lang="en-GB" dirty="0"/>
              <a:t> have order</a:t>
            </a:r>
            <a:br>
              <a:rPr lang="en-GB" dirty="0"/>
            </a:br>
            <a:r>
              <a:rPr lang="en-GB" dirty="0"/>
              <a:t>2 × 2, 2 × 4 and 4 × 2, respectively. Which of the following quantities is defined, </a:t>
            </a:r>
            <a:r>
              <a:rPr lang="en-GB" b="1" dirty="0"/>
              <a:t>EF</a:t>
            </a:r>
            <a:r>
              <a:rPr lang="en-GB" dirty="0"/>
              <a:t>, </a:t>
            </a:r>
            <a:r>
              <a:rPr lang="en-GB" b="1" dirty="0"/>
              <a:t>EG</a:t>
            </a:r>
            <a:r>
              <a:rPr lang="en-GB" dirty="0"/>
              <a:t>, </a:t>
            </a:r>
            <a:r>
              <a:rPr lang="en-GB" b="1" dirty="0"/>
              <a:t>FG</a:t>
            </a:r>
            <a:r>
              <a:rPr lang="en-GB" dirty="0"/>
              <a:t>?</a:t>
            </a:r>
          </a:p>
          <a:p>
            <a:r>
              <a:rPr lang="en-GB" dirty="0"/>
              <a:t>Express the following matrix as a scalar multiplied by a matrix: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409" y="5268567"/>
            <a:ext cx="12001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DCE46B6-F1B3-4C39-85FA-3614E9DFC0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114800" y="2336800"/>
          <a:ext cx="9144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914400" imgH="267840" progId="Equation.DSMT4">
                  <p:embed/>
                </p:oleObj>
              </mc:Choice>
              <mc:Fallback>
                <p:oleObj name="Equation" r:id="rId4" imgW="914400" imgH="267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DCE46B6-F1B3-4C39-85FA-3614E9DFC0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336800"/>
                        <a:ext cx="914400" cy="26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461F-3824-454C-B40C-8BF9B73F77A8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82044154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1943</TotalTime>
  <Words>903</Words>
  <Application>Microsoft Office PowerPoint</Application>
  <PresentationFormat>A4 Paper (210x297 mm)</PresentationFormat>
  <Paragraphs>251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Symbol</vt:lpstr>
      <vt:lpstr>Times New Roman</vt:lpstr>
      <vt:lpstr>TimA4Landscape</vt:lpstr>
      <vt:lpstr>MathType 7.0 Equation</vt:lpstr>
      <vt:lpstr>Equation</vt:lpstr>
      <vt:lpstr>Phys108 – Mathematics for Physicists II</vt:lpstr>
      <vt:lpstr>Lecture 1 – Matrices</vt:lpstr>
      <vt:lpstr>Motivating matrices – addition</vt:lpstr>
      <vt:lpstr>Motivating matrices – multiplication</vt:lpstr>
      <vt:lpstr>Motivating matrices – more multiplication</vt:lpstr>
      <vt:lpstr>Examples</vt:lpstr>
      <vt:lpstr>Introducing matrices – addition </vt:lpstr>
      <vt:lpstr>Introducing matrices – multiplication </vt:lpstr>
      <vt:lpstr>Examples</vt:lpstr>
      <vt:lpstr>Examples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Phys108 – Mathematics for Physicists II</dc:title>
  <dc:creator>Tim Greenshaw</dc:creator>
  <cp:lastModifiedBy>Tim Greenshaw</cp:lastModifiedBy>
  <cp:revision>123</cp:revision>
  <cp:lastPrinted>2016-02-01T11:44:11Z</cp:lastPrinted>
  <dcterms:created xsi:type="dcterms:W3CDTF">2012-01-28T10:32:40Z</dcterms:created>
  <dcterms:modified xsi:type="dcterms:W3CDTF">2019-02-08T13:32:07Z</dcterms:modified>
</cp:coreProperties>
</file>