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453" r:id="rId2"/>
    <p:sldId id="450" r:id="rId3"/>
    <p:sldId id="467" r:id="rId4"/>
    <p:sldId id="468" r:id="rId5"/>
    <p:sldId id="444" r:id="rId6"/>
    <p:sldId id="445" r:id="rId7"/>
    <p:sldId id="461" r:id="rId8"/>
    <p:sldId id="446" r:id="rId9"/>
    <p:sldId id="447" r:id="rId10"/>
    <p:sldId id="448" r:id="rId11"/>
    <p:sldId id="449" r:id="rId12"/>
    <p:sldId id="458" r:id="rId13"/>
    <p:sldId id="451" r:id="rId14"/>
    <p:sldId id="464" r:id="rId15"/>
    <p:sldId id="465" r:id="rId16"/>
    <p:sldId id="457" r:id="rId17"/>
    <p:sldId id="459" r:id="rId18"/>
    <p:sldId id="452" r:id="rId19"/>
    <p:sldId id="455" r:id="rId20"/>
    <p:sldId id="462" r:id="rId21"/>
    <p:sldId id="456" r:id="rId22"/>
    <p:sldId id="460" r:id="rId23"/>
    <p:sldId id="466" r:id="rId24"/>
  </p:sldIdLst>
  <p:sldSz cx="9144000" cy="6858000" type="screen4x3"/>
  <p:notesSz cx="6781800" cy="9918700"/>
  <p:defaultTextStyle>
    <a:defPPr>
      <a:defRPr lang="en-GB"/>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56F8FB"/>
    <a:srgbClr val="CCE6FF"/>
    <a:srgbClr val="000066"/>
    <a:srgbClr val="00007F"/>
    <a:srgbClr val="3F3FBF"/>
    <a:srgbClr val="FF0000"/>
    <a:srgbClr val="00CC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p:normalViewPr>
  <p:slideViewPr>
    <p:cSldViewPr>
      <p:cViewPr>
        <p:scale>
          <a:sx n="75" d="100"/>
          <a:sy n="75" d="100"/>
        </p:scale>
        <p:origin x="-1818" y="-564"/>
      </p:cViewPr>
      <p:guideLst>
        <p:guide orient="horz" pos="2352"/>
        <p:guide pos="3024"/>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848" y="-84"/>
      </p:cViewPr>
      <p:guideLst>
        <p:guide orient="horz" pos="3124"/>
        <p:guide pos="21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23.xml"/><Relationship Id="rId2" Type="http://schemas.openxmlformats.org/officeDocument/2006/relationships/slide" Target="slides/slide7.xml"/><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6781800" cy="328613"/>
          </a:xfrm>
          <a:prstGeom prst="rect">
            <a:avLst/>
          </a:prstGeom>
          <a:noFill/>
          <a:ln w="9525">
            <a:noFill/>
            <a:miter lim="800000"/>
            <a:headEnd/>
            <a:tailEnd/>
          </a:ln>
          <a:effectLst/>
        </p:spPr>
        <p:txBody>
          <a:bodyPr vert="horz" wrap="square" lIns="93097" tIns="46549" rIns="93097" bIns="46549" numCol="1" anchor="t" anchorCtr="0" compatLnSpc="1">
            <a:prstTxWarp prst="textNoShape">
              <a:avLst/>
            </a:prstTxWarp>
          </a:bodyPr>
          <a:lstStyle>
            <a:lvl1pPr algn="ctr" defTabSz="931404">
              <a:defRPr sz="1600" b="1" smtClean="0">
                <a:latin typeface="Verdana" pitchFamily="34" charset="0"/>
              </a:defRPr>
            </a:lvl1pPr>
          </a:lstStyle>
          <a:p>
            <a:pPr>
              <a:defRPr/>
            </a:pPr>
            <a:endParaRPr lang="en-US"/>
          </a:p>
        </p:txBody>
      </p:sp>
      <p:sp>
        <p:nvSpPr>
          <p:cNvPr id="21509" name="Rectangle 5"/>
          <p:cNvSpPr>
            <a:spLocks noGrp="1" noChangeArrowheads="1"/>
          </p:cNvSpPr>
          <p:nvPr>
            <p:ph type="sldNum" sz="quarter" idx="3"/>
          </p:nvPr>
        </p:nvSpPr>
        <p:spPr bwMode="auto">
          <a:xfrm>
            <a:off x="0" y="9590088"/>
            <a:ext cx="6781800" cy="328612"/>
          </a:xfrm>
          <a:prstGeom prst="rect">
            <a:avLst/>
          </a:prstGeom>
          <a:noFill/>
          <a:ln w="9525">
            <a:noFill/>
            <a:miter lim="800000"/>
            <a:headEnd/>
            <a:tailEnd/>
          </a:ln>
          <a:effectLst/>
        </p:spPr>
        <p:txBody>
          <a:bodyPr vert="horz" wrap="square" lIns="93097" tIns="46549" rIns="93097" bIns="46549" numCol="1" anchor="b" anchorCtr="0" compatLnSpc="1">
            <a:prstTxWarp prst="textNoShape">
              <a:avLst/>
            </a:prstTxWarp>
          </a:bodyPr>
          <a:lstStyle>
            <a:lvl1pPr defTabSz="931404">
              <a:defRPr sz="1100" smtClean="0">
                <a:latin typeface="Verdana" pitchFamily="34" charset="0"/>
              </a:defRPr>
            </a:lvl1pPr>
          </a:lstStyle>
          <a:p>
            <a:pPr>
              <a:defRPr/>
            </a:pPr>
            <a:r>
              <a:rPr lang="en-GB"/>
              <a:t>AJB  </a:t>
            </a:r>
            <a:fld id="{585B0326-C508-411A-B2F8-9EDEB223457B}" type="datetime4">
              <a:rPr lang="en-GB"/>
              <a:pPr>
                <a:defRPr/>
              </a:pPr>
              <a:t>29 November 2011</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38463" cy="496888"/>
          </a:xfrm>
          <a:prstGeom prst="rect">
            <a:avLst/>
          </a:prstGeom>
          <a:noFill/>
          <a:ln w="9525">
            <a:noFill/>
            <a:miter lim="800000"/>
            <a:headEnd/>
            <a:tailEnd/>
          </a:ln>
          <a:effectLst/>
        </p:spPr>
        <p:txBody>
          <a:bodyPr vert="horz" wrap="square" lIns="93097" tIns="46549" rIns="93097" bIns="46549" numCol="1" anchor="t" anchorCtr="0" compatLnSpc="1">
            <a:prstTxWarp prst="textNoShape">
              <a:avLst/>
            </a:prstTxWarp>
          </a:bodyPr>
          <a:lstStyle>
            <a:lvl1pPr defTabSz="931404">
              <a:defRPr sz="1300" smtClean="0"/>
            </a:lvl1pPr>
          </a:lstStyle>
          <a:p>
            <a:pPr>
              <a:defRPr/>
            </a:pPr>
            <a:endParaRPr lang="en-GB"/>
          </a:p>
        </p:txBody>
      </p:sp>
      <p:sp>
        <p:nvSpPr>
          <p:cNvPr id="3075" name="Rectangle 3"/>
          <p:cNvSpPr>
            <a:spLocks noGrp="1" noChangeArrowheads="1"/>
          </p:cNvSpPr>
          <p:nvPr>
            <p:ph type="dt" idx="1"/>
          </p:nvPr>
        </p:nvSpPr>
        <p:spPr bwMode="auto">
          <a:xfrm>
            <a:off x="3843338" y="0"/>
            <a:ext cx="2938462" cy="496888"/>
          </a:xfrm>
          <a:prstGeom prst="rect">
            <a:avLst/>
          </a:prstGeom>
          <a:noFill/>
          <a:ln w="9525">
            <a:noFill/>
            <a:miter lim="800000"/>
            <a:headEnd/>
            <a:tailEnd/>
          </a:ln>
          <a:effectLst/>
        </p:spPr>
        <p:txBody>
          <a:bodyPr vert="horz" wrap="square" lIns="93097" tIns="46549" rIns="93097" bIns="46549" numCol="1" anchor="t" anchorCtr="0" compatLnSpc="1">
            <a:prstTxWarp prst="textNoShape">
              <a:avLst/>
            </a:prstTxWarp>
          </a:bodyPr>
          <a:lstStyle>
            <a:lvl1pPr algn="r" defTabSz="931404">
              <a:defRPr sz="1300" smtClean="0"/>
            </a:lvl1pPr>
          </a:lstStyle>
          <a:p>
            <a:pPr>
              <a:defRPr/>
            </a:pPr>
            <a:endParaRPr lang="en-GB"/>
          </a:p>
        </p:txBody>
      </p:sp>
      <p:sp>
        <p:nvSpPr>
          <p:cNvPr id="23556" name="Rectangle 4"/>
          <p:cNvSpPr>
            <a:spLocks noChangeArrowheads="1" noTextEdit="1"/>
          </p:cNvSpPr>
          <p:nvPr>
            <p:ph type="sldImg" idx="2"/>
          </p:nvPr>
        </p:nvSpPr>
        <p:spPr bwMode="auto">
          <a:xfrm>
            <a:off x="915988" y="744538"/>
            <a:ext cx="4954587" cy="371792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03288" y="4711700"/>
            <a:ext cx="4975225" cy="4462463"/>
          </a:xfrm>
          <a:prstGeom prst="rect">
            <a:avLst/>
          </a:prstGeom>
          <a:noFill/>
          <a:ln w="9525">
            <a:noFill/>
            <a:miter lim="800000"/>
            <a:headEnd/>
            <a:tailEnd/>
          </a:ln>
          <a:effectLst/>
        </p:spPr>
        <p:txBody>
          <a:bodyPr vert="horz" wrap="square" lIns="93097" tIns="46549" rIns="93097" bIns="4654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9421813"/>
            <a:ext cx="2938463" cy="496887"/>
          </a:xfrm>
          <a:prstGeom prst="rect">
            <a:avLst/>
          </a:prstGeom>
          <a:noFill/>
          <a:ln w="9525">
            <a:noFill/>
            <a:miter lim="800000"/>
            <a:headEnd/>
            <a:tailEnd/>
          </a:ln>
          <a:effectLst/>
        </p:spPr>
        <p:txBody>
          <a:bodyPr vert="horz" wrap="square" lIns="93097" tIns="46549" rIns="93097" bIns="46549" numCol="1" anchor="b" anchorCtr="0" compatLnSpc="1">
            <a:prstTxWarp prst="textNoShape">
              <a:avLst/>
            </a:prstTxWarp>
          </a:bodyPr>
          <a:lstStyle>
            <a:lvl1pPr defTabSz="931404">
              <a:defRPr sz="1300" smtClean="0"/>
            </a:lvl1pPr>
          </a:lstStyle>
          <a:p>
            <a:pPr>
              <a:defRPr/>
            </a:pPr>
            <a:endParaRPr lang="en-GB"/>
          </a:p>
        </p:txBody>
      </p:sp>
      <p:sp>
        <p:nvSpPr>
          <p:cNvPr id="3079" name="Rectangle 7"/>
          <p:cNvSpPr>
            <a:spLocks noGrp="1" noChangeArrowheads="1"/>
          </p:cNvSpPr>
          <p:nvPr>
            <p:ph type="sldNum" sz="quarter" idx="5"/>
          </p:nvPr>
        </p:nvSpPr>
        <p:spPr bwMode="auto">
          <a:xfrm>
            <a:off x="3843338" y="9421813"/>
            <a:ext cx="2938462" cy="496887"/>
          </a:xfrm>
          <a:prstGeom prst="rect">
            <a:avLst/>
          </a:prstGeom>
          <a:noFill/>
          <a:ln w="9525">
            <a:noFill/>
            <a:miter lim="800000"/>
            <a:headEnd/>
            <a:tailEnd/>
          </a:ln>
          <a:effectLst/>
        </p:spPr>
        <p:txBody>
          <a:bodyPr vert="horz" wrap="square" lIns="93097" tIns="46549" rIns="93097" bIns="46549" numCol="1" anchor="b" anchorCtr="0" compatLnSpc="1">
            <a:prstTxWarp prst="textNoShape">
              <a:avLst/>
            </a:prstTxWarp>
          </a:bodyPr>
          <a:lstStyle>
            <a:lvl1pPr algn="r" defTabSz="931404">
              <a:defRPr sz="1300" smtClean="0"/>
            </a:lvl1pPr>
          </a:lstStyle>
          <a:p>
            <a:pPr>
              <a:defRPr/>
            </a:pPr>
            <a:fld id="{CE25C85A-B892-41D7-ACC8-DBA8737525F3}"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t>PHYS389 : Semiconductor Applications L13</a:t>
            </a:r>
          </a:p>
        </p:txBody>
      </p:sp>
      <p:sp>
        <p:nvSpPr>
          <p:cNvPr id="5" name="Rectangle 6"/>
          <p:cNvSpPr>
            <a:spLocks noGrp="1" noChangeArrowheads="1"/>
          </p:cNvSpPr>
          <p:nvPr>
            <p:ph type="sldNum" sz="quarter" idx="11"/>
          </p:nvPr>
        </p:nvSpPr>
        <p:spPr>
          <a:ln/>
        </p:spPr>
        <p:txBody>
          <a:bodyPr/>
          <a:lstStyle>
            <a:lvl1pPr>
              <a:defRPr/>
            </a:lvl1pPr>
          </a:lstStyle>
          <a:p>
            <a:pPr>
              <a:defRPr/>
            </a:pPr>
            <a:fld id="{F2FBF00D-2E7E-4796-B876-38F25FE1C48B}"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t>PHYS389 : Semiconductor Applications L13</a:t>
            </a:r>
          </a:p>
        </p:txBody>
      </p:sp>
      <p:sp>
        <p:nvSpPr>
          <p:cNvPr id="5" name="Rectangle 6"/>
          <p:cNvSpPr>
            <a:spLocks noGrp="1" noChangeArrowheads="1"/>
          </p:cNvSpPr>
          <p:nvPr>
            <p:ph type="sldNum" sz="quarter" idx="11"/>
          </p:nvPr>
        </p:nvSpPr>
        <p:spPr>
          <a:ln/>
        </p:spPr>
        <p:txBody>
          <a:bodyPr/>
          <a:lstStyle>
            <a:lvl1pPr>
              <a:defRPr/>
            </a:lvl1pPr>
          </a:lstStyle>
          <a:p>
            <a:pPr>
              <a:defRPr/>
            </a:pPr>
            <a:fld id="{6F43B9F6-B037-4910-97B8-BCDD97FFB9DE}"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152400"/>
            <a:ext cx="2152650" cy="59737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52400"/>
            <a:ext cx="6305550" cy="59737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t>PHYS389 : Semiconductor Applications L13</a:t>
            </a:r>
          </a:p>
        </p:txBody>
      </p:sp>
      <p:sp>
        <p:nvSpPr>
          <p:cNvPr id="5" name="Rectangle 6"/>
          <p:cNvSpPr>
            <a:spLocks noGrp="1" noChangeArrowheads="1"/>
          </p:cNvSpPr>
          <p:nvPr>
            <p:ph type="sldNum" sz="quarter" idx="11"/>
          </p:nvPr>
        </p:nvSpPr>
        <p:spPr>
          <a:ln/>
        </p:spPr>
        <p:txBody>
          <a:bodyPr/>
          <a:lstStyle>
            <a:lvl1pPr>
              <a:defRPr/>
            </a:lvl1pPr>
          </a:lstStyle>
          <a:p>
            <a:pPr>
              <a:defRPr/>
            </a:pPr>
            <a:fld id="{F0F4800E-E42E-4834-921A-78DEB1F402C2}"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t>PHYS389 : Semiconductor Applications L13</a:t>
            </a:r>
          </a:p>
        </p:txBody>
      </p:sp>
      <p:sp>
        <p:nvSpPr>
          <p:cNvPr id="5" name="Rectangle 6"/>
          <p:cNvSpPr>
            <a:spLocks noGrp="1" noChangeArrowheads="1"/>
          </p:cNvSpPr>
          <p:nvPr>
            <p:ph type="sldNum" sz="quarter" idx="11"/>
          </p:nvPr>
        </p:nvSpPr>
        <p:spPr>
          <a:ln/>
        </p:spPr>
        <p:txBody>
          <a:bodyPr/>
          <a:lstStyle>
            <a:lvl1pPr>
              <a:defRPr/>
            </a:lvl1pPr>
          </a:lstStyle>
          <a:p>
            <a:pPr>
              <a:defRPr/>
            </a:pPr>
            <a:fld id="{E9AACE19-4B94-481A-BBA3-869D9A0574A8}"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GB"/>
              <a:t>PHYS389 : Semiconductor Applications L13</a:t>
            </a:r>
          </a:p>
        </p:txBody>
      </p:sp>
      <p:sp>
        <p:nvSpPr>
          <p:cNvPr id="5" name="Rectangle 6"/>
          <p:cNvSpPr>
            <a:spLocks noGrp="1" noChangeArrowheads="1"/>
          </p:cNvSpPr>
          <p:nvPr>
            <p:ph type="sldNum" sz="quarter" idx="11"/>
          </p:nvPr>
        </p:nvSpPr>
        <p:spPr>
          <a:ln/>
        </p:spPr>
        <p:txBody>
          <a:bodyPr/>
          <a:lstStyle>
            <a:lvl1pPr>
              <a:defRPr/>
            </a:lvl1pPr>
          </a:lstStyle>
          <a:p>
            <a:pPr>
              <a:defRPr/>
            </a:pPr>
            <a:fld id="{C6A6B038-8171-494B-8861-933D17DF95C2}"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ftr" sz="quarter" idx="10"/>
          </p:nvPr>
        </p:nvSpPr>
        <p:spPr>
          <a:ln/>
        </p:spPr>
        <p:txBody>
          <a:bodyPr/>
          <a:lstStyle>
            <a:lvl1pPr>
              <a:defRPr/>
            </a:lvl1pPr>
          </a:lstStyle>
          <a:p>
            <a:pPr>
              <a:defRPr/>
            </a:pPr>
            <a:r>
              <a:rPr lang="en-GB"/>
              <a:t>PHYS389 : Semiconductor Applications L13</a:t>
            </a:r>
          </a:p>
        </p:txBody>
      </p:sp>
      <p:sp>
        <p:nvSpPr>
          <p:cNvPr id="6" name="Rectangle 6"/>
          <p:cNvSpPr>
            <a:spLocks noGrp="1" noChangeArrowheads="1"/>
          </p:cNvSpPr>
          <p:nvPr>
            <p:ph type="sldNum" sz="quarter" idx="11"/>
          </p:nvPr>
        </p:nvSpPr>
        <p:spPr>
          <a:ln/>
        </p:spPr>
        <p:txBody>
          <a:bodyPr/>
          <a:lstStyle>
            <a:lvl1pPr>
              <a:defRPr/>
            </a:lvl1pPr>
          </a:lstStyle>
          <a:p>
            <a:pPr>
              <a:defRPr/>
            </a:pPr>
            <a:fld id="{824CAEC2-DA6E-4BAD-B8A9-06EB6E37EE50}"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ftr" sz="quarter" idx="10"/>
          </p:nvPr>
        </p:nvSpPr>
        <p:spPr>
          <a:ln/>
        </p:spPr>
        <p:txBody>
          <a:bodyPr/>
          <a:lstStyle>
            <a:lvl1pPr>
              <a:defRPr/>
            </a:lvl1pPr>
          </a:lstStyle>
          <a:p>
            <a:pPr>
              <a:defRPr/>
            </a:pPr>
            <a:r>
              <a:rPr lang="en-GB"/>
              <a:t>PHYS389 : Semiconductor Applications L13</a:t>
            </a:r>
          </a:p>
        </p:txBody>
      </p:sp>
      <p:sp>
        <p:nvSpPr>
          <p:cNvPr id="8" name="Rectangle 6"/>
          <p:cNvSpPr>
            <a:spLocks noGrp="1" noChangeArrowheads="1"/>
          </p:cNvSpPr>
          <p:nvPr>
            <p:ph type="sldNum" sz="quarter" idx="11"/>
          </p:nvPr>
        </p:nvSpPr>
        <p:spPr>
          <a:ln/>
        </p:spPr>
        <p:txBody>
          <a:bodyPr/>
          <a:lstStyle>
            <a:lvl1pPr>
              <a:defRPr/>
            </a:lvl1pPr>
          </a:lstStyle>
          <a:p>
            <a:pPr>
              <a:defRPr/>
            </a:pPr>
            <a:fld id="{196F73FD-CEDF-4B43-8F66-4EF9C5BE50E5}"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ftr" sz="quarter" idx="10"/>
          </p:nvPr>
        </p:nvSpPr>
        <p:spPr>
          <a:ln/>
        </p:spPr>
        <p:txBody>
          <a:bodyPr/>
          <a:lstStyle>
            <a:lvl1pPr>
              <a:defRPr/>
            </a:lvl1pPr>
          </a:lstStyle>
          <a:p>
            <a:pPr>
              <a:defRPr/>
            </a:pPr>
            <a:r>
              <a:rPr lang="en-GB"/>
              <a:t>PHYS389 : Semiconductor Applications L13</a:t>
            </a:r>
          </a:p>
        </p:txBody>
      </p:sp>
      <p:sp>
        <p:nvSpPr>
          <p:cNvPr id="4" name="Rectangle 6"/>
          <p:cNvSpPr>
            <a:spLocks noGrp="1" noChangeArrowheads="1"/>
          </p:cNvSpPr>
          <p:nvPr>
            <p:ph type="sldNum" sz="quarter" idx="11"/>
          </p:nvPr>
        </p:nvSpPr>
        <p:spPr>
          <a:ln/>
        </p:spPr>
        <p:txBody>
          <a:bodyPr/>
          <a:lstStyle>
            <a:lvl1pPr>
              <a:defRPr/>
            </a:lvl1pPr>
          </a:lstStyle>
          <a:p>
            <a:pPr>
              <a:defRPr/>
            </a:pPr>
            <a:fld id="{8FBF798E-74E0-46A8-8F8C-EF7298FE2D8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GB"/>
              <a:t>PHYS389 : Semiconductor Applications L13</a:t>
            </a:r>
          </a:p>
        </p:txBody>
      </p:sp>
      <p:sp>
        <p:nvSpPr>
          <p:cNvPr id="3" name="Rectangle 6"/>
          <p:cNvSpPr>
            <a:spLocks noGrp="1" noChangeArrowheads="1"/>
          </p:cNvSpPr>
          <p:nvPr>
            <p:ph type="sldNum" sz="quarter" idx="11"/>
          </p:nvPr>
        </p:nvSpPr>
        <p:spPr>
          <a:ln/>
        </p:spPr>
        <p:txBody>
          <a:bodyPr/>
          <a:lstStyle>
            <a:lvl1pPr>
              <a:defRPr/>
            </a:lvl1pPr>
          </a:lstStyle>
          <a:p>
            <a:pPr>
              <a:defRPr/>
            </a:pPr>
            <a:fld id="{D6D26067-8F54-4E0C-8B83-1B574D54FE53}"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a:t>PHYS389 : Semiconductor Applications L13</a:t>
            </a:r>
          </a:p>
        </p:txBody>
      </p:sp>
      <p:sp>
        <p:nvSpPr>
          <p:cNvPr id="6" name="Rectangle 6"/>
          <p:cNvSpPr>
            <a:spLocks noGrp="1" noChangeArrowheads="1"/>
          </p:cNvSpPr>
          <p:nvPr>
            <p:ph type="sldNum" sz="quarter" idx="11"/>
          </p:nvPr>
        </p:nvSpPr>
        <p:spPr>
          <a:ln/>
        </p:spPr>
        <p:txBody>
          <a:bodyPr/>
          <a:lstStyle>
            <a:lvl1pPr>
              <a:defRPr/>
            </a:lvl1pPr>
          </a:lstStyle>
          <a:p>
            <a:pPr>
              <a:defRPr/>
            </a:pPr>
            <a:fld id="{1A6045C3-B328-49C3-BDBE-5585EB5D8939}"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a:t>PHYS389 : Semiconductor Applications L13</a:t>
            </a:r>
          </a:p>
        </p:txBody>
      </p:sp>
      <p:sp>
        <p:nvSpPr>
          <p:cNvPr id="6" name="Rectangle 6"/>
          <p:cNvSpPr>
            <a:spLocks noGrp="1" noChangeArrowheads="1"/>
          </p:cNvSpPr>
          <p:nvPr>
            <p:ph type="sldNum" sz="quarter" idx="11"/>
          </p:nvPr>
        </p:nvSpPr>
        <p:spPr>
          <a:ln/>
        </p:spPr>
        <p:txBody>
          <a:bodyPr/>
          <a:lstStyle>
            <a:lvl1pPr>
              <a:defRPr/>
            </a:lvl1pPr>
          </a:lstStyle>
          <a:p>
            <a:pPr>
              <a:defRPr/>
            </a:pPr>
            <a:fld id="{9416B8EB-F1E0-41C4-9A78-5EF6DE040396}"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533400" y="152400"/>
            <a:ext cx="8534400" cy="38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9" name="Rectangle 5"/>
          <p:cNvSpPr>
            <a:spLocks noGrp="1" noChangeArrowheads="1"/>
          </p:cNvSpPr>
          <p:nvPr>
            <p:ph type="ftr" sz="quarter" idx="3"/>
          </p:nvPr>
        </p:nvSpPr>
        <p:spPr bwMode="auto">
          <a:xfrm rot="-5400000">
            <a:off x="-2779713" y="3621088"/>
            <a:ext cx="6016625"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mn-lt"/>
              </a:defRPr>
            </a:lvl1pPr>
          </a:lstStyle>
          <a:p>
            <a:pPr>
              <a:defRPr/>
            </a:pPr>
            <a:r>
              <a:rPr lang="en-GB"/>
              <a:t>PHYS389 : Semiconductor Applications L13</a:t>
            </a:r>
          </a:p>
        </p:txBody>
      </p:sp>
      <p:sp>
        <p:nvSpPr>
          <p:cNvPr id="1030" name="Rectangle 6"/>
          <p:cNvSpPr>
            <a:spLocks noGrp="1" noChangeArrowheads="1"/>
          </p:cNvSpPr>
          <p:nvPr>
            <p:ph type="sldNum" sz="quarter" idx="4"/>
          </p:nvPr>
        </p:nvSpPr>
        <p:spPr bwMode="auto">
          <a:xfrm>
            <a:off x="0" y="228600"/>
            <a:ext cx="4572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mn-lt"/>
              </a:defRPr>
            </a:lvl1pPr>
          </a:lstStyle>
          <a:p>
            <a:pPr>
              <a:defRPr/>
            </a:pPr>
            <a:fld id="{11DC7EFE-7A43-4EED-9A80-E5E4AD059A3D}" type="slidenum">
              <a:rPr lang="en-GB"/>
              <a:pPr>
                <a:defRPr/>
              </a:pPr>
              <a:t>‹#›</a:t>
            </a:fld>
            <a:endParaRPr lang="en-GB"/>
          </a:p>
        </p:txBody>
      </p:sp>
      <p:sp>
        <p:nvSpPr>
          <p:cNvPr id="1031" name="Line 7"/>
          <p:cNvSpPr>
            <a:spLocks noChangeShapeType="1"/>
          </p:cNvSpPr>
          <p:nvPr userDrawn="1"/>
        </p:nvSpPr>
        <p:spPr bwMode="auto">
          <a:xfrm>
            <a:off x="34925" y="609600"/>
            <a:ext cx="9067800" cy="0"/>
          </a:xfrm>
          <a:prstGeom prst="line">
            <a:avLst/>
          </a:prstGeom>
          <a:noFill/>
          <a:ln w="19050">
            <a:solidFill>
              <a:schemeClr val="tx1"/>
            </a:solidFill>
            <a:round/>
            <a:headEnd/>
            <a:tailEnd/>
          </a:ln>
          <a:effectLst/>
        </p:spPr>
        <p:txBody>
          <a:bodyPr wrap="none" anchor="ctr"/>
          <a:lstStyle/>
          <a:p>
            <a:pPr>
              <a:defRPr/>
            </a:pPr>
            <a:endParaRPr lang="en-GB"/>
          </a:p>
        </p:txBody>
      </p:sp>
      <p:sp>
        <p:nvSpPr>
          <p:cNvPr id="1034" name="Line 10"/>
          <p:cNvSpPr>
            <a:spLocks noChangeShapeType="1"/>
          </p:cNvSpPr>
          <p:nvPr userDrawn="1"/>
        </p:nvSpPr>
        <p:spPr bwMode="auto">
          <a:xfrm>
            <a:off x="457200" y="34925"/>
            <a:ext cx="0" cy="6781800"/>
          </a:xfrm>
          <a:prstGeom prst="line">
            <a:avLst/>
          </a:prstGeom>
          <a:noFill/>
          <a:ln w="19050">
            <a:solidFill>
              <a:schemeClr val="tx1"/>
            </a:solidFill>
            <a:round/>
            <a:headEnd/>
            <a:tailEnd/>
          </a:ln>
          <a:effectLst/>
        </p:spPr>
        <p:txBody>
          <a:bodyPr wrap="none" anchor="ctr"/>
          <a:lstStyle/>
          <a:p>
            <a:pPr>
              <a:defRPr/>
            </a:pPr>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r" rtl="0" eaLnBrk="0" fontAlgn="base" hangingPunct="0">
        <a:spcBef>
          <a:spcPct val="0"/>
        </a:spcBef>
        <a:spcAft>
          <a:spcPct val="0"/>
        </a:spcAft>
        <a:defRPr sz="2800" b="1">
          <a:solidFill>
            <a:schemeClr val="tx1"/>
          </a:solidFill>
          <a:latin typeface="+mj-lt"/>
          <a:ea typeface="+mj-ea"/>
          <a:cs typeface="+mj-cs"/>
        </a:defRPr>
      </a:lvl1pPr>
      <a:lvl2pPr algn="r" rtl="0" eaLnBrk="0" fontAlgn="base" hangingPunct="0">
        <a:spcBef>
          <a:spcPct val="0"/>
        </a:spcBef>
        <a:spcAft>
          <a:spcPct val="0"/>
        </a:spcAft>
        <a:defRPr sz="2800" b="1">
          <a:solidFill>
            <a:schemeClr val="tx1"/>
          </a:solidFill>
          <a:latin typeface="Verdana" pitchFamily="34" charset="0"/>
        </a:defRPr>
      </a:lvl2pPr>
      <a:lvl3pPr algn="r" rtl="0" eaLnBrk="0" fontAlgn="base" hangingPunct="0">
        <a:spcBef>
          <a:spcPct val="0"/>
        </a:spcBef>
        <a:spcAft>
          <a:spcPct val="0"/>
        </a:spcAft>
        <a:defRPr sz="2800" b="1">
          <a:solidFill>
            <a:schemeClr val="tx1"/>
          </a:solidFill>
          <a:latin typeface="Verdana" pitchFamily="34" charset="0"/>
        </a:defRPr>
      </a:lvl3pPr>
      <a:lvl4pPr algn="r" rtl="0" eaLnBrk="0" fontAlgn="base" hangingPunct="0">
        <a:spcBef>
          <a:spcPct val="0"/>
        </a:spcBef>
        <a:spcAft>
          <a:spcPct val="0"/>
        </a:spcAft>
        <a:defRPr sz="2800" b="1">
          <a:solidFill>
            <a:schemeClr val="tx1"/>
          </a:solidFill>
          <a:latin typeface="Verdana" pitchFamily="34" charset="0"/>
        </a:defRPr>
      </a:lvl4pPr>
      <a:lvl5pPr algn="r" rtl="0" eaLnBrk="0" fontAlgn="base" hangingPunct="0">
        <a:spcBef>
          <a:spcPct val="0"/>
        </a:spcBef>
        <a:spcAft>
          <a:spcPct val="0"/>
        </a:spcAft>
        <a:defRPr sz="2800" b="1">
          <a:solidFill>
            <a:schemeClr val="tx1"/>
          </a:solidFill>
          <a:latin typeface="Verdana" pitchFamily="34" charset="0"/>
        </a:defRPr>
      </a:lvl5pPr>
      <a:lvl6pPr marL="457200" algn="r" rtl="0" fontAlgn="base">
        <a:spcBef>
          <a:spcPct val="0"/>
        </a:spcBef>
        <a:spcAft>
          <a:spcPct val="0"/>
        </a:spcAft>
        <a:defRPr sz="2800" b="1">
          <a:solidFill>
            <a:schemeClr val="tx1"/>
          </a:solidFill>
          <a:latin typeface="Verdana" pitchFamily="34" charset="0"/>
        </a:defRPr>
      </a:lvl6pPr>
      <a:lvl7pPr marL="914400" algn="r" rtl="0" fontAlgn="base">
        <a:spcBef>
          <a:spcPct val="0"/>
        </a:spcBef>
        <a:spcAft>
          <a:spcPct val="0"/>
        </a:spcAft>
        <a:defRPr sz="2800" b="1">
          <a:solidFill>
            <a:schemeClr val="tx1"/>
          </a:solidFill>
          <a:latin typeface="Verdana" pitchFamily="34" charset="0"/>
        </a:defRPr>
      </a:lvl7pPr>
      <a:lvl8pPr marL="1371600" algn="r" rtl="0" fontAlgn="base">
        <a:spcBef>
          <a:spcPct val="0"/>
        </a:spcBef>
        <a:spcAft>
          <a:spcPct val="0"/>
        </a:spcAft>
        <a:defRPr sz="2800" b="1">
          <a:solidFill>
            <a:schemeClr val="tx1"/>
          </a:solidFill>
          <a:latin typeface="Verdana" pitchFamily="34" charset="0"/>
        </a:defRPr>
      </a:lvl8pPr>
      <a:lvl9pPr marL="1828800" algn="r" rtl="0" fontAlgn="base">
        <a:spcBef>
          <a:spcPct val="0"/>
        </a:spcBef>
        <a:spcAft>
          <a:spcPct val="0"/>
        </a:spcAft>
        <a:defRPr sz="2800" b="1">
          <a:solidFill>
            <a:schemeClr val="tx1"/>
          </a:solidFill>
          <a:latin typeface="Verdana" pitchFamily="34"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562100" indent="-228600" algn="l" rtl="0" eaLnBrk="0" fontAlgn="base" hangingPunct="0">
        <a:spcBef>
          <a:spcPct val="20000"/>
        </a:spcBef>
        <a:spcAft>
          <a:spcPct val="0"/>
        </a:spcAft>
        <a:buChar char="–"/>
        <a:defRPr>
          <a:solidFill>
            <a:schemeClr val="tx1"/>
          </a:solidFill>
          <a:latin typeface="+mn-lt"/>
        </a:defRPr>
      </a:lvl4pPr>
      <a:lvl5pPr marL="1981200" indent="-228600" algn="l" rtl="0" eaLnBrk="0" fontAlgn="base" hangingPunct="0">
        <a:spcBef>
          <a:spcPct val="20000"/>
        </a:spcBef>
        <a:spcAft>
          <a:spcPct val="0"/>
        </a:spcAft>
        <a:buChar char="»"/>
        <a:defRPr>
          <a:solidFill>
            <a:schemeClr val="tx1"/>
          </a:solidFill>
          <a:latin typeface="+mn-lt"/>
        </a:defRPr>
      </a:lvl5pPr>
      <a:lvl6pPr marL="2438400" indent="-228600" algn="l" rtl="0" fontAlgn="base">
        <a:spcBef>
          <a:spcPct val="20000"/>
        </a:spcBef>
        <a:spcAft>
          <a:spcPct val="0"/>
        </a:spcAft>
        <a:buChar char="»"/>
        <a:defRPr>
          <a:solidFill>
            <a:schemeClr val="tx1"/>
          </a:solidFill>
          <a:latin typeface="+mn-lt"/>
        </a:defRPr>
      </a:lvl6pPr>
      <a:lvl7pPr marL="2895600" indent="-228600" algn="l" rtl="0" fontAlgn="base">
        <a:spcBef>
          <a:spcPct val="20000"/>
        </a:spcBef>
        <a:spcAft>
          <a:spcPct val="0"/>
        </a:spcAft>
        <a:buChar char="»"/>
        <a:defRPr>
          <a:solidFill>
            <a:schemeClr val="tx1"/>
          </a:solidFill>
          <a:latin typeface="+mn-lt"/>
        </a:defRPr>
      </a:lvl7pPr>
      <a:lvl8pPr marL="3352800" indent="-228600" algn="l" rtl="0" fontAlgn="base">
        <a:spcBef>
          <a:spcPct val="20000"/>
        </a:spcBef>
        <a:spcAft>
          <a:spcPct val="0"/>
        </a:spcAft>
        <a:buChar char="»"/>
        <a:defRPr>
          <a:solidFill>
            <a:schemeClr val="tx1"/>
          </a:solidFill>
          <a:latin typeface="+mn-lt"/>
        </a:defRPr>
      </a:lvl8pPr>
      <a:lvl9pPr marL="38100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My%20Webs/radiometrics/ROOT_dev.ru.gammaspec.org/gamma_radiation/attenuation_coefficients/linear_attenuation.html" TargetMode="External"/><Relationship Id="rId2" Type="http://schemas.openxmlformats.org/officeDocument/2006/relationships/hyperlink" Target="../../../../My%20Webs/radiometrics/ROOT_dev.ru.gammaspec.org/gamma_radiation/interactions_matter/compton.html" TargetMode="External"/><Relationship Id="rId1" Type="http://schemas.openxmlformats.org/officeDocument/2006/relationships/slideLayout" Target="../slideLayouts/slideLayout2.xml"/><Relationship Id="rId4" Type="http://schemas.openxmlformats.org/officeDocument/2006/relationships/hyperlink" Target="../../../My%20Webs/radiometrics/ROOT_dev.ru.gammaspec.org/gamma_radiation/attenuation_coefficients/attenuation_graph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My%20Webs/radiometrics/ROOT_dev.ru.gammaspec.org/gamma_radiation/attenuation_coefficients/buildup_factor.html" TargetMode="External"/><Relationship Id="rId2" Type="http://schemas.openxmlformats.org/officeDocument/2006/relationships/hyperlink" Target="../../../../My%20Webs/radiometrics/ROOT_dev.ru.gammaspec.org/gamma_radiation/interactions_matter/compton.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y%20Webs/radiometrics/ROOT_dev.ru.gammaspec.org/gamma_radiation/interactions_matter/compton.html" TargetMode="External"/><Relationship Id="rId7" Type="http://schemas.openxmlformats.org/officeDocument/2006/relationships/image" Target="../media/image3.png"/><Relationship Id="rId2" Type="http://schemas.openxmlformats.org/officeDocument/2006/relationships/hyperlink" Target="../../../My%20Webs/radiometrics/ROOT_dev.ru.gammaspec.org/gamma_radiation/interactions_matter/photoelectric.html"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My%20Webs/radiometrics/ROOT_dev.ru.gammaspec.org/gamma_radiation/interactions_matter/electron_pair.html"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y%20Webs/radiometrics/ROOT_dev.ru.gammaspec.org/gamma_radiation/interactions_surroundings/interactions_shielding.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y%20Webs/radiometrics/ROOT_dev.ru.gammaspec.org/gamma_radiation/interactions_surroundings/graded_shield.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y%20Webs/radiometrics/ROOT_dev.ru.gammaspec.org/gamma_radiation/interactions_surroundings/backscattered_peaks.html" TargetMode="External"/><Relationship Id="rId2" Type="http://schemas.openxmlformats.org/officeDocument/2006/relationships/hyperlink" Target="../../../My%20Webs/radiometrics/ROOT_dev.ru.gammaspec.org/gamma_radiation/interactions_matter/compton.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y%20Webs/radiometrics/ROOT_dev.ru.gammaspec.org/gamma_radiation/interactions_matter/electron_pair.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a:xfrm rot="16200000">
            <a:off x="-2779713" y="3621088"/>
            <a:ext cx="6016625" cy="304800"/>
          </a:xfrm>
        </p:spPr>
        <p:txBody>
          <a:bodyPr/>
          <a:lstStyle/>
          <a:p>
            <a:pPr>
              <a:defRPr/>
            </a:pPr>
            <a:r>
              <a:rPr lang="en-GB" dirty="0"/>
              <a:t>PHYS389 : Semiconductor Applications </a:t>
            </a:r>
            <a:r>
              <a:rPr lang="en-GB" dirty="0" smtClean="0"/>
              <a:t>L14</a:t>
            </a:r>
            <a:endParaRPr lang="en-GB" dirty="0"/>
          </a:p>
        </p:txBody>
      </p:sp>
      <p:sp>
        <p:nvSpPr>
          <p:cNvPr id="3075" name="Rectangle 2"/>
          <p:cNvSpPr>
            <a:spLocks noGrp="1" noChangeArrowheads="1"/>
          </p:cNvSpPr>
          <p:nvPr>
            <p:ph type="title"/>
          </p:nvPr>
        </p:nvSpPr>
        <p:spPr>
          <a:xfrm>
            <a:off x="1295400" y="152400"/>
            <a:ext cx="7772400" cy="381000"/>
          </a:xfrm>
        </p:spPr>
        <p:txBody>
          <a:bodyPr/>
          <a:lstStyle/>
          <a:p>
            <a:pPr eaLnBrk="1" hangingPunct="1"/>
            <a:r>
              <a:rPr lang="en-GB" dirty="0" smtClean="0"/>
              <a:t>Lecture </a:t>
            </a:r>
            <a:r>
              <a:rPr lang="en-GB" dirty="0" smtClean="0"/>
              <a:t>14: </a:t>
            </a:r>
            <a:r>
              <a:rPr lang="en-GB" dirty="0" smtClean="0"/>
              <a:t>Radiation detectors III</a:t>
            </a:r>
          </a:p>
        </p:txBody>
      </p:sp>
      <p:sp>
        <p:nvSpPr>
          <p:cNvPr id="3076" name="Rectangle 3"/>
          <p:cNvSpPr>
            <a:spLocks noChangeArrowheads="1"/>
          </p:cNvSpPr>
          <p:nvPr>
            <p:ph type="body" idx="1"/>
          </p:nvPr>
        </p:nvSpPr>
        <p:spPr bwMode="auto">
          <a:xfrm>
            <a:off x="2286000" y="1773238"/>
            <a:ext cx="5486400" cy="3338512"/>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z="2500" smtClean="0"/>
              <a:t>Germanium detectors</a:t>
            </a:r>
          </a:p>
          <a:p>
            <a:pPr lvl="1" eaLnBrk="1" hangingPunct="1"/>
            <a:r>
              <a:rPr lang="en-GB" sz="2000" smtClean="0"/>
              <a:t>Interactions in surroundings</a:t>
            </a:r>
          </a:p>
          <a:p>
            <a:pPr lvl="1" eaLnBrk="1" hangingPunct="1"/>
            <a:r>
              <a:rPr lang="en-GB" sz="2000" smtClean="0"/>
              <a:t>Graded shielding</a:t>
            </a:r>
          </a:p>
          <a:p>
            <a:pPr lvl="1" eaLnBrk="1" hangingPunct="1"/>
            <a:r>
              <a:rPr lang="en-GB" sz="2000" smtClean="0"/>
              <a:t>Linear Attenuation Coefficients</a:t>
            </a:r>
          </a:p>
          <a:p>
            <a:pPr lvl="1" eaLnBrk="1" hangingPunct="1"/>
            <a:r>
              <a:rPr lang="en-GB" sz="2000" smtClean="0"/>
              <a:t>Build-up factor</a:t>
            </a:r>
          </a:p>
          <a:p>
            <a:pPr eaLnBrk="1" hangingPunct="1"/>
            <a:r>
              <a:rPr lang="en-GB" sz="2400" smtClean="0"/>
              <a:t>Spectrum Analysis</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a:xfrm rot="16200000">
            <a:off x="-2779713" y="3621088"/>
            <a:ext cx="6016625" cy="304800"/>
          </a:xfrm>
        </p:spPr>
        <p:txBody>
          <a:bodyPr/>
          <a:lstStyle/>
          <a:p>
            <a:pPr>
              <a:defRPr/>
            </a:pPr>
            <a:r>
              <a:rPr lang="en-GB" dirty="0"/>
              <a:t>PHYS389 : Semiconductor Applications L14</a:t>
            </a:r>
            <a:endParaRPr lang="en-GB" dirty="0"/>
          </a:p>
        </p:txBody>
      </p:sp>
      <p:sp>
        <p:nvSpPr>
          <p:cNvPr id="10243" name="Rectangle 2"/>
          <p:cNvSpPr>
            <a:spLocks noGrp="1" noChangeArrowheads="1"/>
          </p:cNvSpPr>
          <p:nvPr>
            <p:ph type="title"/>
          </p:nvPr>
        </p:nvSpPr>
        <p:spPr/>
        <p:txBody>
          <a:bodyPr/>
          <a:lstStyle/>
          <a:p>
            <a:pPr eaLnBrk="1" hangingPunct="1"/>
            <a:r>
              <a:rPr lang="en-GB" smtClean="0"/>
              <a:t>Attenuation Coefficients</a:t>
            </a:r>
          </a:p>
        </p:txBody>
      </p:sp>
      <p:sp>
        <p:nvSpPr>
          <p:cNvPr id="10244"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mtClean="0"/>
              <a:t>When a collimated beam of </a:t>
            </a:r>
            <a:r>
              <a:rPr lang="en-GB" smtClean="0">
                <a:hlinkClick r:id="rId2" action="ppaction://hlinkfile"/>
              </a:rPr>
              <a:t>monoenergetic</a:t>
            </a:r>
            <a:r>
              <a:rPr lang="en-GB" smtClean="0"/>
              <a:t> gamma-ray photons passes through a material, the interaction processes remove gamma-rays by absorption or by scattering the gamma-rays away from the detector direction. </a:t>
            </a:r>
          </a:p>
          <a:p>
            <a:pPr eaLnBrk="1" hangingPunct="1"/>
            <a:r>
              <a:rPr lang="en-GB" smtClean="0"/>
              <a:t>The </a:t>
            </a:r>
            <a:r>
              <a:rPr lang="en-GB" smtClean="0">
                <a:hlinkClick r:id="rId3" action="ppaction://hlinkfile"/>
              </a:rPr>
              <a:t>linear attenuation coefficient </a:t>
            </a:r>
            <a:r>
              <a:rPr lang="en-GB" smtClean="0"/>
              <a:t>:</a:t>
            </a:r>
          </a:p>
          <a:p>
            <a:pPr lvl="1" eaLnBrk="1" hangingPunct="1"/>
            <a:r>
              <a:rPr lang="en-GB" smtClean="0"/>
              <a:t>describes the probability of absorption occurring per unit length within the absorber material; </a:t>
            </a:r>
          </a:p>
          <a:p>
            <a:pPr lvl="1" eaLnBrk="1" hangingPunct="1"/>
            <a:r>
              <a:rPr lang="en-GB" smtClean="0"/>
              <a:t>it is also sometimes related to the density of the absorber material and called the mass</a:t>
            </a:r>
            <a:r>
              <a:rPr lang="en-GB" smtClean="0">
                <a:hlinkClick r:id="rId2" action="ppaction://hlinkfile"/>
              </a:rPr>
              <a:t> </a:t>
            </a:r>
            <a:r>
              <a:rPr lang="en-GB" smtClean="0"/>
              <a:t>attenuation</a:t>
            </a:r>
            <a:r>
              <a:rPr lang="en-GB" smtClean="0">
                <a:hlinkClick r:id="rId2"/>
              </a:rPr>
              <a:t> </a:t>
            </a:r>
            <a:r>
              <a:rPr lang="en-GB" smtClean="0"/>
              <a:t>coefficient</a:t>
            </a:r>
            <a:r>
              <a:rPr lang="en-GB" i="1" smtClean="0"/>
              <a:t>.</a:t>
            </a:r>
            <a:r>
              <a:rPr lang="en-GB" smtClean="0"/>
              <a:t> </a:t>
            </a:r>
          </a:p>
          <a:p>
            <a:pPr lvl="1" eaLnBrk="1" hangingPunct="1"/>
            <a:r>
              <a:rPr lang="en-GB" smtClean="0"/>
              <a:t>Linear attenuation coefficients for certain gamma energies and absorber materials are found from </a:t>
            </a:r>
            <a:r>
              <a:rPr lang="en-GB" smtClean="0">
                <a:hlinkClick r:id="rId4" action="ppaction://hlinkfile"/>
              </a:rPr>
              <a:t>linear attenuation graphs</a:t>
            </a:r>
            <a:r>
              <a:rPr lang="en-GB" i="1" smtClean="0"/>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a:xfrm rot="16200000">
            <a:off x="-2779713" y="3621088"/>
            <a:ext cx="6016625" cy="304800"/>
          </a:xfrm>
        </p:spPr>
        <p:txBody>
          <a:bodyPr/>
          <a:lstStyle/>
          <a:p>
            <a:pPr>
              <a:defRPr/>
            </a:pPr>
            <a:r>
              <a:rPr lang="en-GB" dirty="0"/>
              <a:t>PHYS389 : Semiconductor Applications L14</a:t>
            </a:r>
            <a:endParaRPr lang="en-GB" dirty="0"/>
          </a:p>
        </p:txBody>
      </p:sp>
      <p:sp>
        <p:nvSpPr>
          <p:cNvPr id="11267" name="Rectangle 2"/>
          <p:cNvSpPr>
            <a:spLocks noGrp="1" noChangeArrowheads="1"/>
          </p:cNvSpPr>
          <p:nvPr>
            <p:ph type="title"/>
          </p:nvPr>
        </p:nvSpPr>
        <p:spPr/>
        <p:txBody>
          <a:bodyPr/>
          <a:lstStyle/>
          <a:p>
            <a:pPr eaLnBrk="1" hangingPunct="1"/>
            <a:r>
              <a:rPr lang="en-GB" smtClean="0"/>
              <a:t>The build up factor</a:t>
            </a:r>
          </a:p>
        </p:txBody>
      </p:sp>
      <p:sp>
        <p:nvSpPr>
          <p:cNvPr id="11268"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mtClean="0"/>
              <a:t>If we insert an absorber between the source and the detector, some of the transmitted gamma-rays still travel directly from the source to the detector. </a:t>
            </a:r>
          </a:p>
          <a:p>
            <a:pPr eaLnBrk="1" hangingPunct="1"/>
            <a:r>
              <a:rPr lang="en-GB" smtClean="0"/>
              <a:t>As well as these, some gamma-rays which would not otherwise reach the detector may be </a:t>
            </a:r>
            <a:r>
              <a:rPr lang="en-GB" smtClean="0">
                <a:hlinkClick r:id="rId2" action="ppaction://hlinkfile"/>
              </a:rPr>
              <a:t>Compton scattered</a:t>
            </a:r>
            <a:r>
              <a:rPr lang="en-GB" smtClean="0"/>
              <a:t> in the absorber, such that they then reach the detector. </a:t>
            </a:r>
          </a:p>
          <a:p>
            <a:pPr eaLnBrk="1" hangingPunct="1"/>
            <a:r>
              <a:rPr lang="en-GB" smtClean="0"/>
              <a:t>This can increase the signal at the detector. </a:t>
            </a:r>
          </a:p>
          <a:p>
            <a:pPr eaLnBrk="1" hangingPunct="1"/>
            <a:r>
              <a:rPr lang="en-GB" smtClean="0"/>
              <a:t>This phenomenon is referred to as </a:t>
            </a:r>
            <a:r>
              <a:rPr lang="en-GB" b="1" smtClean="0">
                <a:solidFill>
                  <a:srgbClr val="FF0000"/>
                </a:solidFill>
              </a:rPr>
              <a:t>build-up</a:t>
            </a:r>
            <a:r>
              <a:rPr lang="en-GB" smtClean="0"/>
              <a:t>.</a:t>
            </a:r>
          </a:p>
          <a:p>
            <a:pPr eaLnBrk="1" hangingPunct="1"/>
            <a:r>
              <a:rPr lang="en-GB" smtClean="0">
                <a:hlinkClick r:id="rId3" action="ppaction://hlinkfile"/>
              </a:rPr>
              <a:t>Example!</a:t>
            </a:r>
            <a:endParaRPr lang="en-GB"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a:xfrm rot="16200000">
            <a:off x="-2779713" y="3621088"/>
            <a:ext cx="6016625" cy="304800"/>
          </a:xfrm>
        </p:spPr>
        <p:txBody>
          <a:bodyPr/>
          <a:lstStyle/>
          <a:p>
            <a:pPr>
              <a:defRPr/>
            </a:pPr>
            <a:r>
              <a:rPr lang="en-GB" dirty="0"/>
              <a:t>PHYS389 : Semiconductor Applications L14</a:t>
            </a:r>
            <a:endParaRPr lang="en-GB" dirty="0"/>
          </a:p>
        </p:txBody>
      </p:sp>
      <p:sp>
        <p:nvSpPr>
          <p:cNvPr id="12291" name="Rectangle 2"/>
          <p:cNvSpPr>
            <a:spLocks noGrp="1" noChangeArrowheads="1"/>
          </p:cNvSpPr>
          <p:nvPr>
            <p:ph type="title"/>
          </p:nvPr>
        </p:nvSpPr>
        <p:spPr/>
        <p:txBody>
          <a:bodyPr/>
          <a:lstStyle/>
          <a:p>
            <a:pPr eaLnBrk="1" hangingPunct="1"/>
            <a:r>
              <a:rPr lang="en-GB" smtClean="0"/>
              <a:t>Interactions in a real detector</a:t>
            </a:r>
          </a:p>
        </p:txBody>
      </p:sp>
      <p:sp>
        <p:nvSpPr>
          <p:cNvPr id="12292" name="Rectangle 3"/>
          <p:cNvSpPr>
            <a:spLocks noGrp="1" noChangeArrowheads="1"/>
          </p:cNvSpPr>
          <p:nvPr>
            <p:ph type="body" idx="1"/>
          </p:nvPr>
        </p:nvSpPr>
        <p:spPr bwMode="auto">
          <a:xfrm>
            <a:off x="685800" y="1143000"/>
            <a:ext cx="7772400" cy="41148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mtClean="0"/>
              <a:t>Within a </a:t>
            </a:r>
            <a:r>
              <a:rPr lang="en-GB" b="1" smtClean="0"/>
              <a:t>real detector</a:t>
            </a:r>
            <a:r>
              <a:rPr lang="en-GB" smtClean="0"/>
              <a:t> the interaction outcome is not as simple to predict as the small or large detector case. Compton scattering may be followed by other Compton scatterings before the gamma-ray photon escapes from the detector. Also, pair production may be followed by the loss of only one annihilation gamma-ray, resulting in a single escape peak as well as a double escape peak.</a:t>
            </a:r>
          </a:p>
          <a:p>
            <a:pPr eaLnBrk="1" hangingPunct="1"/>
            <a:endParaRPr lang="en-GB" smtClean="0"/>
          </a:p>
        </p:txBody>
      </p:sp>
      <p:pic>
        <p:nvPicPr>
          <p:cNvPr id="12293" name="Picture 4" descr="detector_real"/>
          <p:cNvPicPr>
            <a:picLocks noChangeAspect="1" noChangeArrowheads="1"/>
          </p:cNvPicPr>
          <p:nvPr/>
        </p:nvPicPr>
        <p:blipFill>
          <a:blip r:embed="rId2" cstate="print"/>
          <a:srcRect/>
          <a:stretch>
            <a:fillRect/>
          </a:stretch>
        </p:blipFill>
        <p:spPr bwMode="auto">
          <a:xfrm>
            <a:off x="1447800" y="3676650"/>
            <a:ext cx="3200400" cy="2800350"/>
          </a:xfrm>
          <a:prstGeom prst="rect">
            <a:avLst/>
          </a:prstGeom>
          <a:noFill/>
          <a:ln w="9525">
            <a:noFill/>
            <a:miter lim="800000"/>
            <a:headEnd/>
            <a:tailEnd/>
          </a:ln>
        </p:spPr>
      </p:pic>
      <p:pic>
        <p:nvPicPr>
          <p:cNvPr id="12294" name="Picture 5" descr="detector_real_spectrum"/>
          <p:cNvPicPr>
            <a:picLocks noChangeAspect="1" noChangeArrowheads="1"/>
          </p:cNvPicPr>
          <p:nvPr/>
        </p:nvPicPr>
        <p:blipFill>
          <a:blip r:embed="rId3" cstate="print"/>
          <a:srcRect/>
          <a:stretch>
            <a:fillRect/>
          </a:stretch>
        </p:blipFill>
        <p:spPr bwMode="auto">
          <a:xfrm>
            <a:off x="4732338" y="3676650"/>
            <a:ext cx="3497262" cy="280035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Footer Placeholder 3"/>
          <p:cNvSpPr>
            <a:spLocks noGrp="1"/>
          </p:cNvSpPr>
          <p:nvPr>
            <p:ph type="ftr" sz="quarter" idx="10"/>
          </p:nvPr>
        </p:nvSpPr>
        <p:spPr>
          <a:xfrm rot="16200000">
            <a:off x="-2779713" y="3621088"/>
            <a:ext cx="6016625" cy="304800"/>
          </a:xfrm>
        </p:spPr>
        <p:txBody>
          <a:bodyPr/>
          <a:lstStyle/>
          <a:p>
            <a:pPr>
              <a:defRPr/>
            </a:pPr>
            <a:r>
              <a:rPr lang="en-GB" dirty="0"/>
              <a:t>PHYS389 : Semiconductor Applications L14</a:t>
            </a:r>
            <a:endParaRPr lang="en-GB" dirty="0"/>
          </a:p>
        </p:txBody>
      </p:sp>
      <p:sp>
        <p:nvSpPr>
          <p:cNvPr id="13315" name="Rectangle 2"/>
          <p:cNvSpPr>
            <a:spLocks noGrp="1" noChangeArrowheads="1"/>
          </p:cNvSpPr>
          <p:nvPr>
            <p:ph type="title"/>
          </p:nvPr>
        </p:nvSpPr>
        <p:spPr/>
        <p:txBody>
          <a:bodyPr/>
          <a:lstStyle/>
          <a:p>
            <a:pPr eaLnBrk="1" hangingPunct="1"/>
            <a:r>
              <a:rPr lang="en-GB" smtClean="0"/>
              <a:t>Schematic Gamma Spectrum</a:t>
            </a:r>
            <a:endParaRPr lang="en-US" smtClean="0"/>
          </a:p>
        </p:txBody>
      </p:sp>
      <p:sp>
        <p:nvSpPr>
          <p:cNvPr id="13316" name="Rectangle 3"/>
          <p:cNvSpPr>
            <a:spLocks noGrp="1" noChangeArrowheads="1"/>
          </p:cNvSpPr>
          <p:nvPr>
            <p:ph type="body" idx="1"/>
          </p:nvPr>
        </p:nvSpPr>
        <p:spPr bwMode="auto">
          <a:xfrm>
            <a:off x="806450" y="5157788"/>
            <a:ext cx="8229600" cy="1655762"/>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1800" smtClean="0"/>
              <a:t>A radionuclide is known to decay by high-energy positron emission and to emit two gamma rays.  One of these is at 300 keV.  When a low activity source of this nuclide is counted close to a germanium detector the following spectrum is seen. </a:t>
            </a:r>
            <a:endParaRPr lang="en-GB" sz="1800" smtClean="0"/>
          </a:p>
          <a:p>
            <a:pPr eaLnBrk="1" hangingPunct="1"/>
            <a:r>
              <a:rPr lang="en-GB" sz="1800" smtClean="0"/>
              <a:t>How might we understand the features in this spectrum?</a:t>
            </a:r>
            <a:endParaRPr lang="en-US" sz="1800" smtClean="0"/>
          </a:p>
        </p:txBody>
      </p:sp>
      <p:grpSp>
        <p:nvGrpSpPr>
          <p:cNvPr id="13317" name="Group 4"/>
          <p:cNvGrpSpPr>
            <a:grpSpLocks/>
          </p:cNvGrpSpPr>
          <p:nvPr/>
        </p:nvGrpSpPr>
        <p:grpSpPr bwMode="auto">
          <a:xfrm>
            <a:off x="1042988" y="692150"/>
            <a:ext cx="7705725" cy="4464050"/>
            <a:chOff x="2159" y="9594"/>
            <a:chExt cx="8835" cy="5043"/>
          </a:xfrm>
        </p:grpSpPr>
        <p:sp>
          <p:nvSpPr>
            <p:cNvPr id="13318" name="Text Box 5"/>
            <p:cNvSpPr txBox="1">
              <a:spLocks noChangeArrowheads="1"/>
            </p:cNvSpPr>
            <p:nvPr/>
          </p:nvSpPr>
          <p:spPr bwMode="auto">
            <a:xfrm>
              <a:off x="4669" y="13734"/>
              <a:ext cx="623" cy="319"/>
            </a:xfrm>
            <a:prstGeom prst="rect">
              <a:avLst/>
            </a:prstGeom>
            <a:solidFill>
              <a:srgbClr val="FFFFFF"/>
            </a:solidFill>
            <a:ln w="9525">
              <a:noFill/>
              <a:miter lim="800000"/>
              <a:headEnd/>
              <a:tailEnd/>
            </a:ln>
          </p:spPr>
          <p:txBody>
            <a:bodyPr/>
            <a:lstStyle/>
            <a:p>
              <a:r>
                <a:rPr lang="en-US" sz="1400">
                  <a:latin typeface="Courier New" pitchFamily="49" charset="0"/>
                </a:rPr>
                <a:t>500</a:t>
              </a:r>
              <a:endParaRPr lang="en-US" sz="1400"/>
            </a:p>
          </p:txBody>
        </p:sp>
        <p:sp>
          <p:nvSpPr>
            <p:cNvPr id="13319" name="Text Box 6"/>
            <p:cNvSpPr txBox="1">
              <a:spLocks noChangeArrowheads="1"/>
            </p:cNvSpPr>
            <p:nvPr/>
          </p:nvSpPr>
          <p:spPr bwMode="auto">
            <a:xfrm>
              <a:off x="6010" y="13734"/>
              <a:ext cx="719" cy="319"/>
            </a:xfrm>
            <a:prstGeom prst="rect">
              <a:avLst/>
            </a:prstGeom>
            <a:solidFill>
              <a:srgbClr val="FFFFFF"/>
            </a:solidFill>
            <a:ln w="9525">
              <a:noFill/>
              <a:miter lim="800000"/>
              <a:headEnd/>
              <a:tailEnd/>
            </a:ln>
          </p:spPr>
          <p:txBody>
            <a:bodyPr/>
            <a:lstStyle/>
            <a:p>
              <a:r>
                <a:rPr lang="en-US" sz="1400">
                  <a:latin typeface="Courier New" pitchFamily="49" charset="0"/>
                </a:rPr>
                <a:t>1000</a:t>
              </a:r>
              <a:endParaRPr lang="en-US" sz="1400"/>
            </a:p>
          </p:txBody>
        </p:sp>
        <p:sp>
          <p:nvSpPr>
            <p:cNvPr id="13320" name="Text Box 7"/>
            <p:cNvSpPr txBox="1">
              <a:spLocks noChangeArrowheads="1"/>
            </p:cNvSpPr>
            <p:nvPr/>
          </p:nvSpPr>
          <p:spPr bwMode="auto">
            <a:xfrm>
              <a:off x="7426" y="13734"/>
              <a:ext cx="718" cy="319"/>
            </a:xfrm>
            <a:prstGeom prst="rect">
              <a:avLst/>
            </a:prstGeom>
            <a:solidFill>
              <a:srgbClr val="FFFFFF"/>
            </a:solidFill>
            <a:ln w="9525">
              <a:noFill/>
              <a:miter lim="800000"/>
              <a:headEnd/>
              <a:tailEnd/>
            </a:ln>
          </p:spPr>
          <p:txBody>
            <a:bodyPr/>
            <a:lstStyle/>
            <a:p>
              <a:r>
                <a:rPr lang="en-US" sz="1400">
                  <a:latin typeface="Courier New" pitchFamily="49" charset="0"/>
                </a:rPr>
                <a:t>1500</a:t>
              </a:r>
              <a:endParaRPr lang="en-US" sz="1400"/>
            </a:p>
          </p:txBody>
        </p:sp>
        <p:sp>
          <p:nvSpPr>
            <p:cNvPr id="13321" name="Text Box 8"/>
            <p:cNvSpPr txBox="1">
              <a:spLocks noChangeArrowheads="1"/>
            </p:cNvSpPr>
            <p:nvPr/>
          </p:nvSpPr>
          <p:spPr bwMode="auto">
            <a:xfrm>
              <a:off x="8842" y="13734"/>
              <a:ext cx="736" cy="319"/>
            </a:xfrm>
            <a:prstGeom prst="rect">
              <a:avLst/>
            </a:prstGeom>
            <a:solidFill>
              <a:srgbClr val="FFFFFF"/>
            </a:solidFill>
            <a:ln w="9525">
              <a:noFill/>
              <a:miter lim="800000"/>
              <a:headEnd/>
              <a:tailEnd/>
            </a:ln>
          </p:spPr>
          <p:txBody>
            <a:bodyPr/>
            <a:lstStyle/>
            <a:p>
              <a:r>
                <a:rPr lang="en-US" sz="1400">
                  <a:latin typeface="Courier New" pitchFamily="49" charset="0"/>
                </a:rPr>
                <a:t>2000</a:t>
              </a:r>
              <a:endParaRPr lang="en-US" sz="1400"/>
            </a:p>
          </p:txBody>
        </p:sp>
        <p:sp>
          <p:nvSpPr>
            <p:cNvPr id="13322" name="Text Box 9"/>
            <p:cNvSpPr txBox="1">
              <a:spLocks noChangeArrowheads="1"/>
            </p:cNvSpPr>
            <p:nvPr/>
          </p:nvSpPr>
          <p:spPr bwMode="auto">
            <a:xfrm>
              <a:off x="6520" y="14213"/>
              <a:ext cx="2039" cy="424"/>
            </a:xfrm>
            <a:prstGeom prst="rect">
              <a:avLst/>
            </a:prstGeom>
            <a:solidFill>
              <a:srgbClr val="FFFFFF"/>
            </a:solidFill>
            <a:ln w="9525">
              <a:noFill/>
              <a:miter lim="800000"/>
              <a:headEnd/>
              <a:tailEnd/>
            </a:ln>
          </p:spPr>
          <p:txBody>
            <a:bodyPr/>
            <a:lstStyle/>
            <a:p>
              <a:r>
                <a:rPr lang="en-US" sz="1200">
                  <a:latin typeface="Courier New" pitchFamily="49" charset="0"/>
                </a:rPr>
                <a:t>Energy (keV)</a:t>
              </a:r>
              <a:endParaRPr lang="en-US"/>
            </a:p>
          </p:txBody>
        </p:sp>
        <p:sp>
          <p:nvSpPr>
            <p:cNvPr id="13323" name="Text Box 10"/>
            <p:cNvSpPr txBox="1">
              <a:spLocks noChangeArrowheads="1"/>
            </p:cNvSpPr>
            <p:nvPr/>
          </p:nvSpPr>
          <p:spPr bwMode="auto">
            <a:xfrm>
              <a:off x="2159" y="11240"/>
              <a:ext cx="1189" cy="896"/>
            </a:xfrm>
            <a:prstGeom prst="rect">
              <a:avLst/>
            </a:prstGeom>
            <a:solidFill>
              <a:srgbClr val="FFFFFF"/>
            </a:solidFill>
            <a:ln w="9525">
              <a:noFill/>
              <a:miter lim="800000"/>
              <a:headEnd/>
              <a:tailEnd/>
            </a:ln>
          </p:spPr>
          <p:txBody>
            <a:bodyPr/>
            <a:lstStyle/>
            <a:p>
              <a:pPr algn="ctr"/>
              <a:r>
                <a:rPr lang="en-GB" sz="1400">
                  <a:latin typeface="Courier New" pitchFamily="49" charset="0"/>
                </a:rPr>
                <a:t>Number</a:t>
              </a:r>
            </a:p>
            <a:p>
              <a:pPr algn="ctr"/>
              <a:r>
                <a:rPr lang="en-US" sz="1400">
                  <a:latin typeface="Courier New" pitchFamily="49" charset="0"/>
                </a:rPr>
                <a:t>of</a:t>
              </a:r>
            </a:p>
            <a:p>
              <a:pPr algn="ctr"/>
              <a:r>
                <a:rPr lang="en-US" sz="1400">
                  <a:latin typeface="Courier New" pitchFamily="49" charset="0"/>
                </a:rPr>
                <a:t>counts</a:t>
              </a:r>
              <a:endParaRPr lang="en-US" sz="1400"/>
            </a:p>
          </p:txBody>
        </p:sp>
        <p:sp>
          <p:nvSpPr>
            <p:cNvPr id="13324" name="Text Box 11"/>
            <p:cNvSpPr txBox="1">
              <a:spLocks noChangeArrowheads="1"/>
            </p:cNvSpPr>
            <p:nvPr/>
          </p:nvSpPr>
          <p:spPr bwMode="auto">
            <a:xfrm>
              <a:off x="3348" y="13734"/>
              <a:ext cx="415" cy="266"/>
            </a:xfrm>
            <a:prstGeom prst="rect">
              <a:avLst/>
            </a:prstGeom>
            <a:solidFill>
              <a:srgbClr val="FFFFFF"/>
            </a:solidFill>
            <a:ln w="9525">
              <a:noFill/>
              <a:miter lim="800000"/>
              <a:headEnd/>
              <a:tailEnd/>
            </a:ln>
          </p:spPr>
          <p:txBody>
            <a:bodyPr/>
            <a:lstStyle/>
            <a:p>
              <a:r>
                <a:rPr lang="en-US" sz="1400">
                  <a:latin typeface="Courier New" pitchFamily="49" charset="0"/>
                </a:rPr>
                <a:t>0</a:t>
              </a:r>
              <a:endParaRPr lang="en-US" sz="1400"/>
            </a:p>
          </p:txBody>
        </p:sp>
        <p:sp>
          <p:nvSpPr>
            <p:cNvPr id="13325" name="Text Box 12"/>
            <p:cNvSpPr txBox="1">
              <a:spLocks noChangeArrowheads="1"/>
            </p:cNvSpPr>
            <p:nvPr/>
          </p:nvSpPr>
          <p:spPr bwMode="auto">
            <a:xfrm>
              <a:off x="10258" y="13734"/>
              <a:ext cx="736" cy="319"/>
            </a:xfrm>
            <a:prstGeom prst="rect">
              <a:avLst/>
            </a:prstGeom>
            <a:solidFill>
              <a:srgbClr val="FFFFFF"/>
            </a:solidFill>
            <a:ln w="9525">
              <a:noFill/>
              <a:miter lim="800000"/>
              <a:headEnd/>
              <a:tailEnd/>
            </a:ln>
          </p:spPr>
          <p:txBody>
            <a:bodyPr/>
            <a:lstStyle/>
            <a:p>
              <a:r>
                <a:rPr lang="en-US" sz="1400">
                  <a:latin typeface="Courier New" pitchFamily="49" charset="0"/>
                </a:rPr>
                <a:t>2500</a:t>
              </a:r>
              <a:endParaRPr lang="en-US" sz="1400"/>
            </a:p>
          </p:txBody>
        </p:sp>
        <p:sp>
          <p:nvSpPr>
            <p:cNvPr id="13326" name="Freeform 13"/>
            <p:cNvSpPr>
              <a:spLocks/>
            </p:cNvSpPr>
            <p:nvPr/>
          </p:nvSpPr>
          <p:spPr bwMode="auto">
            <a:xfrm>
              <a:off x="3545" y="10263"/>
              <a:ext cx="3157" cy="2291"/>
            </a:xfrm>
            <a:custGeom>
              <a:avLst/>
              <a:gdLst>
                <a:gd name="T0" fmla="*/ 0 w 3157"/>
                <a:gd name="T1" fmla="*/ 199 h 2408"/>
                <a:gd name="T2" fmla="*/ 86 w 3157"/>
                <a:gd name="T3" fmla="*/ 246 h 2408"/>
                <a:gd name="T4" fmla="*/ 125 w 3157"/>
                <a:gd name="T5" fmla="*/ 8 h 2408"/>
                <a:gd name="T6" fmla="*/ 128 w 3157"/>
                <a:gd name="T7" fmla="*/ 199 h 2408"/>
                <a:gd name="T8" fmla="*/ 149 w 3157"/>
                <a:gd name="T9" fmla="*/ 81 h 2408"/>
                <a:gd name="T10" fmla="*/ 155 w 3157"/>
                <a:gd name="T11" fmla="*/ 225 h 2408"/>
                <a:gd name="T12" fmla="*/ 155 w 3157"/>
                <a:gd name="T13" fmla="*/ 290 h 2408"/>
                <a:gd name="T14" fmla="*/ 179 w 3157"/>
                <a:gd name="T15" fmla="*/ 366 h 2408"/>
                <a:gd name="T16" fmla="*/ 256 w 3157"/>
                <a:gd name="T17" fmla="*/ 513 h 2408"/>
                <a:gd name="T18" fmla="*/ 370 w 3157"/>
                <a:gd name="T19" fmla="*/ 692 h 2408"/>
                <a:gd name="T20" fmla="*/ 477 w 3157"/>
                <a:gd name="T21" fmla="*/ 739 h 2408"/>
                <a:gd name="T22" fmla="*/ 542 w 3157"/>
                <a:gd name="T23" fmla="*/ 683 h 2408"/>
                <a:gd name="T24" fmla="*/ 617 w 3157"/>
                <a:gd name="T25" fmla="*/ 710 h 2408"/>
                <a:gd name="T26" fmla="*/ 671 w 3157"/>
                <a:gd name="T27" fmla="*/ 779 h 2408"/>
                <a:gd name="T28" fmla="*/ 776 w 3157"/>
                <a:gd name="T29" fmla="*/ 899 h 2408"/>
                <a:gd name="T30" fmla="*/ 816 w 3157"/>
                <a:gd name="T31" fmla="*/ 761 h 2408"/>
                <a:gd name="T32" fmla="*/ 841 w 3157"/>
                <a:gd name="T33" fmla="*/ 128 h 2408"/>
                <a:gd name="T34" fmla="*/ 855 w 3157"/>
                <a:gd name="T35" fmla="*/ 461 h 2408"/>
                <a:gd name="T36" fmla="*/ 858 w 3157"/>
                <a:gd name="T37" fmla="*/ 569 h 2408"/>
                <a:gd name="T38" fmla="*/ 861 w 3157"/>
                <a:gd name="T39" fmla="*/ 698 h 2408"/>
                <a:gd name="T40" fmla="*/ 885 w 3157"/>
                <a:gd name="T41" fmla="*/ 953 h 2408"/>
                <a:gd name="T42" fmla="*/ 918 w 3157"/>
                <a:gd name="T43" fmla="*/ 1089 h 2408"/>
                <a:gd name="T44" fmla="*/ 993 w 3157"/>
                <a:gd name="T45" fmla="*/ 1194 h 2408"/>
                <a:gd name="T46" fmla="*/ 1049 w 3157"/>
                <a:gd name="T47" fmla="*/ 1250 h 2408"/>
                <a:gd name="T48" fmla="*/ 1158 w 3157"/>
                <a:gd name="T49" fmla="*/ 1319 h 2408"/>
                <a:gd name="T50" fmla="*/ 1248 w 3157"/>
                <a:gd name="T51" fmla="*/ 1359 h 2408"/>
                <a:gd name="T52" fmla="*/ 1298 w 3157"/>
                <a:gd name="T53" fmla="*/ 1319 h 2408"/>
                <a:gd name="T54" fmla="*/ 1358 w 3157"/>
                <a:gd name="T55" fmla="*/ 1249 h 2408"/>
                <a:gd name="T56" fmla="*/ 1428 w 3157"/>
                <a:gd name="T57" fmla="*/ 889 h 2408"/>
                <a:gd name="T58" fmla="*/ 1469 w 3157"/>
                <a:gd name="T59" fmla="*/ 1306 h 2408"/>
                <a:gd name="T60" fmla="*/ 1493 w 3157"/>
                <a:gd name="T61" fmla="*/ 1464 h 2408"/>
                <a:gd name="T62" fmla="*/ 1538 w 3157"/>
                <a:gd name="T63" fmla="*/ 1549 h 2408"/>
                <a:gd name="T64" fmla="*/ 1688 w 3157"/>
                <a:gd name="T65" fmla="*/ 1629 h 2408"/>
                <a:gd name="T66" fmla="*/ 1838 w 3157"/>
                <a:gd name="T67" fmla="*/ 1719 h 2408"/>
                <a:gd name="T68" fmla="*/ 1967 w 3157"/>
                <a:gd name="T69" fmla="*/ 1811 h 2408"/>
                <a:gd name="T70" fmla="*/ 2125 w 3157"/>
                <a:gd name="T71" fmla="*/ 1864 h 2408"/>
                <a:gd name="T72" fmla="*/ 2278 w 3157"/>
                <a:gd name="T73" fmla="*/ 1959 h 2408"/>
                <a:gd name="T74" fmla="*/ 2526 w 3157"/>
                <a:gd name="T75" fmla="*/ 2122 h 2408"/>
                <a:gd name="T76" fmla="*/ 2698 w 3157"/>
                <a:gd name="T77" fmla="*/ 2242 h 2408"/>
                <a:gd name="T78" fmla="*/ 2914 w 3157"/>
                <a:gd name="T79" fmla="*/ 2291 h 2408"/>
                <a:gd name="T80" fmla="*/ 2991 w 3157"/>
                <a:gd name="T81" fmla="*/ 2174 h 2408"/>
                <a:gd name="T82" fmla="*/ 3021 w 3157"/>
                <a:gd name="T83" fmla="*/ 2017 h 2408"/>
                <a:gd name="T84" fmla="*/ 3051 w 3157"/>
                <a:gd name="T85" fmla="*/ 1837 h 2408"/>
                <a:gd name="T86" fmla="*/ 3081 w 3157"/>
                <a:gd name="T87" fmla="*/ 2092 h 2408"/>
                <a:gd name="T88" fmla="*/ 3106 w 3157"/>
                <a:gd name="T89" fmla="*/ 2309 h 2408"/>
                <a:gd name="T90" fmla="*/ 3157 w 3157"/>
                <a:gd name="T91" fmla="*/ 2408 h 240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3157"/>
                <a:gd name="T139" fmla="*/ 0 h 2408"/>
                <a:gd name="T140" fmla="*/ 3157 w 3157"/>
                <a:gd name="T141" fmla="*/ 2408 h 240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3157" h="2408">
                  <a:moveTo>
                    <a:pt x="0" y="199"/>
                  </a:moveTo>
                  <a:cubicBezTo>
                    <a:pt x="14" y="207"/>
                    <a:pt x="66" y="278"/>
                    <a:pt x="86" y="246"/>
                  </a:cubicBezTo>
                  <a:cubicBezTo>
                    <a:pt x="107" y="213"/>
                    <a:pt x="118" y="16"/>
                    <a:pt x="125" y="8"/>
                  </a:cubicBezTo>
                  <a:cubicBezTo>
                    <a:pt x="132" y="0"/>
                    <a:pt x="124" y="187"/>
                    <a:pt x="128" y="199"/>
                  </a:cubicBezTo>
                  <a:cubicBezTo>
                    <a:pt x="132" y="210"/>
                    <a:pt x="145" y="77"/>
                    <a:pt x="149" y="81"/>
                  </a:cubicBezTo>
                  <a:cubicBezTo>
                    <a:pt x="153" y="85"/>
                    <a:pt x="154" y="191"/>
                    <a:pt x="155" y="225"/>
                  </a:cubicBezTo>
                  <a:cubicBezTo>
                    <a:pt x="156" y="259"/>
                    <a:pt x="151" y="266"/>
                    <a:pt x="155" y="290"/>
                  </a:cubicBezTo>
                  <a:cubicBezTo>
                    <a:pt x="159" y="313"/>
                    <a:pt x="162" y="329"/>
                    <a:pt x="179" y="366"/>
                  </a:cubicBezTo>
                  <a:cubicBezTo>
                    <a:pt x="196" y="403"/>
                    <a:pt x="225" y="459"/>
                    <a:pt x="256" y="513"/>
                  </a:cubicBezTo>
                  <a:cubicBezTo>
                    <a:pt x="288" y="567"/>
                    <a:pt x="333" y="655"/>
                    <a:pt x="370" y="692"/>
                  </a:cubicBezTo>
                  <a:cubicBezTo>
                    <a:pt x="406" y="729"/>
                    <a:pt x="448" y="741"/>
                    <a:pt x="477" y="739"/>
                  </a:cubicBezTo>
                  <a:cubicBezTo>
                    <a:pt x="506" y="737"/>
                    <a:pt x="520" y="688"/>
                    <a:pt x="542" y="683"/>
                  </a:cubicBezTo>
                  <a:cubicBezTo>
                    <a:pt x="565" y="678"/>
                    <a:pt x="596" y="694"/>
                    <a:pt x="617" y="710"/>
                  </a:cubicBezTo>
                  <a:cubicBezTo>
                    <a:pt x="638" y="726"/>
                    <a:pt x="645" y="748"/>
                    <a:pt x="671" y="779"/>
                  </a:cubicBezTo>
                  <a:cubicBezTo>
                    <a:pt x="697" y="810"/>
                    <a:pt x="752" y="902"/>
                    <a:pt x="776" y="899"/>
                  </a:cubicBezTo>
                  <a:cubicBezTo>
                    <a:pt x="800" y="896"/>
                    <a:pt x="805" y="889"/>
                    <a:pt x="816" y="761"/>
                  </a:cubicBezTo>
                  <a:cubicBezTo>
                    <a:pt x="827" y="633"/>
                    <a:pt x="834" y="178"/>
                    <a:pt x="841" y="128"/>
                  </a:cubicBezTo>
                  <a:cubicBezTo>
                    <a:pt x="848" y="78"/>
                    <a:pt x="852" y="388"/>
                    <a:pt x="855" y="461"/>
                  </a:cubicBezTo>
                  <a:cubicBezTo>
                    <a:pt x="858" y="534"/>
                    <a:pt x="857" y="530"/>
                    <a:pt x="858" y="569"/>
                  </a:cubicBezTo>
                  <a:cubicBezTo>
                    <a:pt x="859" y="608"/>
                    <a:pt x="857" y="634"/>
                    <a:pt x="861" y="698"/>
                  </a:cubicBezTo>
                  <a:cubicBezTo>
                    <a:pt x="865" y="762"/>
                    <a:pt x="876" y="888"/>
                    <a:pt x="885" y="953"/>
                  </a:cubicBezTo>
                  <a:cubicBezTo>
                    <a:pt x="894" y="1018"/>
                    <a:pt x="900" y="1049"/>
                    <a:pt x="918" y="1089"/>
                  </a:cubicBezTo>
                  <a:cubicBezTo>
                    <a:pt x="936" y="1129"/>
                    <a:pt x="971" y="1168"/>
                    <a:pt x="993" y="1194"/>
                  </a:cubicBezTo>
                  <a:cubicBezTo>
                    <a:pt x="1014" y="1221"/>
                    <a:pt x="1022" y="1229"/>
                    <a:pt x="1049" y="1250"/>
                  </a:cubicBezTo>
                  <a:cubicBezTo>
                    <a:pt x="1076" y="1271"/>
                    <a:pt x="1125" y="1301"/>
                    <a:pt x="1158" y="1319"/>
                  </a:cubicBezTo>
                  <a:cubicBezTo>
                    <a:pt x="1191" y="1337"/>
                    <a:pt x="1225" y="1359"/>
                    <a:pt x="1248" y="1359"/>
                  </a:cubicBezTo>
                  <a:cubicBezTo>
                    <a:pt x="1271" y="1359"/>
                    <a:pt x="1280" y="1337"/>
                    <a:pt x="1298" y="1319"/>
                  </a:cubicBezTo>
                  <a:cubicBezTo>
                    <a:pt x="1316" y="1301"/>
                    <a:pt x="1336" y="1321"/>
                    <a:pt x="1358" y="1249"/>
                  </a:cubicBezTo>
                  <a:cubicBezTo>
                    <a:pt x="1380" y="1177"/>
                    <a:pt x="1410" y="880"/>
                    <a:pt x="1428" y="889"/>
                  </a:cubicBezTo>
                  <a:cubicBezTo>
                    <a:pt x="1446" y="898"/>
                    <a:pt x="1458" y="1210"/>
                    <a:pt x="1469" y="1306"/>
                  </a:cubicBezTo>
                  <a:cubicBezTo>
                    <a:pt x="1480" y="1402"/>
                    <a:pt x="1482" y="1424"/>
                    <a:pt x="1493" y="1464"/>
                  </a:cubicBezTo>
                  <a:cubicBezTo>
                    <a:pt x="1504" y="1504"/>
                    <a:pt x="1506" y="1522"/>
                    <a:pt x="1538" y="1549"/>
                  </a:cubicBezTo>
                  <a:cubicBezTo>
                    <a:pt x="1570" y="1576"/>
                    <a:pt x="1638" y="1601"/>
                    <a:pt x="1688" y="1629"/>
                  </a:cubicBezTo>
                  <a:cubicBezTo>
                    <a:pt x="1738" y="1657"/>
                    <a:pt x="1792" y="1689"/>
                    <a:pt x="1838" y="1719"/>
                  </a:cubicBezTo>
                  <a:cubicBezTo>
                    <a:pt x="1884" y="1749"/>
                    <a:pt x="1919" y="1787"/>
                    <a:pt x="1967" y="1811"/>
                  </a:cubicBezTo>
                  <a:cubicBezTo>
                    <a:pt x="2015" y="1835"/>
                    <a:pt x="2073" y="1839"/>
                    <a:pt x="2125" y="1864"/>
                  </a:cubicBezTo>
                  <a:cubicBezTo>
                    <a:pt x="2177" y="1889"/>
                    <a:pt x="2211" y="1916"/>
                    <a:pt x="2278" y="1959"/>
                  </a:cubicBezTo>
                  <a:cubicBezTo>
                    <a:pt x="2345" y="2002"/>
                    <a:pt x="2456" y="2075"/>
                    <a:pt x="2526" y="2122"/>
                  </a:cubicBezTo>
                  <a:cubicBezTo>
                    <a:pt x="2596" y="2169"/>
                    <a:pt x="2633" y="2214"/>
                    <a:pt x="2698" y="2242"/>
                  </a:cubicBezTo>
                  <a:cubicBezTo>
                    <a:pt x="2763" y="2270"/>
                    <a:pt x="2865" y="2302"/>
                    <a:pt x="2914" y="2291"/>
                  </a:cubicBezTo>
                  <a:cubicBezTo>
                    <a:pt x="2963" y="2280"/>
                    <a:pt x="2973" y="2220"/>
                    <a:pt x="2991" y="2174"/>
                  </a:cubicBezTo>
                  <a:cubicBezTo>
                    <a:pt x="3009" y="2128"/>
                    <a:pt x="3011" y="2073"/>
                    <a:pt x="3021" y="2017"/>
                  </a:cubicBezTo>
                  <a:cubicBezTo>
                    <a:pt x="3031" y="1961"/>
                    <a:pt x="3041" y="1825"/>
                    <a:pt x="3051" y="1837"/>
                  </a:cubicBezTo>
                  <a:cubicBezTo>
                    <a:pt x="3061" y="1849"/>
                    <a:pt x="3072" y="2013"/>
                    <a:pt x="3081" y="2092"/>
                  </a:cubicBezTo>
                  <a:cubicBezTo>
                    <a:pt x="3090" y="2171"/>
                    <a:pt x="3093" y="2256"/>
                    <a:pt x="3106" y="2309"/>
                  </a:cubicBezTo>
                  <a:cubicBezTo>
                    <a:pt x="3119" y="2362"/>
                    <a:pt x="3146" y="2387"/>
                    <a:pt x="3157" y="2408"/>
                  </a:cubicBezTo>
                </a:path>
              </a:pathLst>
            </a:custGeom>
            <a:noFill/>
            <a:ln w="9525">
              <a:solidFill>
                <a:srgbClr val="000000"/>
              </a:solidFill>
              <a:round/>
              <a:headEnd/>
              <a:tailEnd/>
            </a:ln>
          </p:spPr>
          <p:txBody>
            <a:bodyPr/>
            <a:lstStyle/>
            <a:p>
              <a:endParaRPr lang="en-US"/>
            </a:p>
          </p:txBody>
        </p:sp>
        <p:sp>
          <p:nvSpPr>
            <p:cNvPr id="13327" name="Freeform 14"/>
            <p:cNvSpPr>
              <a:spLocks/>
            </p:cNvSpPr>
            <p:nvPr/>
          </p:nvSpPr>
          <p:spPr bwMode="auto">
            <a:xfrm>
              <a:off x="9523" y="12970"/>
              <a:ext cx="1035" cy="639"/>
            </a:xfrm>
            <a:custGeom>
              <a:avLst/>
              <a:gdLst>
                <a:gd name="T0" fmla="*/ 4 w 1035"/>
                <a:gd name="T1" fmla="*/ 0 h 671"/>
                <a:gd name="T2" fmla="*/ 4 w 1035"/>
                <a:gd name="T3" fmla="*/ 198 h 671"/>
                <a:gd name="T4" fmla="*/ 28 w 1035"/>
                <a:gd name="T5" fmla="*/ 318 h 671"/>
                <a:gd name="T6" fmla="*/ 77 w 1035"/>
                <a:gd name="T7" fmla="*/ 393 h 671"/>
                <a:gd name="T8" fmla="*/ 223 w 1035"/>
                <a:gd name="T9" fmla="*/ 429 h 671"/>
                <a:gd name="T10" fmla="*/ 295 w 1035"/>
                <a:gd name="T11" fmla="*/ 453 h 671"/>
                <a:gd name="T12" fmla="*/ 416 w 1035"/>
                <a:gd name="T13" fmla="*/ 483 h 671"/>
                <a:gd name="T14" fmla="*/ 576 w 1035"/>
                <a:gd name="T15" fmla="*/ 504 h 671"/>
                <a:gd name="T16" fmla="*/ 743 w 1035"/>
                <a:gd name="T17" fmla="*/ 498 h 671"/>
                <a:gd name="T18" fmla="*/ 775 w 1035"/>
                <a:gd name="T19" fmla="*/ 354 h 671"/>
                <a:gd name="T20" fmla="*/ 802 w 1035"/>
                <a:gd name="T21" fmla="*/ 108 h 671"/>
                <a:gd name="T22" fmla="*/ 829 w 1035"/>
                <a:gd name="T23" fmla="*/ 387 h 671"/>
                <a:gd name="T24" fmla="*/ 859 w 1035"/>
                <a:gd name="T25" fmla="*/ 507 h 671"/>
                <a:gd name="T26" fmla="*/ 936 w 1035"/>
                <a:gd name="T27" fmla="*/ 570 h 671"/>
                <a:gd name="T28" fmla="*/ 1035 w 1035"/>
                <a:gd name="T29" fmla="*/ 671 h 67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035"/>
                <a:gd name="T46" fmla="*/ 0 h 671"/>
                <a:gd name="T47" fmla="*/ 1035 w 1035"/>
                <a:gd name="T48" fmla="*/ 671 h 67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035" h="671">
                  <a:moveTo>
                    <a:pt x="4" y="0"/>
                  </a:moveTo>
                  <a:cubicBezTo>
                    <a:pt x="5" y="33"/>
                    <a:pt x="0" y="145"/>
                    <a:pt x="4" y="198"/>
                  </a:cubicBezTo>
                  <a:cubicBezTo>
                    <a:pt x="8" y="251"/>
                    <a:pt x="16" y="286"/>
                    <a:pt x="28" y="318"/>
                  </a:cubicBezTo>
                  <a:cubicBezTo>
                    <a:pt x="39" y="350"/>
                    <a:pt x="44" y="375"/>
                    <a:pt x="77" y="393"/>
                  </a:cubicBezTo>
                  <a:cubicBezTo>
                    <a:pt x="109" y="411"/>
                    <a:pt x="187" y="419"/>
                    <a:pt x="223" y="429"/>
                  </a:cubicBezTo>
                  <a:cubicBezTo>
                    <a:pt x="259" y="439"/>
                    <a:pt x="262" y="444"/>
                    <a:pt x="295" y="453"/>
                  </a:cubicBezTo>
                  <a:cubicBezTo>
                    <a:pt x="327" y="462"/>
                    <a:pt x="370" y="475"/>
                    <a:pt x="416" y="483"/>
                  </a:cubicBezTo>
                  <a:cubicBezTo>
                    <a:pt x="462" y="491"/>
                    <a:pt x="521" y="501"/>
                    <a:pt x="576" y="504"/>
                  </a:cubicBezTo>
                  <a:cubicBezTo>
                    <a:pt x="630" y="507"/>
                    <a:pt x="710" y="523"/>
                    <a:pt x="743" y="498"/>
                  </a:cubicBezTo>
                  <a:cubicBezTo>
                    <a:pt x="776" y="473"/>
                    <a:pt x="765" y="419"/>
                    <a:pt x="775" y="354"/>
                  </a:cubicBezTo>
                  <a:cubicBezTo>
                    <a:pt x="785" y="289"/>
                    <a:pt x="793" y="103"/>
                    <a:pt x="802" y="108"/>
                  </a:cubicBezTo>
                  <a:cubicBezTo>
                    <a:pt x="811" y="113"/>
                    <a:pt x="820" y="321"/>
                    <a:pt x="829" y="387"/>
                  </a:cubicBezTo>
                  <a:cubicBezTo>
                    <a:pt x="838" y="453"/>
                    <a:pt x="841" y="477"/>
                    <a:pt x="859" y="507"/>
                  </a:cubicBezTo>
                  <a:cubicBezTo>
                    <a:pt x="877" y="537"/>
                    <a:pt x="907" y="543"/>
                    <a:pt x="936" y="570"/>
                  </a:cubicBezTo>
                  <a:cubicBezTo>
                    <a:pt x="966" y="597"/>
                    <a:pt x="1014" y="650"/>
                    <a:pt x="1035" y="671"/>
                  </a:cubicBezTo>
                </a:path>
              </a:pathLst>
            </a:custGeom>
            <a:noFill/>
            <a:ln w="9525">
              <a:solidFill>
                <a:srgbClr val="000000"/>
              </a:solidFill>
              <a:round/>
              <a:headEnd/>
              <a:tailEnd/>
            </a:ln>
          </p:spPr>
          <p:txBody>
            <a:bodyPr/>
            <a:lstStyle/>
            <a:p>
              <a:endParaRPr lang="en-US"/>
            </a:p>
          </p:txBody>
        </p:sp>
        <p:sp>
          <p:nvSpPr>
            <p:cNvPr id="13328" name="Freeform 15"/>
            <p:cNvSpPr>
              <a:spLocks/>
            </p:cNvSpPr>
            <p:nvPr/>
          </p:nvSpPr>
          <p:spPr bwMode="auto">
            <a:xfrm>
              <a:off x="6708" y="11722"/>
              <a:ext cx="2817" cy="1519"/>
            </a:xfrm>
            <a:custGeom>
              <a:avLst/>
              <a:gdLst>
                <a:gd name="T0" fmla="*/ 0 w 2817"/>
                <a:gd name="T1" fmla="*/ 877 h 1597"/>
                <a:gd name="T2" fmla="*/ 150 w 2817"/>
                <a:gd name="T3" fmla="*/ 955 h 1597"/>
                <a:gd name="T4" fmla="*/ 308 w 2817"/>
                <a:gd name="T5" fmla="*/ 985 h 1597"/>
                <a:gd name="T6" fmla="*/ 443 w 2817"/>
                <a:gd name="T7" fmla="*/ 1075 h 1597"/>
                <a:gd name="T8" fmla="*/ 563 w 2817"/>
                <a:gd name="T9" fmla="*/ 1113 h 1597"/>
                <a:gd name="T10" fmla="*/ 720 w 2817"/>
                <a:gd name="T11" fmla="*/ 1225 h 1597"/>
                <a:gd name="T12" fmla="*/ 900 w 2817"/>
                <a:gd name="T13" fmla="*/ 1293 h 1597"/>
                <a:gd name="T14" fmla="*/ 998 w 2817"/>
                <a:gd name="T15" fmla="*/ 1368 h 1597"/>
                <a:gd name="T16" fmla="*/ 1148 w 2817"/>
                <a:gd name="T17" fmla="*/ 1330 h 1597"/>
                <a:gd name="T18" fmla="*/ 1241 w 2817"/>
                <a:gd name="T19" fmla="*/ 1006 h 1597"/>
                <a:gd name="T20" fmla="*/ 1265 w 2817"/>
                <a:gd name="T21" fmla="*/ 853 h 1597"/>
                <a:gd name="T22" fmla="*/ 1318 w 2817"/>
                <a:gd name="T23" fmla="*/ 580 h 1597"/>
                <a:gd name="T24" fmla="*/ 1346 w 2817"/>
                <a:gd name="T25" fmla="*/ 892 h 1597"/>
                <a:gd name="T26" fmla="*/ 1364 w 2817"/>
                <a:gd name="T27" fmla="*/ 1132 h 1597"/>
                <a:gd name="T28" fmla="*/ 1448 w 2817"/>
                <a:gd name="T29" fmla="*/ 1338 h 1597"/>
                <a:gd name="T30" fmla="*/ 1590 w 2817"/>
                <a:gd name="T31" fmla="*/ 1323 h 1597"/>
                <a:gd name="T32" fmla="*/ 1748 w 2817"/>
                <a:gd name="T33" fmla="*/ 1360 h 1597"/>
                <a:gd name="T34" fmla="*/ 1853 w 2817"/>
                <a:gd name="T35" fmla="*/ 1338 h 1597"/>
                <a:gd name="T36" fmla="*/ 1941 w 2817"/>
                <a:gd name="T37" fmla="*/ 1342 h 1597"/>
                <a:gd name="T38" fmla="*/ 2010 w 2817"/>
                <a:gd name="T39" fmla="*/ 1330 h 1597"/>
                <a:gd name="T40" fmla="*/ 2100 w 2817"/>
                <a:gd name="T41" fmla="*/ 1353 h 1597"/>
                <a:gd name="T42" fmla="*/ 2139 w 2817"/>
                <a:gd name="T43" fmla="*/ 1363 h 1597"/>
                <a:gd name="T44" fmla="*/ 2160 w 2817"/>
                <a:gd name="T45" fmla="*/ 1381 h 1597"/>
                <a:gd name="T46" fmla="*/ 2177 w 2817"/>
                <a:gd name="T47" fmla="*/ 1465 h 1597"/>
                <a:gd name="T48" fmla="*/ 2214 w 2817"/>
                <a:gd name="T49" fmla="*/ 1582 h 1597"/>
                <a:gd name="T50" fmla="*/ 2360 w 2817"/>
                <a:gd name="T51" fmla="*/ 1555 h 1597"/>
                <a:gd name="T52" fmla="*/ 2478 w 2817"/>
                <a:gd name="T53" fmla="*/ 1564 h 1597"/>
                <a:gd name="T54" fmla="*/ 2649 w 2817"/>
                <a:gd name="T55" fmla="*/ 1552 h 1597"/>
                <a:gd name="T56" fmla="*/ 2705 w 2817"/>
                <a:gd name="T57" fmla="*/ 1390 h 1597"/>
                <a:gd name="T58" fmla="*/ 2720 w 2817"/>
                <a:gd name="T59" fmla="*/ 1255 h 1597"/>
                <a:gd name="T60" fmla="*/ 2751 w 2817"/>
                <a:gd name="T61" fmla="*/ 776 h 1597"/>
                <a:gd name="T62" fmla="*/ 2775 w 2817"/>
                <a:gd name="T63" fmla="*/ 57 h 1597"/>
                <a:gd name="T64" fmla="*/ 2796 w 2817"/>
                <a:gd name="T65" fmla="*/ 436 h 1597"/>
                <a:gd name="T66" fmla="*/ 2802 w 2817"/>
                <a:gd name="T67" fmla="*/ 738 h 1597"/>
                <a:gd name="T68" fmla="*/ 2811 w 2817"/>
                <a:gd name="T69" fmla="*/ 902 h 1597"/>
                <a:gd name="T70" fmla="*/ 2817 w 2817"/>
                <a:gd name="T71" fmla="*/ 1108 h 1597"/>
                <a:gd name="T72" fmla="*/ 2814 w 2817"/>
                <a:gd name="T73" fmla="*/ 1313 h 159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817"/>
                <a:gd name="T112" fmla="*/ 0 h 1597"/>
                <a:gd name="T113" fmla="*/ 2817 w 2817"/>
                <a:gd name="T114" fmla="*/ 1597 h 159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817" h="1597">
                  <a:moveTo>
                    <a:pt x="0" y="877"/>
                  </a:moveTo>
                  <a:cubicBezTo>
                    <a:pt x="25" y="891"/>
                    <a:pt x="99" y="937"/>
                    <a:pt x="150" y="955"/>
                  </a:cubicBezTo>
                  <a:cubicBezTo>
                    <a:pt x="201" y="973"/>
                    <a:pt x="259" y="965"/>
                    <a:pt x="308" y="985"/>
                  </a:cubicBezTo>
                  <a:cubicBezTo>
                    <a:pt x="357" y="1005"/>
                    <a:pt x="401" y="1054"/>
                    <a:pt x="443" y="1075"/>
                  </a:cubicBezTo>
                  <a:cubicBezTo>
                    <a:pt x="485" y="1096"/>
                    <a:pt x="517" y="1088"/>
                    <a:pt x="563" y="1113"/>
                  </a:cubicBezTo>
                  <a:cubicBezTo>
                    <a:pt x="609" y="1138"/>
                    <a:pt x="664" y="1195"/>
                    <a:pt x="720" y="1225"/>
                  </a:cubicBezTo>
                  <a:cubicBezTo>
                    <a:pt x="776" y="1255"/>
                    <a:pt x="854" y="1269"/>
                    <a:pt x="900" y="1293"/>
                  </a:cubicBezTo>
                  <a:cubicBezTo>
                    <a:pt x="946" y="1317"/>
                    <a:pt x="957" y="1362"/>
                    <a:pt x="998" y="1368"/>
                  </a:cubicBezTo>
                  <a:cubicBezTo>
                    <a:pt x="1039" y="1374"/>
                    <a:pt x="1108" y="1390"/>
                    <a:pt x="1148" y="1330"/>
                  </a:cubicBezTo>
                  <a:cubicBezTo>
                    <a:pt x="1188" y="1270"/>
                    <a:pt x="1222" y="1085"/>
                    <a:pt x="1241" y="1006"/>
                  </a:cubicBezTo>
                  <a:cubicBezTo>
                    <a:pt x="1260" y="927"/>
                    <a:pt x="1252" y="924"/>
                    <a:pt x="1265" y="853"/>
                  </a:cubicBezTo>
                  <a:cubicBezTo>
                    <a:pt x="1278" y="782"/>
                    <a:pt x="1305" y="574"/>
                    <a:pt x="1318" y="580"/>
                  </a:cubicBezTo>
                  <a:cubicBezTo>
                    <a:pt x="1331" y="586"/>
                    <a:pt x="1338" y="800"/>
                    <a:pt x="1346" y="892"/>
                  </a:cubicBezTo>
                  <a:cubicBezTo>
                    <a:pt x="1354" y="984"/>
                    <a:pt x="1347" y="1058"/>
                    <a:pt x="1364" y="1132"/>
                  </a:cubicBezTo>
                  <a:cubicBezTo>
                    <a:pt x="1381" y="1206"/>
                    <a:pt x="1410" y="1306"/>
                    <a:pt x="1448" y="1338"/>
                  </a:cubicBezTo>
                  <a:cubicBezTo>
                    <a:pt x="1486" y="1370"/>
                    <a:pt x="1540" y="1319"/>
                    <a:pt x="1590" y="1323"/>
                  </a:cubicBezTo>
                  <a:cubicBezTo>
                    <a:pt x="1640" y="1327"/>
                    <a:pt x="1704" y="1358"/>
                    <a:pt x="1748" y="1360"/>
                  </a:cubicBezTo>
                  <a:cubicBezTo>
                    <a:pt x="1792" y="1362"/>
                    <a:pt x="1821" y="1341"/>
                    <a:pt x="1853" y="1338"/>
                  </a:cubicBezTo>
                  <a:cubicBezTo>
                    <a:pt x="1885" y="1335"/>
                    <a:pt x="1915" y="1343"/>
                    <a:pt x="1941" y="1342"/>
                  </a:cubicBezTo>
                  <a:cubicBezTo>
                    <a:pt x="1967" y="1341"/>
                    <a:pt x="1984" y="1328"/>
                    <a:pt x="2010" y="1330"/>
                  </a:cubicBezTo>
                  <a:cubicBezTo>
                    <a:pt x="2036" y="1332"/>
                    <a:pt x="2079" y="1348"/>
                    <a:pt x="2100" y="1353"/>
                  </a:cubicBezTo>
                  <a:cubicBezTo>
                    <a:pt x="2121" y="1358"/>
                    <a:pt x="2129" y="1358"/>
                    <a:pt x="2139" y="1363"/>
                  </a:cubicBezTo>
                  <a:cubicBezTo>
                    <a:pt x="2149" y="1368"/>
                    <a:pt x="2154" y="1364"/>
                    <a:pt x="2160" y="1381"/>
                  </a:cubicBezTo>
                  <a:cubicBezTo>
                    <a:pt x="2166" y="1398"/>
                    <a:pt x="2168" y="1432"/>
                    <a:pt x="2177" y="1465"/>
                  </a:cubicBezTo>
                  <a:cubicBezTo>
                    <a:pt x="2186" y="1498"/>
                    <a:pt x="2183" y="1567"/>
                    <a:pt x="2214" y="1582"/>
                  </a:cubicBezTo>
                  <a:cubicBezTo>
                    <a:pt x="2245" y="1597"/>
                    <a:pt x="2316" y="1558"/>
                    <a:pt x="2360" y="1555"/>
                  </a:cubicBezTo>
                  <a:cubicBezTo>
                    <a:pt x="2404" y="1552"/>
                    <a:pt x="2430" y="1564"/>
                    <a:pt x="2478" y="1564"/>
                  </a:cubicBezTo>
                  <a:cubicBezTo>
                    <a:pt x="2526" y="1564"/>
                    <a:pt x="2611" y="1581"/>
                    <a:pt x="2649" y="1552"/>
                  </a:cubicBezTo>
                  <a:cubicBezTo>
                    <a:pt x="2687" y="1523"/>
                    <a:pt x="2693" y="1439"/>
                    <a:pt x="2705" y="1390"/>
                  </a:cubicBezTo>
                  <a:cubicBezTo>
                    <a:pt x="2717" y="1341"/>
                    <a:pt x="2712" y="1357"/>
                    <a:pt x="2720" y="1255"/>
                  </a:cubicBezTo>
                  <a:cubicBezTo>
                    <a:pt x="2728" y="1153"/>
                    <a:pt x="2742" y="976"/>
                    <a:pt x="2751" y="776"/>
                  </a:cubicBezTo>
                  <a:cubicBezTo>
                    <a:pt x="2760" y="576"/>
                    <a:pt x="2768" y="114"/>
                    <a:pt x="2775" y="57"/>
                  </a:cubicBezTo>
                  <a:cubicBezTo>
                    <a:pt x="2782" y="0"/>
                    <a:pt x="2791" y="322"/>
                    <a:pt x="2796" y="436"/>
                  </a:cubicBezTo>
                  <a:cubicBezTo>
                    <a:pt x="2801" y="549"/>
                    <a:pt x="2800" y="661"/>
                    <a:pt x="2802" y="738"/>
                  </a:cubicBezTo>
                  <a:cubicBezTo>
                    <a:pt x="2804" y="815"/>
                    <a:pt x="2809" y="841"/>
                    <a:pt x="2811" y="902"/>
                  </a:cubicBezTo>
                  <a:cubicBezTo>
                    <a:pt x="2813" y="964"/>
                    <a:pt x="2817" y="1039"/>
                    <a:pt x="2817" y="1108"/>
                  </a:cubicBezTo>
                  <a:cubicBezTo>
                    <a:pt x="2817" y="1176"/>
                    <a:pt x="2815" y="1270"/>
                    <a:pt x="2814" y="1313"/>
                  </a:cubicBezTo>
                </a:path>
              </a:pathLst>
            </a:custGeom>
            <a:noFill/>
            <a:ln w="9525">
              <a:solidFill>
                <a:srgbClr val="000000"/>
              </a:solidFill>
              <a:round/>
              <a:headEnd/>
              <a:tailEnd/>
            </a:ln>
          </p:spPr>
          <p:txBody>
            <a:bodyPr/>
            <a:lstStyle/>
            <a:p>
              <a:endParaRPr lang="en-US"/>
            </a:p>
          </p:txBody>
        </p:sp>
        <p:sp>
          <p:nvSpPr>
            <p:cNvPr id="13329" name="Text Box 16"/>
            <p:cNvSpPr txBox="1">
              <a:spLocks noChangeArrowheads="1"/>
            </p:cNvSpPr>
            <p:nvPr/>
          </p:nvSpPr>
          <p:spPr bwMode="auto">
            <a:xfrm>
              <a:off x="3733" y="9751"/>
              <a:ext cx="396" cy="319"/>
            </a:xfrm>
            <a:prstGeom prst="rect">
              <a:avLst/>
            </a:prstGeom>
            <a:solidFill>
              <a:srgbClr val="FFFFFF"/>
            </a:solidFill>
            <a:ln w="9525">
              <a:noFill/>
              <a:miter lim="800000"/>
              <a:headEnd/>
              <a:tailEnd/>
            </a:ln>
          </p:spPr>
          <p:txBody>
            <a:bodyPr/>
            <a:lstStyle/>
            <a:p>
              <a:r>
                <a:rPr lang="en-US" sz="1200">
                  <a:latin typeface="Courier New" pitchFamily="49" charset="0"/>
                </a:rPr>
                <a:t>a</a:t>
              </a:r>
              <a:endParaRPr lang="en-US"/>
            </a:p>
          </p:txBody>
        </p:sp>
        <p:sp>
          <p:nvSpPr>
            <p:cNvPr id="13330" name="Text Box 17"/>
            <p:cNvSpPr txBox="1">
              <a:spLocks noChangeArrowheads="1"/>
            </p:cNvSpPr>
            <p:nvPr/>
          </p:nvSpPr>
          <p:spPr bwMode="auto">
            <a:xfrm>
              <a:off x="4578" y="9775"/>
              <a:ext cx="453" cy="371"/>
            </a:xfrm>
            <a:prstGeom prst="rect">
              <a:avLst/>
            </a:prstGeom>
            <a:solidFill>
              <a:srgbClr val="FFFFFF"/>
            </a:solidFill>
            <a:ln w="9525">
              <a:noFill/>
              <a:miter lim="800000"/>
              <a:headEnd/>
              <a:tailEnd/>
            </a:ln>
          </p:spPr>
          <p:txBody>
            <a:bodyPr/>
            <a:lstStyle/>
            <a:p>
              <a:r>
                <a:rPr lang="en-US" sz="1200">
                  <a:latin typeface="Courier New" pitchFamily="49" charset="0"/>
                </a:rPr>
                <a:t>c</a:t>
              </a:r>
              <a:endParaRPr lang="en-US"/>
            </a:p>
          </p:txBody>
        </p:sp>
        <p:sp>
          <p:nvSpPr>
            <p:cNvPr id="13331" name="Text Box 18"/>
            <p:cNvSpPr txBox="1">
              <a:spLocks noChangeArrowheads="1"/>
            </p:cNvSpPr>
            <p:nvPr/>
          </p:nvSpPr>
          <p:spPr bwMode="auto">
            <a:xfrm>
              <a:off x="4011" y="10172"/>
              <a:ext cx="414" cy="372"/>
            </a:xfrm>
            <a:prstGeom prst="rect">
              <a:avLst/>
            </a:prstGeom>
            <a:solidFill>
              <a:srgbClr val="FFFFFF"/>
            </a:solidFill>
            <a:ln w="9525">
              <a:noFill/>
              <a:miter lim="800000"/>
              <a:headEnd/>
              <a:tailEnd/>
            </a:ln>
          </p:spPr>
          <p:txBody>
            <a:bodyPr/>
            <a:lstStyle/>
            <a:p>
              <a:r>
                <a:rPr lang="en-US" sz="1200">
                  <a:latin typeface="Courier New" pitchFamily="49" charset="0"/>
                </a:rPr>
                <a:t>b</a:t>
              </a:r>
              <a:endParaRPr lang="en-US"/>
            </a:p>
          </p:txBody>
        </p:sp>
        <p:sp>
          <p:nvSpPr>
            <p:cNvPr id="13332" name="Text Box 19"/>
            <p:cNvSpPr txBox="1">
              <a:spLocks noChangeArrowheads="1"/>
            </p:cNvSpPr>
            <p:nvPr/>
          </p:nvSpPr>
          <p:spPr bwMode="auto">
            <a:xfrm>
              <a:off x="5180" y="10450"/>
              <a:ext cx="435" cy="319"/>
            </a:xfrm>
            <a:prstGeom prst="rect">
              <a:avLst/>
            </a:prstGeom>
            <a:solidFill>
              <a:srgbClr val="FFFFFF"/>
            </a:solidFill>
            <a:ln w="9525">
              <a:noFill/>
              <a:miter lim="800000"/>
              <a:headEnd/>
              <a:tailEnd/>
            </a:ln>
          </p:spPr>
          <p:txBody>
            <a:bodyPr/>
            <a:lstStyle/>
            <a:p>
              <a:r>
                <a:rPr lang="en-US" sz="1200">
                  <a:latin typeface="Courier New" pitchFamily="49" charset="0"/>
                </a:rPr>
                <a:t>d</a:t>
              </a:r>
              <a:endParaRPr lang="en-US"/>
            </a:p>
          </p:txBody>
        </p:sp>
        <p:sp>
          <p:nvSpPr>
            <p:cNvPr id="13333" name="Text Box 20"/>
            <p:cNvSpPr txBox="1">
              <a:spLocks noChangeArrowheads="1"/>
            </p:cNvSpPr>
            <p:nvPr/>
          </p:nvSpPr>
          <p:spPr bwMode="auto">
            <a:xfrm>
              <a:off x="6634" y="11083"/>
              <a:ext cx="492" cy="372"/>
            </a:xfrm>
            <a:prstGeom prst="rect">
              <a:avLst/>
            </a:prstGeom>
            <a:solidFill>
              <a:srgbClr val="FFFFFF"/>
            </a:solidFill>
            <a:ln w="9525">
              <a:noFill/>
              <a:miter lim="800000"/>
              <a:headEnd/>
              <a:tailEnd/>
            </a:ln>
          </p:spPr>
          <p:txBody>
            <a:bodyPr/>
            <a:lstStyle/>
            <a:p>
              <a:r>
                <a:rPr lang="en-US" sz="1200">
                  <a:latin typeface="Courier New" pitchFamily="49" charset="0"/>
                </a:rPr>
                <a:t>e</a:t>
              </a:r>
              <a:endParaRPr lang="en-US"/>
            </a:p>
          </p:txBody>
        </p:sp>
        <p:sp>
          <p:nvSpPr>
            <p:cNvPr id="13334" name="Text Box 21"/>
            <p:cNvSpPr txBox="1">
              <a:spLocks noChangeArrowheads="1"/>
            </p:cNvSpPr>
            <p:nvPr/>
          </p:nvSpPr>
          <p:spPr bwMode="auto">
            <a:xfrm>
              <a:off x="8054" y="11390"/>
              <a:ext cx="435" cy="365"/>
            </a:xfrm>
            <a:prstGeom prst="rect">
              <a:avLst/>
            </a:prstGeom>
            <a:solidFill>
              <a:srgbClr val="FFFFFF"/>
            </a:solidFill>
            <a:ln w="9525">
              <a:noFill/>
              <a:miter lim="800000"/>
              <a:headEnd/>
              <a:tailEnd/>
            </a:ln>
          </p:spPr>
          <p:txBody>
            <a:bodyPr/>
            <a:lstStyle/>
            <a:p>
              <a:r>
                <a:rPr lang="en-US" sz="1200">
                  <a:latin typeface="Courier New" pitchFamily="49" charset="0"/>
                </a:rPr>
                <a:t>f</a:t>
              </a:r>
              <a:endParaRPr lang="en-US"/>
            </a:p>
          </p:txBody>
        </p:sp>
        <p:sp>
          <p:nvSpPr>
            <p:cNvPr id="13335" name="Text Box 22"/>
            <p:cNvSpPr txBox="1">
              <a:spLocks noChangeArrowheads="1"/>
            </p:cNvSpPr>
            <p:nvPr/>
          </p:nvSpPr>
          <p:spPr bwMode="auto">
            <a:xfrm>
              <a:off x="10232" y="12207"/>
              <a:ext cx="396" cy="371"/>
            </a:xfrm>
            <a:prstGeom prst="rect">
              <a:avLst/>
            </a:prstGeom>
            <a:solidFill>
              <a:srgbClr val="FFFFFF"/>
            </a:solidFill>
            <a:ln w="9525">
              <a:noFill/>
              <a:miter lim="800000"/>
              <a:headEnd/>
              <a:tailEnd/>
            </a:ln>
          </p:spPr>
          <p:txBody>
            <a:bodyPr/>
            <a:lstStyle/>
            <a:p>
              <a:r>
                <a:rPr lang="en-US" sz="1200">
                  <a:latin typeface="Courier New" pitchFamily="49" charset="0"/>
                </a:rPr>
                <a:t>i</a:t>
              </a:r>
              <a:endParaRPr lang="en-US"/>
            </a:p>
          </p:txBody>
        </p:sp>
        <p:sp>
          <p:nvSpPr>
            <p:cNvPr id="13336" name="Text Box 23"/>
            <p:cNvSpPr txBox="1">
              <a:spLocks noChangeArrowheads="1"/>
            </p:cNvSpPr>
            <p:nvPr/>
          </p:nvSpPr>
          <p:spPr bwMode="auto">
            <a:xfrm>
              <a:off x="9475" y="11018"/>
              <a:ext cx="435" cy="372"/>
            </a:xfrm>
            <a:prstGeom prst="rect">
              <a:avLst/>
            </a:prstGeom>
            <a:solidFill>
              <a:srgbClr val="FFFFFF"/>
            </a:solidFill>
            <a:ln w="9525">
              <a:noFill/>
              <a:miter lim="800000"/>
              <a:headEnd/>
              <a:tailEnd/>
            </a:ln>
          </p:spPr>
          <p:txBody>
            <a:bodyPr/>
            <a:lstStyle/>
            <a:p>
              <a:r>
                <a:rPr lang="en-US" sz="1200">
                  <a:latin typeface="Courier New" pitchFamily="49" charset="0"/>
                </a:rPr>
                <a:t>h</a:t>
              </a:r>
              <a:endParaRPr lang="en-US"/>
            </a:p>
          </p:txBody>
        </p:sp>
        <p:sp>
          <p:nvSpPr>
            <p:cNvPr id="13337" name="Line 24"/>
            <p:cNvSpPr>
              <a:spLocks noChangeShapeType="1"/>
            </p:cNvSpPr>
            <p:nvPr/>
          </p:nvSpPr>
          <p:spPr bwMode="auto">
            <a:xfrm flipH="1">
              <a:off x="6625" y="11448"/>
              <a:ext cx="173" cy="399"/>
            </a:xfrm>
            <a:prstGeom prst="line">
              <a:avLst/>
            </a:prstGeom>
            <a:noFill/>
            <a:ln w="9525">
              <a:solidFill>
                <a:srgbClr val="000000"/>
              </a:solidFill>
              <a:round/>
              <a:headEnd/>
              <a:tailEnd type="triangle" w="med" len="med"/>
            </a:ln>
          </p:spPr>
          <p:txBody>
            <a:bodyPr/>
            <a:lstStyle/>
            <a:p>
              <a:endParaRPr lang="en-GB"/>
            </a:p>
          </p:txBody>
        </p:sp>
        <p:sp>
          <p:nvSpPr>
            <p:cNvPr id="13338" name="Line 25"/>
            <p:cNvSpPr>
              <a:spLocks noChangeShapeType="1"/>
            </p:cNvSpPr>
            <p:nvPr/>
          </p:nvSpPr>
          <p:spPr bwMode="auto">
            <a:xfrm flipH="1">
              <a:off x="8054" y="11765"/>
              <a:ext cx="208" cy="434"/>
            </a:xfrm>
            <a:prstGeom prst="line">
              <a:avLst/>
            </a:prstGeom>
            <a:noFill/>
            <a:ln w="9525">
              <a:solidFill>
                <a:srgbClr val="000000"/>
              </a:solidFill>
              <a:round/>
              <a:headEnd/>
              <a:tailEnd type="triangle" w="med" len="med"/>
            </a:ln>
          </p:spPr>
          <p:txBody>
            <a:bodyPr/>
            <a:lstStyle/>
            <a:p>
              <a:endParaRPr lang="en-GB"/>
            </a:p>
          </p:txBody>
        </p:sp>
        <p:sp>
          <p:nvSpPr>
            <p:cNvPr id="13339" name="Text Box 26"/>
            <p:cNvSpPr txBox="1">
              <a:spLocks noChangeArrowheads="1"/>
            </p:cNvSpPr>
            <p:nvPr/>
          </p:nvSpPr>
          <p:spPr bwMode="auto">
            <a:xfrm>
              <a:off x="8610" y="12045"/>
              <a:ext cx="453" cy="371"/>
            </a:xfrm>
            <a:prstGeom prst="rect">
              <a:avLst/>
            </a:prstGeom>
            <a:solidFill>
              <a:srgbClr val="FFFFFF"/>
            </a:solidFill>
            <a:ln w="9525">
              <a:noFill/>
              <a:miter lim="800000"/>
              <a:headEnd/>
              <a:tailEnd/>
            </a:ln>
          </p:spPr>
          <p:txBody>
            <a:bodyPr/>
            <a:lstStyle/>
            <a:p>
              <a:r>
                <a:rPr lang="en-US" sz="1200">
                  <a:latin typeface="Courier New" pitchFamily="49" charset="0"/>
                </a:rPr>
                <a:t>g</a:t>
              </a:r>
              <a:endParaRPr lang="en-US"/>
            </a:p>
          </p:txBody>
        </p:sp>
        <p:sp>
          <p:nvSpPr>
            <p:cNvPr id="13340" name="Freeform 27"/>
            <p:cNvSpPr>
              <a:spLocks/>
            </p:cNvSpPr>
            <p:nvPr/>
          </p:nvSpPr>
          <p:spPr bwMode="auto">
            <a:xfrm>
              <a:off x="8814" y="12439"/>
              <a:ext cx="36" cy="508"/>
            </a:xfrm>
            <a:custGeom>
              <a:avLst/>
              <a:gdLst>
                <a:gd name="T0" fmla="*/ 0 w 36"/>
                <a:gd name="T1" fmla="*/ 0 h 534"/>
                <a:gd name="T2" fmla="*/ 36 w 36"/>
                <a:gd name="T3" fmla="*/ 534 h 534"/>
                <a:gd name="T4" fmla="*/ 0 60000 65536"/>
                <a:gd name="T5" fmla="*/ 0 60000 65536"/>
                <a:gd name="T6" fmla="*/ 0 w 36"/>
                <a:gd name="T7" fmla="*/ 0 h 534"/>
                <a:gd name="T8" fmla="*/ 36 w 36"/>
                <a:gd name="T9" fmla="*/ 534 h 534"/>
              </a:gdLst>
              <a:ahLst/>
              <a:cxnLst>
                <a:cxn ang="T4">
                  <a:pos x="T0" y="T1"/>
                </a:cxn>
                <a:cxn ang="T5">
                  <a:pos x="T2" y="T3"/>
                </a:cxn>
              </a:cxnLst>
              <a:rect l="T6" t="T7" r="T8" b="T9"/>
              <a:pathLst>
                <a:path w="36" h="534">
                  <a:moveTo>
                    <a:pt x="0" y="0"/>
                  </a:moveTo>
                  <a:lnTo>
                    <a:pt x="36" y="534"/>
                  </a:lnTo>
                </a:path>
              </a:pathLst>
            </a:custGeom>
            <a:noFill/>
            <a:ln w="9525">
              <a:solidFill>
                <a:srgbClr val="000000"/>
              </a:solidFill>
              <a:round/>
              <a:headEnd/>
              <a:tailEnd type="triangle" w="med" len="med"/>
            </a:ln>
          </p:spPr>
          <p:txBody>
            <a:bodyPr/>
            <a:lstStyle/>
            <a:p>
              <a:endParaRPr lang="en-US"/>
            </a:p>
          </p:txBody>
        </p:sp>
        <p:sp>
          <p:nvSpPr>
            <p:cNvPr id="13341" name="Freeform 28"/>
            <p:cNvSpPr>
              <a:spLocks/>
            </p:cNvSpPr>
            <p:nvPr/>
          </p:nvSpPr>
          <p:spPr bwMode="auto">
            <a:xfrm>
              <a:off x="5013" y="10747"/>
              <a:ext cx="280" cy="343"/>
            </a:xfrm>
            <a:custGeom>
              <a:avLst/>
              <a:gdLst>
                <a:gd name="T0" fmla="*/ 340 w 340"/>
                <a:gd name="T1" fmla="*/ 0 h 430"/>
                <a:gd name="T2" fmla="*/ 260 w 340"/>
                <a:gd name="T3" fmla="*/ 110 h 430"/>
                <a:gd name="T4" fmla="*/ 90 w 340"/>
                <a:gd name="T5" fmla="*/ 340 h 430"/>
                <a:gd name="T6" fmla="*/ 0 w 340"/>
                <a:gd name="T7" fmla="*/ 430 h 430"/>
                <a:gd name="T8" fmla="*/ 0 60000 65536"/>
                <a:gd name="T9" fmla="*/ 0 60000 65536"/>
                <a:gd name="T10" fmla="*/ 0 60000 65536"/>
                <a:gd name="T11" fmla="*/ 0 60000 65536"/>
                <a:gd name="T12" fmla="*/ 0 w 340"/>
                <a:gd name="T13" fmla="*/ 0 h 430"/>
                <a:gd name="T14" fmla="*/ 340 w 340"/>
                <a:gd name="T15" fmla="*/ 430 h 430"/>
              </a:gdLst>
              <a:ahLst/>
              <a:cxnLst>
                <a:cxn ang="T8">
                  <a:pos x="T0" y="T1"/>
                </a:cxn>
                <a:cxn ang="T9">
                  <a:pos x="T2" y="T3"/>
                </a:cxn>
                <a:cxn ang="T10">
                  <a:pos x="T4" y="T5"/>
                </a:cxn>
                <a:cxn ang="T11">
                  <a:pos x="T6" y="T7"/>
                </a:cxn>
              </a:cxnLst>
              <a:rect l="T12" t="T13" r="T14" b="T15"/>
              <a:pathLst>
                <a:path w="340" h="430">
                  <a:moveTo>
                    <a:pt x="340" y="0"/>
                  </a:moveTo>
                  <a:lnTo>
                    <a:pt x="260" y="110"/>
                  </a:lnTo>
                  <a:lnTo>
                    <a:pt x="90" y="340"/>
                  </a:lnTo>
                  <a:lnTo>
                    <a:pt x="0" y="430"/>
                  </a:lnTo>
                </a:path>
              </a:pathLst>
            </a:custGeom>
            <a:noFill/>
            <a:ln w="9525">
              <a:solidFill>
                <a:srgbClr val="000000"/>
              </a:solidFill>
              <a:round/>
              <a:headEnd/>
              <a:tailEnd type="triangle" w="med" len="med"/>
            </a:ln>
          </p:spPr>
          <p:txBody>
            <a:bodyPr/>
            <a:lstStyle/>
            <a:p>
              <a:endParaRPr lang="en-US"/>
            </a:p>
          </p:txBody>
        </p:sp>
        <p:sp>
          <p:nvSpPr>
            <p:cNvPr id="13342" name="Line 29"/>
            <p:cNvSpPr>
              <a:spLocks noChangeShapeType="1"/>
            </p:cNvSpPr>
            <p:nvPr/>
          </p:nvSpPr>
          <p:spPr bwMode="auto">
            <a:xfrm flipH="1">
              <a:off x="3681" y="9996"/>
              <a:ext cx="152" cy="266"/>
            </a:xfrm>
            <a:prstGeom prst="line">
              <a:avLst/>
            </a:prstGeom>
            <a:noFill/>
            <a:ln w="9525">
              <a:solidFill>
                <a:srgbClr val="000000"/>
              </a:solidFill>
              <a:round/>
              <a:headEnd/>
              <a:tailEnd type="triangle" w="med" len="med"/>
            </a:ln>
          </p:spPr>
          <p:txBody>
            <a:bodyPr/>
            <a:lstStyle/>
            <a:p>
              <a:endParaRPr lang="en-GB"/>
            </a:p>
          </p:txBody>
        </p:sp>
        <p:sp>
          <p:nvSpPr>
            <p:cNvPr id="13343" name="Line 30"/>
            <p:cNvSpPr>
              <a:spLocks noChangeShapeType="1"/>
            </p:cNvSpPr>
            <p:nvPr/>
          </p:nvSpPr>
          <p:spPr bwMode="auto">
            <a:xfrm flipH="1">
              <a:off x="4461" y="10098"/>
              <a:ext cx="245" cy="399"/>
            </a:xfrm>
            <a:prstGeom prst="line">
              <a:avLst/>
            </a:prstGeom>
            <a:noFill/>
            <a:ln w="9525">
              <a:solidFill>
                <a:srgbClr val="000000"/>
              </a:solidFill>
              <a:round/>
              <a:headEnd/>
              <a:tailEnd type="triangle" w="med" len="med"/>
            </a:ln>
          </p:spPr>
          <p:txBody>
            <a:bodyPr/>
            <a:lstStyle/>
            <a:p>
              <a:endParaRPr lang="en-GB"/>
            </a:p>
          </p:txBody>
        </p:sp>
        <p:sp>
          <p:nvSpPr>
            <p:cNvPr id="13344" name="Line 31"/>
            <p:cNvSpPr>
              <a:spLocks noChangeShapeType="1"/>
            </p:cNvSpPr>
            <p:nvPr/>
          </p:nvSpPr>
          <p:spPr bwMode="auto">
            <a:xfrm flipH="1">
              <a:off x="9495" y="11396"/>
              <a:ext cx="118" cy="338"/>
            </a:xfrm>
            <a:prstGeom prst="line">
              <a:avLst/>
            </a:prstGeom>
            <a:noFill/>
            <a:ln w="9525">
              <a:solidFill>
                <a:srgbClr val="000000"/>
              </a:solidFill>
              <a:round/>
              <a:headEnd/>
              <a:tailEnd type="triangle" w="med" len="med"/>
            </a:ln>
          </p:spPr>
          <p:txBody>
            <a:bodyPr/>
            <a:lstStyle/>
            <a:p>
              <a:endParaRPr lang="en-GB"/>
            </a:p>
          </p:txBody>
        </p:sp>
        <p:sp>
          <p:nvSpPr>
            <p:cNvPr id="13345" name="Line 32"/>
            <p:cNvSpPr>
              <a:spLocks noChangeShapeType="1"/>
            </p:cNvSpPr>
            <p:nvPr/>
          </p:nvSpPr>
          <p:spPr bwMode="auto">
            <a:xfrm flipH="1">
              <a:off x="10318" y="12615"/>
              <a:ext cx="86" cy="426"/>
            </a:xfrm>
            <a:prstGeom prst="line">
              <a:avLst/>
            </a:prstGeom>
            <a:noFill/>
            <a:ln w="9525">
              <a:solidFill>
                <a:srgbClr val="000000"/>
              </a:solidFill>
              <a:round/>
              <a:headEnd/>
              <a:tailEnd type="triangle" w="med" len="med"/>
            </a:ln>
          </p:spPr>
          <p:txBody>
            <a:bodyPr/>
            <a:lstStyle/>
            <a:p>
              <a:endParaRPr lang="en-GB"/>
            </a:p>
          </p:txBody>
        </p:sp>
        <p:sp>
          <p:nvSpPr>
            <p:cNvPr id="13346" name="Line 33"/>
            <p:cNvSpPr>
              <a:spLocks noChangeShapeType="1"/>
            </p:cNvSpPr>
            <p:nvPr/>
          </p:nvSpPr>
          <p:spPr bwMode="auto">
            <a:xfrm>
              <a:off x="3624" y="11161"/>
              <a:ext cx="3247" cy="1684"/>
            </a:xfrm>
            <a:prstGeom prst="line">
              <a:avLst/>
            </a:prstGeom>
            <a:noFill/>
            <a:ln w="9525">
              <a:solidFill>
                <a:srgbClr val="000000"/>
              </a:solidFill>
              <a:round/>
              <a:headEnd/>
              <a:tailEnd/>
            </a:ln>
          </p:spPr>
          <p:txBody>
            <a:bodyPr/>
            <a:lstStyle/>
            <a:p>
              <a:endParaRPr lang="en-GB"/>
            </a:p>
          </p:txBody>
        </p:sp>
        <p:sp>
          <p:nvSpPr>
            <p:cNvPr id="13347" name="Freeform 34"/>
            <p:cNvSpPr>
              <a:spLocks/>
            </p:cNvSpPr>
            <p:nvPr/>
          </p:nvSpPr>
          <p:spPr bwMode="auto">
            <a:xfrm>
              <a:off x="6870" y="12845"/>
              <a:ext cx="556" cy="241"/>
            </a:xfrm>
            <a:custGeom>
              <a:avLst/>
              <a:gdLst>
                <a:gd name="T0" fmla="*/ 0 w 556"/>
                <a:gd name="T1" fmla="*/ 0 h 254"/>
                <a:gd name="T2" fmla="*/ 556 w 556"/>
                <a:gd name="T3" fmla="*/ 254 h 254"/>
                <a:gd name="T4" fmla="*/ 0 60000 65536"/>
                <a:gd name="T5" fmla="*/ 0 60000 65536"/>
                <a:gd name="T6" fmla="*/ 0 w 556"/>
                <a:gd name="T7" fmla="*/ 0 h 254"/>
                <a:gd name="T8" fmla="*/ 556 w 556"/>
                <a:gd name="T9" fmla="*/ 254 h 254"/>
              </a:gdLst>
              <a:ahLst/>
              <a:cxnLst>
                <a:cxn ang="T4">
                  <a:pos x="T0" y="T1"/>
                </a:cxn>
                <a:cxn ang="T5">
                  <a:pos x="T2" y="T3"/>
                </a:cxn>
              </a:cxnLst>
              <a:rect l="T6" t="T7" r="T8" b="T9"/>
              <a:pathLst>
                <a:path w="556" h="254">
                  <a:moveTo>
                    <a:pt x="0" y="0"/>
                  </a:moveTo>
                  <a:lnTo>
                    <a:pt x="556" y="254"/>
                  </a:lnTo>
                </a:path>
              </a:pathLst>
            </a:custGeom>
            <a:noFill/>
            <a:ln w="9525">
              <a:solidFill>
                <a:srgbClr val="000000"/>
              </a:solidFill>
              <a:prstDash val="dash"/>
              <a:round/>
              <a:headEnd/>
              <a:tailEnd/>
            </a:ln>
          </p:spPr>
          <p:txBody>
            <a:bodyPr/>
            <a:lstStyle/>
            <a:p>
              <a:endParaRPr lang="en-US"/>
            </a:p>
          </p:txBody>
        </p:sp>
        <p:sp>
          <p:nvSpPr>
            <p:cNvPr id="13348" name="Line 35"/>
            <p:cNvSpPr>
              <a:spLocks noChangeShapeType="1"/>
            </p:cNvSpPr>
            <p:nvPr/>
          </p:nvSpPr>
          <p:spPr bwMode="auto">
            <a:xfrm flipH="1">
              <a:off x="4144" y="10523"/>
              <a:ext cx="20" cy="345"/>
            </a:xfrm>
            <a:prstGeom prst="line">
              <a:avLst/>
            </a:prstGeom>
            <a:noFill/>
            <a:ln w="9525">
              <a:solidFill>
                <a:srgbClr val="000000"/>
              </a:solidFill>
              <a:round/>
              <a:headEnd/>
              <a:tailEnd type="triangle" w="med" len="med"/>
            </a:ln>
          </p:spPr>
          <p:txBody>
            <a:bodyPr/>
            <a:lstStyle/>
            <a:p>
              <a:endParaRPr lang="en-GB"/>
            </a:p>
          </p:txBody>
        </p:sp>
        <p:sp>
          <p:nvSpPr>
            <p:cNvPr id="13349" name="Line 36"/>
            <p:cNvSpPr>
              <a:spLocks noChangeShapeType="1"/>
            </p:cNvSpPr>
            <p:nvPr/>
          </p:nvSpPr>
          <p:spPr bwMode="auto">
            <a:xfrm>
              <a:off x="3536" y="9594"/>
              <a:ext cx="0" cy="4061"/>
            </a:xfrm>
            <a:prstGeom prst="line">
              <a:avLst/>
            </a:prstGeom>
            <a:noFill/>
            <a:ln w="9525">
              <a:solidFill>
                <a:srgbClr val="000000"/>
              </a:solidFill>
              <a:round/>
              <a:headEnd/>
              <a:tailEnd/>
            </a:ln>
          </p:spPr>
          <p:txBody>
            <a:bodyPr/>
            <a:lstStyle/>
            <a:p>
              <a:endParaRPr lang="en-GB"/>
            </a:p>
          </p:txBody>
        </p:sp>
        <p:sp>
          <p:nvSpPr>
            <p:cNvPr id="13350" name="Line 37"/>
            <p:cNvSpPr>
              <a:spLocks noChangeShapeType="1"/>
            </p:cNvSpPr>
            <p:nvPr/>
          </p:nvSpPr>
          <p:spPr bwMode="auto">
            <a:xfrm>
              <a:off x="3518" y="13655"/>
              <a:ext cx="7097" cy="0"/>
            </a:xfrm>
            <a:prstGeom prst="line">
              <a:avLst/>
            </a:prstGeom>
            <a:noFill/>
            <a:ln w="9525">
              <a:solidFill>
                <a:srgbClr val="000000"/>
              </a:solidFill>
              <a:round/>
              <a:headEnd/>
              <a:tailEnd/>
            </a:ln>
          </p:spPr>
          <p:txBody>
            <a:bodyPr/>
            <a:lstStyle/>
            <a:p>
              <a:endParaRPr lang="en-GB"/>
            </a:p>
          </p:txBody>
        </p:sp>
        <p:sp>
          <p:nvSpPr>
            <p:cNvPr id="13351" name="Line 38"/>
            <p:cNvSpPr>
              <a:spLocks noChangeShapeType="1"/>
            </p:cNvSpPr>
            <p:nvPr/>
          </p:nvSpPr>
          <p:spPr bwMode="auto">
            <a:xfrm flipV="1">
              <a:off x="3819" y="9594"/>
              <a:ext cx="0" cy="4061"/>
            </a:xfrm>
            <a:prstGeom prst="line">
              <a:avLst/>
            </a:prstGeom>
            <a:noFill/>
            <a:ln w="3175">
              <a:solidFill>
                <a:srgbClr val="000000"/>
              </a:solidFill>
              <a:round/>
              <a:headEnd/>
              <a:tailEnd/>
            </a:ln>
          </p:spPr>
          <p:txBody>
            <a:bodyPr/>
            <a:lstStyle/>
            <a:p>
              <a:endParaRPr lang="en-GB"/>
            </a:p>
          </p:txBody>
        </p:sp>
        <p:sp>
          <p:nvSpPr>
            <p:cNvPr id="13352" name="Line 39"/>
            <p:cNvSpPr>
              <a:spLocks noChangeShapeType="1"/>
            </p:cNvSpPr>
            <p:nvPr/>
          </p:nvSpPr>
          <p:spPr bwMode="auto">
            <a:xfrm flipV="1">
              <a:off x="4102" y="9594"/>
              <a:ext cx="0" cy="4061"/>
            </a:xfrm>
            <a:prstGeom prst="line">
              <a:avLst/>
            </a:prstGeom>
            <a:noFill/>
            <a:ln w="3175">
              <a:solidFill>
                <a:srgbClr val="000000"/>
              </a:solidFill>
              <a:round/>
              <a:headEnd/>
              <a:tailEnd/>
            </a:ln>
          </p:spPr>
          <p:txBody>
            <a:bodyPr/>
            <a:lstStyle/>
            <a:p>
              <a:endParaRPr lang="en-GB"/>
            </a:p>
          </p:txBody>
        </p:sp>
        <p:sp>
          <p:nvSpPr>
            <p:cNvPr id="13353" name="Line 40"/>
            <p:cNvSpPr>
              <a:spLocks noChangeShapeType="1"/>
            </p:cNvSpPr>
            <p:nvPr/>
          </p:nvSpPr>
          <p:spPr bwMode="auto">
            <a:xfrm flipV="1">
              <a:off x="4385" y="9594"/>
              <a:ext cx="0" cy="4061"/>
            </a:xfrm>
            <a:prstGeom prst="line">
              <a:avLst/>
            </a:prstGeom>
            <a:noFill/>
            <a:ln w="3175">
              <a:solidFill>
                <a:srgbClr val="000000"/>
              </a:solidFill>
              <a:round/>
              <a:headEnd/>
              <a:tailEnd/>
            </a:ln>
          </p:spPr>
          <p:txBody>
            <a:bodyPr/>
            <a:lstStyle/>
            <a:p>
              <a:endParaRPr lang="en-GB"/>
            </a:p>
          </p:txBody>
        </p:sp>
        <p:sp>
          <p:nvSpPr>
            <p:cNvPr id="13354" name="Line 41"/>
            <p:cNvSpPr>
              <a:spLocks noChangeShapeType="1"/>
            </p:cNvSpPr>
            <p:nvPr/>
          </p:nvSpPr>
          <p:spPr bwMode="auto">
            <a:xfrm flipV="1">
              <a:off x="4669" y="9594"/>
              <a:ext cx="0" cy="4061"/>
            </a:xfrm>
            <a:prstGeom prst="line">
              <a:avLst/>
            </a:prstGeom>
            <a:noFill/>
            <a:ln w="3175">
              <a:solidFill>
                <a:srgbClr val="000000"/>
              </a:solidFill>
              <a:round/>
              <a:headEnd/>
              <a:tailEnd/>
            </a:ln>
          </p:spPr>
          <p:txBody>
            <a:bodyPr/>
            <a:lstStyle/>
            <a:p>
              <a:endParaRPr lang="en-GB"/>
            </a:p>
          </p:txBody>
        </p:sp>
        <p:sp>
          <p:nvSpPr>
            <p:cNvPr id="13355" name="Line 42"/>
            <p:cNvSpPr>
              <a:spLocks noChangeShapeType="1"/>
            </p:cNvSpPr>
            <p:nvPr/>
          </p:nvSpPr>
          <p:spPr bwMode="auto">
            <a:xfrm flipV="1">
              <a:off x="4952" y="9594"/>
              <a:ext cx="0" cy="4061"/>
            </a:xfrm>
            <a:prstGeom prst="line">
              <a:avLst/>
            </a:prstGeom>
            <a:noFill/>
            <a:ln w="3175">
              <a:solidFill>
                <a:srgbClr val="000000"/>
              </a:solidFill>
              <a:round/>
              <a:headEnd/>
              <a:tailEnd/>
            </a:ln>
          </p:spPr>
          <p:txBody>
            <a:bodyPr/>
            <a:lstStyle/>
            <a:p>
              <a:endParaRPr lang="en-GB"/>
            </a:p>
          </p:txBody>
        </p:sp>
        <p:sp>
          <p:nvSpPr>
            <p:cNvPr id="13356" name="Line 43"/>
            <p:cNvSpPr>
              <a:spLocks noChangeShapeType="1"/>
            </p:cNvSpPr>
            <p:nvPr/>
          </p:nvSpPr>
          <p:spPr bwMode="auto">
            <a:xfrm flipV="1">
              <a:off x="5235" y="9594"/>
              <a:ext cx="0" cy="4061"/>
            </a:xfrm>
            <a:prstGeom prst="line">
              <a:avLst/>
            </a:prstGeom>
            <a:noFill/>
            <a:ln w="3175">
              <a:solidFill>
                <a:srgbClr val="000000"/>
              </a:solidFill>
              <a:round/>
              <a:headEnd/>
              <a:tailEnd/>
            </a:ln>
          </p:spPr>
          <p:txBody>
            <a:bodyPr/>
            <a:lstStyle/>
            <a:p>
              <a:endParaRPr lang="en-GB"/>
            </a:p>
          </p:txBody>
        </p:sp>
        <p:sp>
          <p:nvSpPr>
            <p:cNvPr id="13357" name="Line 44"/>
            <p:cNvSpPr>
              <a:spLocks noChangeShapeType="1"/>
            </p:cNvSpPr>
            <p:nvPr/>
          </p:nvSpPr>
          <p:spPr bwMode="auto">
            <a:xfrm flipV="1">
              <a:off x="5518" y="9594"/>
              <a:ext cx="0" cy="4061"/>
            </a:xfrm>
            <a:prstGeom prst="line">
              <a:avLst/>
            </a:prstGeom>
            <a:noFill/>
            <a:ln w="3175">
              <a:solidFill>
                <a:srgbClr val="000000"/>
              </a:solidFill>
              <a:round/>
              <a:headEnd/>
              <a:tailEnd/>
            </a:ln>
          </p:spPr>
          <p:txBody>
            <a:bodyPr/>
            <a:lstStyle/>
            <a:p>
              <a:endParaRPr lang="en-GB"/>
            </a:p>
          </p:txBody>
        </p:sp>
        <p:sp>
          <p:nvSpPr>
            <p:cNvPr id="13358" name="Line 45"/>
            <p:cNvSpPr>
              <a:spLocks noChangeShapeType="1"/>
            </p:cNvSpPr>
            <p:nvPr/>
          </p:nvSpPr>
          <p:spPr bwMode="auto">
            <a:xfrm flipV="1">
              <a:off x="5801" y="9594"/>
              <a:ext cx="0" cy="4061"/>
            </a:xfrm>
            <a:prstGeom prst="line">
              <a:avLst/>
            </a:prstGeom>
            <a:noFill/>
            <a:ln w="3175">
              <a:solidFill>
                <a:srgbClr val="000000"/>
              </a:solidFill>
              <a:round/>
              <a:headEnd/>
              <a:tailEnd/>
            </a:ln>
          </p:spPr>
          <p:txBody>
            <a:bodyPr/>
            <a:lstStyle/>
            <a:p>
              <a:endParaRPr lang="en-GB"/>
            </a:p>
          </p:txBody>
        </p:sp>
        <p:sp>
          <p:nvSpPr>
            <p:cNvPr id="13359" name="Line 46"/>
            <p:cNvSpPr>
              <a:spLocks noChangeShapeType="1"/>
            </p:cNvSpPr>
            <p:nvPr/>
          </p:nvSpPr>
          <p:spPr bwMode="auto">
            <a:xfrm flipV="1">
              <a:off x="6084" y="9594"/>
              <a:ext cx="0" cy="4061"/>
            </a:xfrm>
            <a:prstGeom prst="line">
              <a:avLst/>
            </a:prstGeom>
            <a:noFill/>
            <a:ln w="3175">
              <a:solidFill>
                <a:srgbClr val="000000"/>
              </a:solidFill>
              <a:round/>
              <a:headEnd/>
              <a:tailEnd/>
            </a:ln>
          </p:spPr>
          <p:txBody>
            <a:bodyPr/>
            <a:lstStyle/>
            <a:p>
              <a:endParaRPr lang="en-GB"/>
            </a:p>
          </p:txBody>
        </p:sp>
        <p:sp>
          <p:nvSpPr>
            <p:cNvPr id="13360" name="Line 47"/>
            <p:cNvSpPr>
              <a:spLocks noChangeShapeType="1"/>
            </p:cNvSpPr>
            <p:nvPr/>
          </p:nvSpPr>
          <p:spPr bwMode="auto">
            <a:xfrm flipV="1">
              <a:off x="6368" y="9594"/>
              <a:ext cx="0" cy="4061"/>
            </a:xfrm>
            <a:prstGeom prst="line">
              <a:avLst/>
            </a:prstGeom>
            <a:noFill/>
            <a:ln w="3175">
              <a:solidFill>
                <a:srgbClr val="000000"/>
              </a:solidFill>
              <a:round/>
              <a:headEnd/>
              <a:tailEnd/>
            </a:ln>
          </p:spPr>
          <p:txBody>
            <a:bodyPr/>
            <a:lstStyle/>
            <a:p>
              <a:endParaRPr lang="en-GB"/>
            </a:p>
          </p:txBody>
        </p:sp>
        <p:sp>
          <p:nvSpPr>
            <p:cNvPr id="13361" name="Line 48"/>
            <p:cNvSpPr>
              <a:spLocks noChangeShapeType="1"/>
            </p:cNvSpPr>
            <p:nvPr/>
          </p:nvSpPr>
          <p:spPr bwMode="auto">
            <a:xfrm flipV="1">
              <a:off x="6651" y="9594"/>
              <a:ext cx="0" cy="4059"/>
            </a:xfrm>
            <a:prstGeom prst="line">
              <a:avLst/>
            </a:prstGeom>
            <a:noFill/>
            <a:ln w="3175">
              <a:solidFill>
                <a:srgbClr val="000000"/>
              </a:solidFill>
              <a:round/>
              <a:headEnd/>
              <a:tailEnd/>
            </a:ln>
          </p:spPr>
          <p:txBody>
            <a:bodyPr/>
            <a:lstStyle/>
            <a:p>
              <a:endParaRPr lang="en-GB"/>
            </a:p>
          </p:txBody>
        </p:sp>
        <p:sp>
          <p:nvSpPr>
            <p:cNvPr id="13362" name="Line 49"/>
            <p:cNvSpPr>
              <a:spLocks noChangeShapeType="1"/>
            </p:cNvSpPr>
            <p:nvPr/>
          </p:nvSpPr>
          <p:spPr bwMode="auto">
            <a:xfrm flipH="1" flipV="1">
              <a:off x="6934" y="9594"/>
              <a:ext cx="0" cy="4059"/>
            </a:xfrm>
            <a:prstGeom prst="line">
              <a:avLst/>
            </a:prstGeom>
            <a:noFill/>
            <a:ln w="3175">
              <a:solidFill>
                <a:srgbClr val="000000"/>
              </a:solidFill>
              <a:round/>
              <a:headEnd/>
              <a:tailEnd/>
            </a:ln>
          </p:spPr>
          <p:txBody>
            <a:bodyPr/>
            <a:lstStyle/>
            <a:p>
              <a:endParaRPr lang="en-GB"/>
            </a:p>
          </p:txBody>
        </p:sp>
        <p:sp>
          <p:nvSpPr>
            <p:cNvPr id="13363" name="Line 50"/>
            <p:cNvSpPr>
              <a:spLocks noChangeShapeType="1"/>
            </p:cNvSpPr>
            <p:nvPr/>
          </p:nvSpPr>
          <p:spPr bwMode="auto">
            <a:xfrm flipV="1">
              <a:off x="7217" y="9594"/>
              <a:ext cx="0" cy="4063"/>
            </a:xfrm>
            <a:prstGeom prst="line">
              <a:avLst/>
            </a:prstGeom>
            <a:noFill/>
            <a:ln w="3175">
              <a:solidFill>
                <a:srgbClr val="000000"/>
              </a:solidFill>
              <a:round/>
              <a:headEnd/>
              <a:tailEnd/>
            </a:ln>
          </p:spPr>
          <p:txBody>
            <a:bodyPr/>
            <a:lstStyle/>
            <a:p>
              <a:endParaRPr lang="en-GB"/>
            </a:p>
          </p:txBody>
        </p:sp>
        <p:sp>
          <p:nvSpPr>
            <p:cNvPr id="13364" name="Line 51"/>
            <p:cNvSpPr>
              <a:spLocks noChangeShapeType="1"/>
            </p:cNvSpPr>
            <p:nvPr/>
          </p:nvSpPr>
          <p:spPr bwMode="auto">
            <a:xfrm flipV="1">
              <a:off x="7500" y="9594"/>
              <a:ext cx="0" cy="4061"/>
            </a:xfrm>
            <a:prstGeom prst="line">
              <a:avLst/>
            </a:prstGeom>
            <a:noFill/>
            <a:ln w="3175">
              <a:solidFill>
                <a:srgbClr val="000000"/>
              </a:solidFill>
              <a:round/>
              <a:headEnd/>
              <a:tailEnd/>
            </a:ln>
          </p:spPr>
          <p:txBody>
            <a:bodyPr/>
            <a:lstStyle/>
            <a:p>
              <a:endParaRPr lang="en-GB"/>
            </a:p>
          </p:txBody>
        </p:sp>
        <p:sp>
          <p:nvSpPr>
            <p:cNvPr id="13365" name="Line 52"/>
            <p:cNvSpPr>
              <a:spLocks noChangeShapeType="1"/>
            </p:cNvSpPr>
            <p:nvPr/>
          </p:nvSpPr>
          <p:spPr bwMode="auto">
            <a:xfrm flipH="1" flipV="1">
              <a:off x="7783" y="9594"/>
              <a:ext cx="8" cy="4067"/>
            </a:xfrm>
            <a:prstGeom prst="line">
              <a:avLst/>
            </a:prstGeom>
            <a:noFill/>
            <a:ln w="3175">
              <a:solidFill>
                <a:srgbClr val="000000"/>
              </a:solidFill>
              <a:round/>
              <a:headEnd/>
              <a:tailEnd/>
            </a:ln>
          </p:spPr>
          <p:txBody>
            <a:bodyPr/>
            <a:lstStyle/>
            <a:p>
              <a:endParaRPr lang="en-GB"/>
            </a:p>
          </p:txBody>
        </p:sp>
        <p:sp>
          <p:nvSpPr>
            <p:cNvPr id="13366" name="Line 53"/>
            <p:cNvSpPr>
              <a:spLocks noChangeShapeType="1"/>
            </p:cNvSpPr>
            <p:nvPr/>
          </p:nvSpPr>
          <p:spPr bwMode="auto">
            <a:xfrm flipV="1">
              <a:off x="8060" y="9594"/>
              <a:ext cx="7" cy="4063"/>
            </a:xfrm>
            <a:prstGeom prst="line">
              <a:avLst/>
            </a:prstGeom>
            <a:noFill/>
            <a:ln w="3175">
              <a:solidFill>
                <a:srgbClr val="000000"/>
              </a:solidFill>
              <a:round/>
              <a:headEnd/>
              <a:tailEnd/>
            </a:ln>
          </p:spPr>
          <p:txBody>
            <a:bodyPr/>
            <a:lstStyle/>
            <a:p>
              <a:endParaRPr lang="en-GB"/>
            </a:p>
          </p:txBody>
        </p:sp>
        <p:sp>
          <p:nvSpPr>
            <p:cNvPr id="13367" name="Line 54"/>
            <p:cNvSpPr>
              <a:spLocks noChangeShapeType="1"/>
            </p:cNvSpPr>
            <p:nvPr/>
          </p:nvSpPr>
          <p:spPr bwMode="auto">
            <a:xfrm flipV="1">
              <a:off x="8350" y="9594"/>
              <a:ext cx="0" cy="4061"/>
            </a:xfrm>
            <a:prstGeom prst="line">
              <a:avLst/>
            </a:prstGeom>
            <a:noFill/>
            <a:ln w="3175">
              <a:solidFill>
                <a:srgbClr val="000000"/>
              </a:solidFill>
              <a:round/>
              <a:headEnd/>
              <a:tailEnd/>
            </a:ln>
          </p:spPr>
          <p:txBody>
            <a:bodyPr/>
            <a:lstStyle/>
            <a:p>
              <a:endParaRPr lang="en-GB"/>
            </a:p>
          </p:txBody>
        </p:sp>
        <p:sp>
          <p:nvSpPr>
            <p:cNvPr id="13368" name="Line 55"/>
            <p:cNvSpPr>
              <a:spLocks noChangeShapeType="1"/>
            </p:cNvSpPr>
            <p:nvPr/>
          </p:nvSpPr>
          <p:spPr bwMode="auto">
            <a:xfrm flipV="1">
              <a:off x="8633" y="9594"/>
              <a:ext cx="0" cy="4061"/>
            </a:xfrm>
            <a:prstGeom prst="line">
              <a:avLst/>
            </a:prstGeom>
            <a:noFill/>
            <a:ln w="3175">
              <a:solidFill>
                <a:srgbClr val="000000"/>
              </a:solidFill>
              <a:round/>
              <a:headEnd/>
              <a:tailEnd/>
            </a:ln>
          </p:spPr>
          <p:txBody>
            <a:bodyPr/>
            <a:lstStyle/>
            <a:p>
              <a:endParaRPr lang="en-GB"/>
            </a:p>
          </p:txBody>
        </p:sp>
        <p:sp>
          <p:nvSpPr>
            <p:cNvPr id="13369" name="Line 56"/>
            <p:cNvSpPr>
              <a:spLocks noChangeShapeType="1"/>
            </p:cNvSpPr>
            <p:nvPr/>
          </p:nvSpPr>
          <p:spPr bwMode="auto">
            <a:xfrm flipH="1" flipV="1">
              <a:off x="8916" y="9594"/>
              <a:ext cx="0" cy="4056"/>
            </a:xfrm>
            <a:prstGeom prst="line">
              <a:avLst/>
            </a:prstGeom>
            <a:noFill/>
            <a:ln w="3175">
              <a:solidFill>
                <a:srgbClr val="000000"/>
              </a:solidFill>
              <a:round/>
              <a:headEnd/>
              <a:tailEnd/>
            </a:ln>
          </p:spPr>
          <p:txBody>
            <a:bodyPr/>
            <a:lstStyle/>
            <a:p>
              <a:endParaRPr lang="en-GB"/>
            </a:p>
          </p:txBody>
        </p:sp>
        <p:sp>
          <p:nvSpPr>
            <p:cNvPr id="13370" name="Line 57"/>
            <p:cNvSpPr>
              <a:spLocks noChangeShapeType="1"/>
            </p:cNvSpPr>
            <p:nvPr/>
          </p:nvSpPr>
          <p:spPr bwMode="auto">
            <a:xfrm flipV="1">
              <a:off x="9199" y="9594"/>
              <a:ext cx="0" cy="4061"/>
            </a:xfrm>
            <a:prstGeom prst="line">
              <a:avLst/>
            </a:prstGeom>
            <a:noFill/>
            <a:ln w="3175">
              <a:solidFill>
                <a:srgbClr val="000000"/>
              </a:solidFill>
              <a:round/>
              <a:headEnd/>
              <a:tailEnd/>
            </a:ln>
          </p:spPr>
          <p:txBody>
            <a:bodyPr/>
            <a:lstStyle/>
            <a:p>
              <a:endParaRPr lang="en-GB"/>
            </a:p>
          </p:txBody>
        </p:sp>
        <p:sp>
          <p:nvSpPr>
            <p:cNvPr id="13371" name="Line 58"/>
            <p:cNvSpPr>
              <a:spLocks noChangeShapeType="1"/>
            </p:cNvSpPr>
            <p:nvPr/>
          </p:nvSpPr>
          <p:spPr bwMode="auto">
            <a:xfrm flipV="1">
              <a:off x="9482" y="9594"/>
              <a:ext cx="0" cy="4063"/>
            </a:xfrm>
            <a:prstGeom prst="line">
              <a:avLst/>
            </a:prstGeom>
            <a:noFill/>
            <a:ln w="3175">
              <a:solidFill>
                <a:srgbClr val="000000"/>
              </a:solidFill>
              <a:round/>
              <a:headEnd/>
              <a:tailEnd/>
            </a:ln>
          </p:spPr>
          <p:txBody>
            <a:bodyPr/>
            <a:lstStyle/>
            <a:p>
              <a:endParaRPr lang="en-GB"/>
            </a:p>
          </p:txBody>
        </p:sp>
        <p:sp>
          <p:nvSpPr>
            <p:cNvPr id="13372" name="Line 59"/>
            <p:cNvSpPr>
              <a:spLocks noChangeShapeType="1"/>
            </p:cNvSpPr>
            <p:nvPr/>
          </p:nvSpPr>
          <p:spPr bwMode="auto">
            <a:xfrm flipV="1">
              <a:off x="9759" y="9594"/>
              <a:ext cx="7" cy="4063"/>
            </a:xfrm>
            <a:prstGeom prst="line">
              <a:avLst/>
            </a:prstGeom>
            <a:noFill/>
            <a:ln w="3175">
              <a:solidFill>
                <a:srgbClr val="000000"/>
              </a:solidFill>
              <a:round/>
              <a:headEnd/>
              <a:tailEnd/>
            </a:ln>
          </p:spPr>
          <p:txBody>
            <a:bodyPr/>
            <a:lstStyle/>
            <a:p>
              <a:endParaRPr lang="en-GB"/>
            </a:p>
          </p:txBody>
        </p:sp>
        <p:sp>
          <p:nvSpPr>
            <p:cNvPr id="13373" name="Line 60"/>
            <p:cNvSpPr>
              <a:spLocks noChangeShapeType="1"/>
            </p:cNvSpPr>
            <p:nvPr/>
          </p:nvSpPr>
          <p:spPr bwMode="auto">
            <a:xfrm flipV="1">
              <a:off x="10049" y="9594"/>
              <a:ext cx="0" cy="4063"/>
            </a:xfrm>
            <a:prstGeom prst="line">
              <a:avLst/>
            </a:prstGeom>
            <a:noFill/>
            <a:ln w="3175">
              <a:solidFill>
                <a:srgbClr val="000000"/>
              </a:solidFill>
              <a:round/>
              <a:headEnd/>
              <a:tailEnd/>
            </a:ln>
          </p:spPr>
          <p:txBody>
            <a:bodyPr/>
            <a:lstStyle/>
            <a:p>
              <a:endParaRPr lang="en-GB"/>
            </a:p>
          </p:txBody>
        </p:sp>
        <p:sp>
          <p:nvSpPr>
            <p:cNvPr id="13374" name="Line 61"/>
            <p:cNvSpPr>
              <a:spLocks noChangeShapeType="1"/>
            </p:cNvSpPr>
            <p:nvPr/>
          </p:nvSpPr>
          <p:spPr bwMode="auto">
            <a:xfrm flipV="1">
              <a:off x="10325" y="9594"/>
              <a:ext cx="7" cy="4060"/>
            </a:xfrm>
            <a:prstGeom prst="line">
              <a:avLst/>
            </a:prstGeom>
            <a:noFill/>
            <a:ln w="3175">
              <a:solidFill>
                <a:srgbClr val="000000"/>
              </a:solidFill>
              <a:round/>
              <a:headEnd/>
              <a:tailEnd/>
            </a:ln>
          </p:spPr>
          <p:txBody>
            <a:bodyPr/>
            <a:lstStyle/>
            <a:p>
              <a:endParaRPr lang="en-GB"/>
            </a:p>
          </p:txBody>
        </p:sp>
        <p:sp>
          <p:nvSpPr>
            <p:cNvPr id="13375" name="Line 62"/>
            <p:cNvSpPr>
              <a:spLocks noChangeShapeType="1"/>
            </p:cNvSpPr>
            <p:nvPr/>
          </p:nvSpPr>
          <p:spPr bwMode="auto">
            <a:xfrm flipV="1">
              <a:off x="10615" y="9594"/>
              <a:ext cx="0" cy="4077"/>
            </a:xfrm>
            <a:prstGeom prst="line">
              <a:avLst/>
            </a:prstGeom>
            <a:noFill/>
            <a:ln w="9525">
              <a:solidFill>
                <a:srgbClr val="000000"/>
              </a:solidFill>
              <a:round/>
              <a:headEnd/>
              <a:tailEnd/>
            </a:ln>
          </p:spPr>
          <p:txBody>
            <a:bodyPr/>
            <a:lstStyle/>
            <a:p>
              <a:endParaRPr lang="en-GB"/>
            </a:p>
          </p:txBody>
        </p:sp>
        <p:sp>
          <p:nvSpPr>
            <p:cNvPr id="13376" name="Line 63"/>
            <p:cNvSpPr>
              <a:spLocks noChangeShapeType="1"/>
            </p:cNvSpPr>
            <p:nvPr/>
          </p:nvSpPr>
          <p:spPr bwMode="auto">
            <a:xfrm>
              <a:off x="3536" y="9594"/>
              <a:ext cx="7079" cy="0"/>
            </a:xfrm>
            <a:prstGeom prst="line">
              <a:avLst/>
            </a:prstGeom>
            <a:noFill/>
            <a:ln w="9525">
              <a:solidFill>
                <a:srgbClr val="000000"/>
              </a:solidFill>
              <a:round/>
              <a:headEnd/>
              <a:tailEnd/>
            </a:ln>
          </p:spPr>
          <p:txBody>
            <a:bodyPr/>
            <a:lstStyle/>
            <a:p>
              <a:endParaRPr lang="en-GB"/>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Footer Placeholder 3"/>
          <p:cNvSpPr>
            <a:spLocks noGrp="1"/>
          </p:cNvSpPr>
          <p:nvPr>
            <p:ph type="ftr" sz="quarter" idx="10"/>
          </p:nvPr>
        </p:nvSpPr>
        <p:spPr>
          <a:xfrm rot="16200000">
            <a:off x="-2779713" y="3621088"/>
            <a:ext cx="6016625" cy="304800"/>
          </a:xfrm>
        </p:spPr>
        <p:txBody>
          <a:bodyPr/>
          <a:lstStyle/>
          <a:p>
            <a:pPr>
              <a:defRPr/>
            </a:pPr>
            <a:r>
              <a:rPr lang="en-GB" dirty="0"/>
              <a:t>PHYS389 : Semiconductor Applications L14</a:t>
            </a:r>
            <a:endParaRPr lang="en-GB" dirty="0"/>
          </a:p>
        </p:txBody>
      </p:sp>
      <p:sp>
        <p:nvSpPr>
          <p:cNvPr id="14339" name="Rectangle 2"/>
          <p:cNvSpPr>
            <a:spLocks noGrp="1" noChangeArrowheads="1"/>
          </p:cNvSpPr>
          <p:nvPr>
            <p:ph type="title"/>
          </p:nvPr>
        </p:nvSpPr>
        <p:spPr/>
        <p:txBody>
          <a:bodyPr/>
          <a:lstStyle/>
          <a:p>
            <a:pPr eaLnBrk="1" hangingPunct="1"/>
            <a:r>
              <a:rPr lang="en-GB" smtClean="0"/>
              <a:t>Schematic Gamma Spectrum</a:t>
            </a:r>
            <a:endParaRPr lang="en-US" smtClean="0"/>
          </a:p>
        </p:txBody>
      </p:sp>
      <p:sp>
        <p:nvSpPr>
          <p:cNvPr id="14340" name="Rectangle 3"/>
          <p:cNvSpPr>
            <a:spLocks noGrp="1" noChangeArrowheads="1"/>
          </p:cNvSpPr>
          <p:nvPr>
            <p:ph type="body" idx="1"/>
          </p:nvPr>
        </p:nvSpPr>
        <p:spPr bwMode="auto">
          <a:xfrm>
            <a:off x="806450" y="5157788"/>
            <a:ext cx="8229600" cy="1655762"/>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90000"/>
              </a:lnSpc>
            </a:pPr>
            <a:r>
              <a:rPr lang="en-US" smtClean="0"/>
              <a:t>First label the known and identify the other photopeak</a:t>
            </a:r>
          </a:p>
          <a:p>
            <a:pPr eaLnBrk="1" hangingPunct="1">
              <a:lnSpc>
                <a:spcPct val="90000"/>
              </a:lnSpc>
            </a:pPr>
            <a:r>
              <a:rPr lang="en-US" smtClean="0"/>
              <a:t>Look at the top - this could be 2100 keV or 2500 keV</a:t>
            </a:r>
          </a:p>
          <a:p>
            <a:pPr eaLnBrk="1" hangingPunct="1">
              <a:lnSpc>
                <a:spcPct val="90000"/>
              </a:lnSpc>
            </a:pPr>
            <a:r>
              <a:rPr lang="en-GB" smtClean="0"/>
              <a:t>2100 + 300 = 2500. So 2100keV is the photopeak and 2500 is the sum peak when the nucleus decays an both gammas are </a:t>
            </a:r>
            <a:r>
              <a:rPr lang="en-GB" u="sng" smtClean="0"/>
              <a:t>simultaneously</a:t>
            </a:r>
            <a:r>
              <a:rPr lang="en-GB" smtClean="0"/>
              <a:t> detected.</a:t>
            </a:r>
          </a:p>
        </p:txBody>
      </p:sp>
      <p:sp>
        <p:nvSpPr>
          <p:cNvPr id="14341" name="Text Box 5"/>
          <p:cNvSpPr txBox="1">
            <a:spLocks noChangeArrowheads="1"/>
          </p:cNvSpPr>
          <p:nvPr/>
        </p:nvSpPr>
        <p:spPr bwMode="auto">
          <a:xfrm>
            <a:off x="3232150" y="4356100"/>
            <a:ext cx="542925" cy="282575"/>
          </a:xfrm>
          <a:prstGeom prst="rect">
            <a:avLst/>
          </a:prstGeom>
          <a:solidFill>
            <a:srgbClr val="FFFFFF"/>
          </a:solidFill>
          <a:ln w="9525">
            <a:noFill/>
            <a:miter lim="800000"/>
            <a:headEnd/>
            <a:tailEnd/>
          </a:ln>
        </p:spPr>
        <p:txBody>
          <a:bodyPr/>
          <a:lstStyle/>
          <a:p>
            <a:r>
              <a:rPr lang="en-US" sz="1400">
                <a:latin typeface="Courier New" pitchFamily="49" charset="0"/>
              </a:rPr>
              <a:t>500</a:t>
            </a:r>
            <a:endParaRPr lang="en-US" sz="1400"/>
          </a:p>
        </p:txBody>
      </p:sp>
      <p:sp>
        <p:nvSpPr>
          <p:cNvPr id="14342" name="Text Box 6"/>
          <p:cNvSpPr txBox="1">
            <a:spLocks noChangeArrowheads="1"/>
          </p:cNvSpPr>
          <p:nvPr/>
        </p:nvSpPr>
        <p:spPr bwMode="auto">
          <a:xfrm>
            <a:off x="4402138" y="4356100"/>
            <a:ext cx="627062" cy="282575"/>
          </a:xfrm>
          <a:prstGeom prst="rect">
            <a:avLst/>
          </a:prstGeom>
          <a:solidFill>
            <a:srgbClr val="FFFFFF"/>
          </a:solidFill>
          <a:ln w="9525">
            <a:noFill/>
            <a:miter lim="800000"/>
            <a:headEnd/>
            <a:tailEnd/>
          </a:ln>
        </p:spPr>
        <p:txBody>
          <a:bodyPr/>
          <a:lstStyle/>
          <a:p>
            <a:r>
              <a:rPr lang="en-US" sz="1400">
                <a:latin typeface="Courier New" pitchFamily="49" charset="0"/>
              </a:rPr>
              <a:t>1000</a:t>
            </a:r>
            <a:endParaRPr lang="en-US" sz="1400"/>
          </a:p>
        </p:txBody>
      </p:sp>
      <p:sp>
        <p:nvSpPr>
          <p:cNvPr id="14343" name="Text Box 7"/>
          <p:cNvSpPr txBox="1">
            <a:spLocks noChangeArrowheads="1"/>
          </p:cNvSpPr>
          <p:nvPr/>
        </p:nvSpPr>
        <p:spPr bwMode="auto">
          <a:xfrm>
            <a:off x="5637213" y="4356100"/>
            <a:ext cx="625475" cy="282575"/>
          </a:xfrm>
          <a:prstGeom prst="rect">
            <a:avLst/>
          </a:prstGeom>
          <a:solidFill>
            <a:srgbClr val="FFFFFF"/>
          </a:solidFill>
          <a:ln w="9525">
            <a:noFill/>
            <a:miter lim="800000"/>
            <a:headEnd/>
            <a:tailEnd/>
          </a:ln>
        </p:spPr>
        <p:txBody>
          <a:bodyPr/>
          <a:lstStyle/>
          <a:p>
            <a:r>
              <a:rPr lang="en-US" sz="1400">
                <a:latin typeface="Courier New" pitchFamily="49" charset="0"/>
              </a:rPr>
              <a:t>1500</a:t>
            </a:r>
            <a:endParaRPr lang="en-US" sz="1400"/>
          </a:p>
        </p:txBody>
      </p:sp>
      <p:sp>
        <p:nvSpPr>
          <p:cNvPr id="14344" name="Text Box 8"/>
          <p:cNvSpPr txBox="1">
            <a:spLocks noChangeArrowheads="1"/>
          </p:cNvSpPr>
          <p:nvPr/>
        </p:nvSpPr>
        <p:spPr bwMode="auto">
          <a:xfrm>
            <a:off x="6872288" y="4356100"/>
            <a:ext cx="641350" cy="282575"/>
          </a:xfrm>
          <a:prstGeom prst="rect">
            <a:avLst/>
          </a:prstGeom>
          <a:solidFill>
            <a:srgbClr val="FFFFFF"/>
          </a:solidFill>
          <a:ln w="9525">
            <a:noFill/>
            <a:miter lim="800000"/>
            <a:headEnd/>
            <a:tailEnd/>
          </a:ln>
        </p:spPr>
        <p:txBody>
          <a:bodyPr/>
          <a:lstStyle/>
          <a:p>
            <a:r>
              <a:rPr lang="en-US" sz="1400">
                <a:latin typeface="Courier New" pitchFamily="49" charset="0"/>
              </a:rPr>
              <a:t>2000</a:t>
            </a:r>
            <a:endParaRPr lang="en-US" sz="1400"/>
          </a:p>
        </p:txBody>
      </p:sp>
      <p:sp>
        <p:nvSpPr>
          <p:cNvPr id="14345" name="Text Box 9"/>
          <p:cNvSpPr txBox="1">
            <a:spLocks noChangeArrowheads="1"/>
          </p:cNvSpPr>
          <p:nvPr/>
        </p:nvSpPr>
        <p:spPr bwMode="auto">
          <a:xfrm>
            <a:off x="4846638" y="4781550"/>
            <a:ext cx="1778000" cy="374650"/>
          </a:xfrm>
          <a:prstGeom prst="rect">
            <a:avLst/>
          </a:prstGeom>
          <a:solidFill>
            <a:srgbClr val="FFFFFF"/>
          </a:solidFill>
          <a:ln w="9525">
            <a:noFill/>
            <a:miter lim="800000"/>
            <a:headEnd/>
            <a:tailEnd/>
          </a:ln>
        </p:spPr>
        <p:txBody>
          <a:bodyPr/>
          <a:lstStyle/>
          <a:p>
            <a:r>
              <a:rPr lang="en-US" sz="1200">
                <a:latin typeface="Courier New" pitchFamily="49" charset="0"/>
              </a:rPr>
              <a:t>Energy (keV)</a:t>
            </a:r>
            <a:endParaRPr lang="en-US"/>
          </a:p>
        </p:txBody>
      </p:sp>
      <p:sp>
        <p:nvSpPr>
          <p:cNvPr id="14346" name="Text Box 10"/>
          <p:cNvSpPr txBox="1">
            <a:spLocks noChangeArrowheads="1"/>
          </p:cNvSpPr>
          <p:nvPr/>
        </p:nvSpPr>
        <p:spPr bwMode="auto">
          <a:xfrm>
            <a:off x="1042988" y="2149475"/>
            <a:ext cx="1036637" cy="792163"/>
          </a:xfrm>
          <a:prstGeom prst="rect">
            <a:avLst/>
          </a:prstGeom>
          <a:solidFill>
            <a:srgbClr val="FFFFFF"/>
          </a:solidFill>
          <a:ln w="9525">
            <a:noFill/>
            <a:miter lim="800000"/>
            <a:headEnd/>
            <a:tailEnd/>
          </a:ln>
        </p:spPr>
        <p:txBody>
          <a:bodyPr/>
          <a:lstStyle/>
          <a:p>
            <a:pPr algn="ctr"/>
            <a:r>
              <a:rPr lang="en-GB" sz="1400">
                <a:latin typeface="Courier New" pitchFamily="49" charset="0"/>
              </a:rPr>
              <a:t>Number</a:t>
            </a:r>
          </a:p>
          <a:p>
            <a:pPr algn="ctr"/>
            <a:r>
              <a:rPr lang="en-US" sz="1400">
                <a:latin typeface="Courier New" pitchFamily="49" charset="0"/>
              </a:rPr>
              <a:t>of</a:t>
            </a:r>
          </a:p>
          <a:p>
            <a:pPr algn="ctr"/>
            <a:r>
              <a:rPr lang="en-US" sz="1400">
                <a:latin typeface="Courier New" pitchFamily="49" charset="0"/>
              </a:rPr>
              <a:t>counts</a:t>
            </a:r>
            <a:endParaRPr lang="en-US" sz="1400"/>
          </a:p>
        </p:txBody>
      </p:sp>
      <p:sp>
        <p:nvSpPr>
          <p:cNvPr id="14347" name="Text Box 11"/>
          <p:cNvSpPr txBox="1">
            <a:spLocks noChangeArrowheads="1"/>
          </p:cNvSpPr>
          <p:nvPr/>
        </p:nvSpPr>
        <p:spPr bwMode="auto">
          <a:xfrm>
            <a:off x="2079625" y="4356100"/>
            <a:ext cx="361950" cy="236538"/>
          </a:xfrm>
          <a:prstGeom prst="rect">
            <a:avLst/>
          </a:prstGeom>
          <a:solidFill>
            <a:srgbClr val="FFFFFF"/>
          </a:solidFill>
          <a:ln w="9525">
            <a:noFill/>
            <a:miter lim="800000"/>
            <a:headEnd/>
            <a:tailEnd/>
          </a:ln>
        </p:spPr>
        <p:txBody>
          <a:bodyPr/>
          <a:lstStyle/>
          <a:p>
            <a:r>
              <a:rPr lang="en-US" sz="1400">
                <a:latin typeface="Courier New" pitchFamily="49" charset="0"/>
              </a:rPr>
              <a:t>0</a:t>
            </a:r>
            <a:endParaRPr lang="en-US" sz="1400"/>
          </a:p>
        </p:txBody>
      </p:sp>
      <p:sp>
        <p:nvSpPr>
          <p:cNvPr id="14348" name="Text Box 12"/>
          <p:cNvSpPr txBox="1">
            <a:spLocks noChangeArrowheads="1"/>
          </p:cNvSpPr>
          <p:nvPr/>
        </p:nvSpPr>
        <p:spPr bwMode="auto">
          <a:xfrm>
            <a:off x="8107363" y="4356100"/>
            <a:ext cx="641350" cy="282575"/>
          </a:xfrm>
          <a:prstGeom prst="rect">
            <a:avLst/>
          </a:prstGeom>
          <a:solidFill>
            <a:srgbClr val="FFFFFF"/>
          </a:solidFill>
          <a:ln w="9525">
            <a:noFill/>
            <a:miter lim="800000"/>
            <a:headEnd/>
            <a:tailEnd/>
          </a:ln>
        </p:spPr>
        <p:txBody>
          <a:bodyPr/>
          <a:lstStyle/>
          <a:p>
            <a:r>
              <a:rPr lang="en-US" sz="1400">
                <a:latin typeface="Courier New" pitchFamily="49" charset="0"/>
              </a:rPr>
              <a:t>2500</a:t>
            </a:r>
            <a:endParaRPr lang="en-US" sz="1400"/>
          </a:p>
        </p:txBody>
      </p:sp>
      <p:sp>
        <p:nvSpPr>
          <p:cNvPr id="14349" name="Freeform 13"/>
          <p:cNvSpPr>
            <a:spLocks/>
          </p:cNvSpPr>
          <p:nvPr/>
        </p:nvSpPr>
        <p:spPr bwMode="auto">
          <a:xfrm>
            <a:off x="2251075" y="1284288"/>
            <a:ext cx="2754313" cy="2028825"/>
          </a:xfrm>
          <a:custGeom>
            <a:avLst/>
            <a:gdLst>
              <a:gd name="T0" fmla="*/ 0 w 3157"/>
              <a:gd name="T1" fmla="*/ 199 h 2408"/>
              <a:gd name="T2" fmla="*/ 86 w 3157"/>
              <a:gd name="T3" fmla="*/ 246 h 2408"/>
              <a:gd name="T4" fmla="*/ 125 w 3157"/>
              <a:gd name="T5" fmla="*/ 8 h 2408"/>
              <a:gd name="T6" fmla="*/ 128 w 3157"/>
              <a:gd name="T7" fmla="*/ 199 h 2408"/>
              <a:gd name="T8" fmla="*/ 149 w 3157"/>
              <a:gd name="T9" fmla="*/ 81 h 2408"/>
              <a:gd name="T10" fmla="*/ 155 w 3157"/>
              <a:gd name="T11" fmla="*/ 225 h 2408"/>
              <a:gd name="T12" fmla="*/ 155 w 3157"/>
              <a:gd name="T13" fmla="*/ 290 h 2408"/>
              <a:gd name="T14" fmla="*/ 179 w 3157"/>
              <a:gd name="T15" fmla="*/ 366 h 2408"/>
              <a:gd name="T16" fmla="*/ 256 w 3157"/>
              <a:gd name="T17" fmla="*/ 513 h 2408"/>
              <a:gd name="T18" fmla="*/ 370 w 3157"/>
              <a:gd name="T19" fmla="*/ 692 h 2408"/>
              <a:gd name="T20" fmla="*/ 477 w 3157"/>
              <a:gd name="T21" fmla="*/ 739 h 2408"/>
              <a:gd name="T22" fmla="*/ 542 w 3157"/>
              <a:gd name="T23" fmla="*/ 683 h 2408"/>
              <a:gd name="T24" fmla="*/ 617 w 3157"/>
              <a:gd name="T25" fmla="*/ 710 h 2408"/>
              <a:gd name="T26" fmla="*/ 671 w 3157"/>
              <a:gd name="T27" fmla="*/ 779 h 2408"/>
              <a:gd name="T28" fmla="*/ 776 w 3157"/>
              <a:gd name="T29" fmla="*/ 899 h 2408"/>
              <a:gd name="T30" fmla="*/ 816 w 3157"/>
              <a:gd name="T31" fmla="*/ 761 h 2408"/>
              <a:gd name="T32" fmla="*/ 841 w 3157"/>
              <a:gd name="T33" fmla="*/ 128 h 2408"/>
              <a:gd name="T34" fmla="*/ 855 w 3157"/>
              <a:gd name="T35" fmla="*/ 461 h 2408"/>
              <a:gd name="T36" fmla="*/ 858 w 3157"/>
              <a:gd name="T37" fmla="*/ 569 h 2408"/>
              <a:gd name="T38" fmla="*/ 861 w 3157"/>
              <a:gd name="T39" fmla="*/ 698 h 2408"/>
              <a:gd name="T40" fmla="*/ 885 w 3157"/>
              <a:gd name="T41" fmla="*/ 953 h 2408"/>
              <a:gd name="T42" fmla="*/ 918 w 3157"/>
              <a:gd name="T43" fmla="*/ 1089 h 2408"/>
              <a:gd name="T44" fmla="*/ 993 w 3157"/>
              <a:gd name="T45" fmla="*/ 1194 h 2408"/>
              <a:gd name="T46" fmla="*/ 1049 w 3157"/>
              <a:gd name="T47" fmla="*/ 1250 h 2408"/>
              <a:gd name="T48" fmla="*/ 1158 w 3157"/>
              <a:gd name="T49" fmla="*/ 1319 h 2408"/>
              <a:gd name="T50" fmla="*/ 1248 w 3157"/>
              <a:gd name="T51" fmla="*/ 1359 h 2408"/>
              <a:gd name="T52" fmla="*/ 1298 w 3157"/>
              <a:gd name="T53" fmla="*/ 1319 h 2408"/>
              <a:gd name="T54" fmla="*/ 1358 w 3157"/>
              <a:gd name="T55" fmla="*/ 1249 h 2408"/>
              <a:gd name="T56" fmla="*/ 1428 w 3157"/>
              <a:gd name="T57" fmla="*/ 889 h 2408"/>
              <a:gd name="T58" fmla="*/ 1469 w 3157"/>
              <a:gd name="T59" fmla="*/ 1306 h 2408"/>
              <a:gd name="T60" fmla="*/ 1493 w 3157"/>
              <a:gd name="T61" fmla="*/ 1464 h 2408"/>
              <a:gd name="T62" fmla="*/ 1538 w 3157"/>
              <a:gd name="T63" fmla="*/ 1549 h 2408"/>
              <a:gd name="T64" fmla="*/ 1688 w 3157"/>
              <a:gd name="T65" fmla="*/ 1629 h 2408"/>
              <a:gd name="T66" fmla="*/ 1838 w 3157"/>
              <a:gd name="T67" fmla="*/ 1719 h 2408"/>
              <a:gd name="T68" fmla="*/ 1967 w 3157"/>
              <a:gd name="T69" fmla="*/ 1811 h 2408"/>
              <a:gd name="T70" fmla="*/ 2125 w 3157"/>
              <a:gd name="T71" fmla="*/ 1864 h 2408"/>
              <a:gd name="T72" fmla="*/ 2278 w 3157"/>
              <a:gd name="T73" fmla="*/ 1959 h 2408"/>
              <a:gd name="T74" fmla="*/ 2526 w 3157"/>
              <a:gd name="T75" fmla="*/ 2122 h 2408"/>
              <a:gd name="T76" fmla="*/ 2698 w 3157"/>
              <a:gd name="T77" fmla="*/ 2242 h 2408"/>
              <a:gd name="T78" fmla="*/ 2914 w 3157"/>
              <a:gd name="T79" fmla="*/ 2291 h 2408"/>
              <a:gd name="T80" fmla="*/ 2991 w 3157"/>
              <a:gd name="T81" fmla="*/ 2174 h 2408"/>
              <a:gd name="T82" fmla="*/ 3021 w 3157"/>
              <a:gd name="T83" fmla="*/ 2017 h 2408"/>
              <a:gd name="T84" fmla="*/ 3051 w 3157"/>
              <a:gd name="T85" fmla="*/ 1837 h 2408"/>
              <a:gd name="T86" fmla="*/ 3081 w 3157"/>
              <a:gd name="T87" fmla="*/ 2092 h 2408"/>
              <a:gd name="T88" fmla="*/ 3106 w 3157"/>
              <a:gd name="T89" fmla="*/ 2309 h 2408"/>
              <a:gd name="T90" fmla="*/ 3157 w 3157"/>
              <a:gd name="T91" fmla="*/ 2408 h 240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3157"/>
              <a:gd name="T139" fmla="*/ 0 h 2408"/>
              <a:gd name="T140" fmla="*/ 3157 w 3157"/>
              <a:gd name="T141" fmla="*/ 2408 h 240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3157" h="2408">
                <a:moveTo>
                  <a:pt x="0" y="199"/>
                </a:moveTo>
                <a:cubicBezTo>
                  <a:pt x="14" y="207"/>
                  <a:pt x="66" y="278"/>
                  <a:pt x="86" y="246"/>
                </a:cubicBezTo>
                <a:cubicBezTo>
                  <a:pt x="107" y="213"/>
                  <a:pt x="118" y="16"/>
                  <a:pt x="125" y="8"/>
                </a:cubicBezTo>
                <a:cubicBezTo>
                  <a:pt x="132" y="0"/>
                  <a:pt x="124" y="187"/>
                  <a:pt x="128" y="199"/>
                </a:cubicBezTo>
                <a:cubicBezTo>
                  <a:pt x="132" y="210"/>
                  <a:pt x="145" y="77"/>
                  <a:pt x="149" y="81"/>
                </a:cubicBezTo>
                <a:cubicBezTo>
                  <a:pt x="153" y="85"/>
                  <a:pt x="154" y="191"/>
                  <a:pt x="155" y="225"/>
                </a:cubicBezTo>
                <a:cubicBezTo>
                  <a:pt x="156" y="259"/>
                  <a:pt x="151" y="266"/>
                  <a:pt x="155" y="290"/>
                </a:cubicBezTo>
                <a:cubicBezTo>
                  <a:pt x="159" y="313"/>
                  <a:pt x="162" y="329"/>
                  <a:pt x="179" y="366"/>
                </a:cubicBezTo>
                <a:cubicBezTo>
                  <a:pt x="196" y="403"/>
                  <a:pt x="225" y="459"/>
                  <a:pt x="256" y="513"/>
                </a:cubicBezTo>
                <a:cubicBezTo>
                  <a:pt x="288" y="567"/>
                  <a:pt x="333" y="655"/>
                  <a:pt x="370" y="692"/>
                </a:cubicBezTo>
                <a:cubicBezTo>
                  <a:pt x="406" y="729"/>
                  <a:pt x="448" y="741"/>
                  <a:pt x="477" y="739"/>
                </a:cubicBezTo>
                <a:cubicBezTo>
                  <a:pt x="506" y="737"/>
                  <a:pt x="520" y="688"/>
                  <a:pt x="542" y="683"/>
                </a:cubicBezTo>
                <a:cubicBezTo>
                  <a:pt x="565" y="678"/>
                  <a:pt x="596" y="694"/>
                  <a:pt x="617" y="710"/>
                </a:cubicBezTo>
                <a:cubicBezTo>
                  <a:pt x="638" y="726"/>
                  <a:pt x="645" y="748"/>
                  <a:pt x="671" y="779"/>
                </a:cubicBezTo>
                <a:cubicBezTo>
                  <a:pt x="697" y="810"/>
                  <a:pt x="752" y="902"/>
                  <a:pt x="776" y="899"/>
                </a:cubicBezTo>
                <a:cubicBezTo>
                  <a:pt x="800" y="896"/>
                  <a:pt x="805" y="889"/>
                  <a:pt x="816" y="761"/>
                </a:cubicBezTo>
                <a:cubicBezTo>
                  <a:pt x="827" y="633"/>
                  <a:pt x="834" y="178"/>
                  <a:pt x="841" y="128"/>
                </a:cubicBezTo>
                <a:cubicBezTo>
                  <a:pt x="848" y="78"/>
                  <a:pt x="852" y="388"/>
                  <a:pt x="855" y="461"/>
                </a:cubicBezTo>
                <a:cubicBezTo>
                  <a:pt x="858" y="534"/>
                  <a:pt x="857" y="530"/>
                  <a:pt x="858" y="569"/>
                </a:cubicBezTo>
                <a:cubicBezTo>
                  <a:pt x="859" y="608"/>
                  <a:pt x="857" y="634"/>
                  <a:pt x="861" y="698"/>
                </a:cubicBezTo>
                <a:cubicBezTo>
                  <a:pt x="865" y="762"/>
                  <a:pt x="876" y="888"/>
                  <a:pt x="885" y="953"/>
                </a:cubicBezTo>
                <a:cubicBezTo>
                  <a:pt x="894" y="1018"/>
                  <a:pt x="900" y="1049"/>
                  <a:pt x="918" y="1089"/>
                </a:cubicBezTo>
                <a:cubicBezTo>
                  <a:pt x="936" y="1129"/>
                  <a:pt x="971" y="1168"/>
                  <a:pt x="993" y="1194"/>
                </a:cubicBezTo>
                <a:cubicBezTo>
                  <a:pt x="1014" y="1221"/>
                  <a:pt x="1022" y="1229"/>
                  <a:pt x="1049" y="1250"/>
                </a:cubicBezTo>
                <a:cubicBezTo>
                  <a:pt x="1076" y="1271"/>
                  <a:pt x="1125" y="1301"/>
                  <a:pt x="1158" y="1319"/>
                </a:cubicBezTo>
                <a:cubicBezTo>
                  <a:pt x="1191" y="1337"/>
                  <a:pt x="1225" y="1359"/>
                  <a:pt x="1248" y="1359"/>
                </a:cubicBezTo>
                <a:cubicBezTo>
                  <a:pt x="1271" y="1359"/>
                  <a:pt x="1280" y="1337"/>
                  <a:pt x="1298" y="1319"/>
                </a:cubicBezTo>
                <a:cubicBezTo>
                  <a:pt x="1316" y="1301"/>
                  <a:pt x="1336" y="1321"/>
                  <a:pt x="1358" y="1249"/>
                </a:cubicBezTo>
                <a:cubicBezTo>
                  <a:pt x="1380" y="1177"/>
                  <a:pt x="1410" y="880"/>
                  <a:pt x="1428" y="889"/>
                </a:cubicBezTo>
                <a:cubicBezTo>
                  <a:pt x="1446" y="898"/>
                  <a:pt x="1458" y="1210"/>
                  <a:pt x="1469" y="1306"/>
                </a:cubicBezTo>
                <a:cubicBezTo>
                  <a:pt x="1480" y="1402"/>
                  <a:pt x="1482" y="1424"/>
                  <a:pt x="1493" y="1464"/>
                </a:cubicBezTo>
                <a:cubicBezTo>
                  <a:pt x="1504" y="1504"/>
                  <a:pt x="1506" y="1522"/>
                  <a:pt x="1538" y="1549"/>
                </a:cubicBezTo>
                <a:cubicBezTo>
                  <a:pt x="1570" y="1576"/>
                  <a:pt x="1638" y="1601"/>
                  <a:pt x="1688" y="1629"/>
                </a:cubicBezTo>
                <a:cubicBezTo>
                  <a:pt x="1738" y="1657"/>
                  <a:pt x="1792" y="1689"/>
                  <a:pt x="1838" y="1719"/>
                </a:cubicBezTo>
                <a:cubicBezTo>
                  <a:pt x="1884" y="1749"/>
                  <a:pt x="1919" y="1787"/>
                  <a:pt x="1967" y="1811"/>
                </a:cubicBezTo>
                <a:cubicBezTo>
                  <a:pt x="2015" y="1835"/>
                  <a:pt x="2073" y="1839"/>
                  <a:pt x="2125" y="1864"/>
                </a:cubicBezTo>
                <a:cubicBezTo>
                  <a:pt x="2177" y="1889"/>
                  <a:pt x="2211" y="1916"/>
                  <a:pt x="2278" y="1959"/>
                </a:cubicBezTo>
                <a:cubicBezTo>
                  <a:pt x="2345" y="2002"/>
                  <a:pt x="2456" y="2075"/>
                  <a:pt x="2526" y="2122"/>
                </a:cubicBezTo>
                <a:cubicBezTo>
                  <a:pt x="2596" y="2169"/>
                  <a:pt x="2633" y="2214"/>
                  <a:pt x="2698" y="2242"/>
                </a:cubicBezTo>
                <a:cubicBezTo>
                  <a:pt x="2763" y="2270"/>
                  <a:pt x="2865" y="2302"/>
                  <a:pt x="2914" y="2291"/>
                </a:cubicBezTo>
                <a:cubicBezTo>
                  <a:pt x="2963" y="2280"/>
                  <a:pt x="2973" y="2220"/>
                  <a:pt x="2991" y="2174"/>
                </a:cubicBezTo>
                <a:cubicBezTo>
                  <a:pt x="3009" y="2128"/>
                  <a:pt x="3011" y="2073"/>
                  <a:pt x="3021" y="2017"/>
                </a:cubicBezTo>
                <a:cubicBezTo>
                  <a:pt x="3031" y="1961"/>
                  <a:pt x="3041" y="1825"/>
                  <a:pt x="3051" y="1837"/>
                </a:cubicBezTo>
                <a:cubicBezTo>
                  <a:pt x="3061" y="1849"/>
                  <a:pt x="3072" y="2013"/>
                  <a:pt x="3081" y="2092"/>
                </a:cubicBezTo>
                <a:cubicBezTo>
                  <a:pt x="3090" y="2171"/>
                  <a:pt x="3093" y="2256"/>
                  <a:pt x="3106" y="2309"/>
                </a:cubicBezTo>
                <a:cubicBezTo>
                  <a:pt x="3119" y="2362"/>
                  <a:pt x="3146" y="2387"/>
                  <a:pt x="3157" y="2408"/>
                </a:cubicBezTo>
              </a:path>
            </a:pathLst>
          </a:custGeom>
          <a:noFill/>
          <a:ln w="9525">
            <a:solidFill>
              <a:srgbClr val="000000"/>
            </a:solidFill>
            <a:round/>
            <a:headEnd/>
            <a:tailEnd/>
          </a:ln>
        </p:spPr>
        <p:txBody>
          <a:bodyPr/>
          <a:lstStyle/>
          <a:p>
            <a:endParaRPr lang="en-US"/>
          </a:p>
        </p:txBody>
      </p:sp>
      <p:sp>
        <p:nvSpPr>
          <p:cNvPr id="14350" name="Freeform 14"/>
          <p:cNvSpPr>
            <a:spLocks/>
          </p:cNvSpPr>
          <p:nvPr/>
        </p:nvSpPr>
        <p:spPr bwMode="auto">
          <a:xfrm>
            <a:off x="7466013" y="3679825"/>
            <a:ext cx="901700" cy="566738"/>
          </a:xfrm>
          <a:custGeom>
            <a:avLst/>
            <a:gdLst>
              <a:gd name="T0" fmla="*/ 4 w 1035"/>
              <a:gd name="T1" fmla="*/ 0 h 671"/>
              <a:gd name="T2" fmla="*/ 4 w 1035"/>
              <a:gd name="T3" fmla="*/ 198 h 671"/>
              <a:gd name="T4" fmla="*/ 28 w 1035"/>
              <a:gd name="T5" fmla="*/ 318 h 671"/>
              <a:gd name="T6" fmla="*/ 77 w 1035"/>
              <a:gd name="T7" fmla="*/ 393 h 671"/>
              <a:gd name="T8" fmla="*/ 223 w 1035"/>
              <a:gd name="T9" fmla="*/ 429 h 671"/>
              <a:gd name="T10" fmla="*/ 295 w 1035"/>
              <a:gd name="T11" fmla="*/ 453 h 671"/>
              <a:gd name="T12" fmla="*/ 416 w 1035"/>
              <a:gd name="T13" fmla="*/ 483 h 671"/>
              <a:gd name="T14" fmla="*/ 576 w 1035"/>
              <a:gd name="T15" fmla="*/ 504 h 671"/>
              <a:gd name="T16" fmla="*/ 743 w 1035"/>
              <a:gd name="T17" fmla="*/ 498 h 671"/>
              <a:gd name="T18" fmla="*/ 775 w 1035"/>
              <a:gd name="T19" fmla="*/ 354 h 671"/>
              <a:gd name="T20" fmla="*/ 802 w 1035"/>
              <a:gd name="T21" fmla="*/ 108 h 671"/>
              <a:gd name="T22" fmla="*/ 829 w 1035"/>
              <a:gd name="T23" fmla="*/ 387 h 671"/>
              <a:gd name="T24" fmla="*/ 859 w 1035"/>
              <a:gd name="T25" fmla="*/ 507 h 671"/>
              <a:gd name="T26" fmla="*/ 936 w 1035"/>
              <a:gd name="T27" fmla="*/ 570 h 671"/>
              <a:gd name="T28" fmla="*/ 1035 w 1035"/>
              <a:gd name="T29" fmla="*/ 671 h 67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035"/>
              <a:gd name="T46" fmla="*/ 0 h 671"/>
              <a:gd name="T47" fmla="*/ 1035 w 1035"/>
              <a:gd name="T48" fmla="*/ 671 h 67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035" h="671">
                <a:moveTo>
                  <a:pt x="4" y="0"/>
                </a:moveTo>
                <a:cubicBezTo>
                  <a:pt x="5" y="33"/>
                  <a:pt x="0" y="145"/>
                  <a:pt x="4" y="198"/>
                </a:cubicBezTo>
                <a:cubicBezTo>
                  <a:pt x="8" y="251"/>
                  <a:pt x="16" y="286"/>
                  <a:pt x="28" y="318"/>
                </a:cubicBezTo>
                <a:cubicBezTo>
                  <a:pt x="39" y="350"/>
                  <a:pt x="44" y="375"/>
                  <a:pt x="77" y="393"/>
                </a:cubicBezTo>
                <a:cubicBezTo>
                  <a:pt x="109" y="411"/>
                  <a:pt x="187" y="419"/>
                  <a:pt x="223" y="429"/>
                </a:cubicBezTo>
                <a:cubicBezTo>
                  <a:pt x="259" y="439"/>
                  <a:pt x="262" y="444"/>
                  <a:pt x="295" y="453"/>
                </a:cubicBezTo>
                <a:cubicBezTo>
                  <a:pt x="327" y="462"/>
                  <a:pt x="370" y="475"/>
                  <a:pt x="416" y="483"/>
                </a:cubicBezTo>
                <a:cubicBezTo>
                  <a:pt x="462" y="491"/>
                  <a:pt x="521" y="501"/>
                  <a:pt x="576" y="504"/>
                </a:cubicBezTo>
                <a:cubicBezTo>
                  <a:pt x="630" y="507"/>
                  <a:pt x="710" y="523"/>
                  <a:pt x="743" y="498"/>
                </a:cubicBezTo>
                <a:cubicBezTo>
                  <a:pt x="776" y="473"/>
                  <a:pt x="765" y="419"/>
                  <a:pt x="775" y="354"/>
                </a:cubicBezTo>
                <a:cubicBezTo>
                  <a:pt x="785" y="289"/>
                  <a:pt x="793" y="103"/>
                  <a:pt x="802" y="108"/>
                </a:cubicBezTo>
                <a:cubicBezTo>
                  <a:pt x="811" y="113"/>
                  <a:pt x="820" y="321"/>
                  <a:pt x="829" y="387"/>
                </a:cubicBezTo>
                <a:cubicBezTo>
                  <a:pt x="838" y="453"/>
                  <a:pt x="841" y="477"/>
                  <a:pt x="859" y="507"/>
                </a:cubicBezTo>
                <a:cubicBezTo>
                  <a:pt x="877" y="537"/>
                  <a:pt x="907" y="543"/>
                  <a:pt x="936" y="570"/>
                </a:cubicBezTo>
                <a:cubicBezTo>
                  <a:pt x="966" y="597"/>
                  <a:pt x="1014" y="650"/>
                  <a:pt x="1035" y="671"/>
                </a:cubicBezTo>
              </a:path>
            </a:pathLst>
          </a:custGeom>
          <a:noFill/>
          <a:ln w="9525">
            <a:solidFill>
              <a:srgbClr val="000000"/>
            </a:solidFill>
            <a:round/>
            <a:headEnd/>
            <a:tailEnd/>
          </a:ln>
        </p:spPr>
        <p:txBody>
          <a:bodyPr/>
          <a:lstStyle/>
          <a:p>
            <a:endParaRPr lang="en-US"/>
          </a:p>
        </p:txBody>
      </p:sp>
      <p:sp>
        <p:nvSpPr>
          <p:cNvPr id="14351" name="Freeform 15"/>
          <p:cNvSpPr>
            <a:spLocks/>
          </p:cNvSpPr>
          <p:nvPr/>
        </p:nvSpPr>
        <p:spPr bwMode="auto">
          <a:xfrm>
            <a:off x="5010150" y="2576513"/>
            <a:ext cx="2457450" cy="1344612"/>
          </a:xfrm>
          <a:custGeom>
            <a:avLst/>
            <a:gdLst>
              <a:gd name="T0" fmla="*/ 0 w 2817"/>
              <a:gd name="T1" fmla="*/ 877 h 1597"/>
              <a:gd name="T2" fmla="*/ 150 w 2817"/>
              <a:gd name="T3" fmla="*/ 955 h 1597"/>
              <a:gd name="T4" fmla="*/ 308 w 2817"/>
              <a:gd name="T5" fmla="*/ 985 h 1597"/>
              <a:gd name="T6" fmla="*/ 443 w 2817"/>
              <a:gd name="T7" fmla="*/ 1075 h 1597"/>
              <a:gd name="T8" fmla="*/ 563 w 2817"/>
              <a:gd name="T9" fmla="*/ 1113 h 1597"/>
              <a:gd name="T10" fmla="*/ 720 w 2817"/>
              <a:gd name="T11" fmla="*/ 1225 h 1597"/>
              <a:gd name="T12" fmla="*/ 900 w 2817"/>
              <a:gd name="T13" fmla="*/ 1293 h 1597"/>
              <a:gd name="T14" fmla="*/ 998 w 2817"/>
              <a:gd name="T15" fmla="*/ 1368 h 1597"/>
              <a:gd name="T16" fmla="*/ 1148 w 2817"/>
              <a:gd name="T17" fmla="*/ 1330 h 1597"/>
              <a:gd name="T18" fmla="*/ 1241 w 2817"/>
              <a:gd name="T19" fmla="*/ 1006 h 1597"/>
              <a:gd name="T20" fmla="*/ 1265 w 2817"/>
              <a:gd name="T21" fmla="*/ 853 h 1597"/>
              <a:gd name="T22" fmla="*/ 1318 w 2817"/>
              <a:gd name="T23" fmla="*/ 580 h 1597"/>
              <a:gd name="T24" fmla="*/ 1346 w 2817"/>
              <a:gd name="T25" fmla="*/ 892 h 1597"/>
              <a:gd name="T26" fmla="*/ 1364 w 2817"/>
              <a:gd name="T27" fmla="*/ 1132 h 1597"/>
              <a:gd name="T28" fmla="*/ 1448 w 2817"/>
              <a:gd name="T29" fmla="*/ 1338 h 1597"/>
              <a:gd name="T30" fmla="*/ 1590 w 2817"/>
              <a:gd name="T31" fmla="*/ 1323 h 1597"/>
              <a:gd name="T32" fmla="*/ 1748 w 2817"/>
              <a:gd name="T33" fmla="*/ 1360 h 1597"/>
              <a:gd name="T34" fmla="*/ 1853 w 2817"/>
              <a:gd name="T35" fmla="*/ 1338 h 1597"/>
              <a:gd name="T36" fmla="*/ 1941 w 2817"/>
              <a:gd name="T37" fmla="*/ 1342 h 1597"/>
              <a:gd name="T38" fmla="*/ 2010 w 2817"/>
              <a:gd name="T39" fmla="*/ 1330 h 1597"/>
              <a:gd name="T40" fmla="*/ 2100 w 2817"/>
              <a:gd name="T41" fmla="*/ 1353 h 1597"/>
              <a:gd name="T42" fmla="*/ 2139 w 2817"/>
              <a:gd name="T43" fmla="*/ 1363 h 1597"/>
              <a:gd name="T44" fmla="*/ 2160 w 2817"/>
              <a:gd name="T45" fmla="*/ 1381 h 1597"/>
              <a:gd name="T46" fmla="*/ 2177 w 2817"/>
              <a:gd name="T47" fmla="*/ 1465 h 1597"/>
              <a:gd name="T48" fmla="*/ 2214 w 2817"/>
              <a:gd name="T49" fmla="*/ 1582 h 1597"/>
              <a:gd name="T50" fmla="*/ 2360 w 2817"/>
              <a:gd name="T51" fmla="*/ 1555 h 1597"/>
              <a:gd name="T52" fmla="*/ 2478 w 2817"/>
              <a:gd name="T53" fmla="*/ 1564 h 1597"/>
              <a:gd name="T54" fmla="*/ 2649 w 2817"/>
              <a:gd name="T55" fmla="*/ 1552 h 1597"/>
              <a:gd name="T56" fmla="*/ 2705 w 2817"/>
              <a:gd name="T57" fmla="*/ 1390 h 1597"/>
              <a:gd name="T58" fmla="*/ 2720 w 2817"/>
              <a:gd name="T59" fmla="*/ 1255 h 1597"/>
              <a:gd name="T60" fmla="*/ 2751 w 2817"/>
              <a:gd name="T61" fmla="*/ 776 h 1597"/>
              <a:gd name="T62" fmla="*/ 2775 w 2817"/>
              <a:gd name="T63" fmla="*/ 57 h 1597"/>
              <a:gd name="T64" fmla="*/ 2796 w 2817"/>
              <a:gd name="T65" fmla="*/ 436 h 1597"/>
              <a:gd name="T66" fmla="*/ 2802 w 2817"/>
              <a:gd name="T67" fmla="*/ 738 h 1597"/>
              <a:gd name="T68" fmla="*/ 2811 w 2817"/>
              <a:gd name="T69" fmla="*/ 902 h 1597"/>
              <a:gd name="T70" fmla="*/ 2817 w 2817"/>
              <a:gd name="T71" fmla="*/ 1108 h 1597"/>
              <a:gd name="T72" fmla="*/ 2814 w 2817"/>
              <a:gd name="T73" fmla="*/ 1313 h 159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817"/>
              <a:gd name="T112" fmla="*/ 0 h 1597"/>
              <a:gd name="T113" fmla="*/ 2817 w 2817"/>
              <a:gd name="T114" fmla="*/ 1597 h 159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817" h="1597">
                <a:moveTo>
                  <a:pt x="0" y="877"/>
                </a:moveTo>
                <a:cubicBezTo>
                  <a:pt x="25" y="891"/>
                  <a:pt x="99" y="937"/>
                  <a:pt x="150" y="955"/>
                </a:cubicBezTo>
                <a:cubicBezTo>
                  <a:pt x="201" y="973"/>
                  <a:pt x="259" y="965"/>
                  <a:pt x="308" y="985"/>
                </a:cubicBezTo>
                <a:cubicBezTo>
                  <a:pt x="357" y="1005"/>
                  <a:pt x="401" y="1054"/>
                  <a:pt x="443" y="1075"/>
                </a:cubicBezTo>
                <a:cubicBezTo>
                  <a:pt x="485" y="1096"/>
                  <a:pt x="517" y="1088"/>
                  <a:pt x="563" y="1113"/>
                </a:cubicBezTo>
                <a:cubicBezTo>
                  <a:pt x="609" y="1138"/>
                  <a:pt x="664" y="1195"/>
                  <a:pt x="720" y="1225"/>
                </a:cubicBezTo>
                <a:cubicBezTo>
                  <a:pt x="776" y="1255"/>
                  <a:pt x="854" y="1269"/>
                  <a:pt x="900" y="1293"/>
                </a:cubicBezTo>
                <a:cubicBezTo>
                  <a:pt x="946" y="1317"/>
                  <a:pt x="957" y="1362"/>
                  <a:pt x="998" y="1368"/>
                </a:cubicBezTo>
                <a:cubicBezTo>
                  <a:pt x="1039" y="1374"/>
                  <a:pt x="1108" y="1390"/>
                  <a:pt x="1148" y="1330"/>
                </a:cubicBezTo>
                <a:cubicBezTo>
                  <a:pt x="1188" y="1270"/>
                  <a:pt x="1222" y="1085"/>
                  <a:pt x="1241" y="1006"/>
                </a:cubicBezTo>
                <a:cubicBezTo>
                  <a:pt x="1260" y="927"/>
                  <a:pt x="1252" y="924"/>
                  <a:pt x="1265" y="853"/>
                </a:cubicBezTo>
                <a:cubicBezTo>
                  <a:pt x="1278" y="782"/>
                  <a:pt x="1305" y="574"/>
                  <a:pt x="1318" y="580"/>
                </a:cubicBezTo>
                <a:cubicBezTo>
                  <a:pt x="1331" y="586"/>
                  <a:pt x="1338" y="800"/>
                  <a:pt x="1346" y="892"/>
                </a:cubicBezTo>
                <a:cubicBezTo>
                  <a:pt x="1354" y="984"/>
                  <a:pt x="1347" y="1058"/>
                  <a:pt x="1364" y="1132"/>
                </a:cubicBezTo>
                <a:cubicBezTo>
                  <a:pt x="1381" y="1206"/>
                  <a:pt x="1410" y="1306"/>
                  <a:pt x="1448" y="1338"/>
                </a:cubicBezTo>
                <a:cubicBezTo>
                  <a:pt x="1486" y="1370"/>
                  <a:pt x="1540" y="1319"/>
                  <a:pt x="1590" y="1323"/>
                </a:cubicBezTo>
                <a:cubicBezTo>
                  <a:pt x="1640" y="1327"/>
                  <a:pt x="1704" y="1358"/>
                  <a:pt x="1748" y="1360"/>
                </a:cubicBezTo>
                <a:cubicBezTo>
                  <a:pt x="1792" y="1362"/>
                  <a:pt x="1821" y="1341"/>
                  <a:pt x="1853" y="1338"/>
                </a:cubicBezTo>
                <a:cubicBezTo>
                  <a:pt x="1885" y="1335"/>
                  <a:pt x="1915" y="1343"/>
                  <a:pt x="1941" y="1342"/>
                </a:cubicBezTo>
                <a:cubicBezTo>
                  <a:pt x="1967" y="1341"/>
                  <a:pt x="1984" y="1328"/>
                  <a:pt x="2010" y="1330"/>
                </a:cubicBezTo>
                <a:cubicBezTo>
                  <a:pt x="2036" y="1332"/>
                  <a:pt x="2079" y="1348"/>
                  <a:pt x="2100" y="1353"/>
                </a:cubicBezTo>
                <a:cubicBezTo>
                  <a:pt x="2121" y="1358"/>
                  <a:pt x="2129" y="1358"/>
                  <a:pt x="2139" y="1363"/>
                </a:cubicBezTo>
                <a:cubicBezTo>
                  <a:pt x="2149" y="1368"/>
                  <a:pt x="2154" y="1364"/>
                  <a:pt x="2160" y="1381"/>
                </a:cubicBezTo>
                <a:cubicBezTo>
                  <a:pt x="2166" y="1398"/>
                  <a:pt x="2168" y="1432"/>
                  <a:pt x="2177" y="1465"/>
                </a:cubicBezTo>
                <a:cubicBezTo>
                  <a:pt x="2186" y="1498"/>
                  <a:pt x="2183" y="1567"/>
                  <a:pt x="2214" y="1582"/>
                </a:cubicBezTo>
                <a:cubicBezTo>
                  <a:pt x="2245" y="1597"/>
                  <a:pt x="2316" y="1558"/>
                  <a:pt x="2360" y="1555"/>
                </a:cubicBezTo>
                <a:cubicBezTo>
                  <a:pt x="2404" y="1552"/>
                  <a:pt x="2430" y="1564"/>
                  <a:pt x="2478" y="1564"/>
                </a:cubicBezTo>
                <a:cubicBezTo>
                  <a:pt x="2526" y="1564"/>
                  <a:pt x="2611" y="1581"/>
                  <a:pt x="2649" y="1552"/>
                </a:cubicBezTo>
                <a:cubicBezTo>
                  <a:pt x="2687" y="1523"/>
                  <a:pt x="2693" y="1439"/>
                  <a:pt x="2705" y="1390"/>
                </a:cubicBezTo>
                <a:cubicBezTo>
                  <a:pt x="2717" y="1341"/>
                  <a:pt x="2712" y="1357"/>
                  <a:pt x="2720" y="1255"/>
                </a:cubicBezTo>
                <a:cubicBezTo>
                  <a:pt x="2728" y="1153"/>
                  <a:pt x="2742" y="976"/>
                  <a:pt x="2751" y="776"/>
                </a:cubicBezTo>
                <a:cubicBezTo>
                  <a:pt x="2760" y="576"/>
                  <a:pt x="2768" y="114"/>
                  <a:pt x="2775" y="57"/>
                </a:cubicBezTo>
                <a:cubicBezTo>
                  <a:pt x="2782" y="0"/>
                  <a:pt x="2791" y="322"/>
                  <a:pt x="2796" y="436"/>
                </a:cubicBezTo>
                <a:cubicBezTo>
                  <a:pt x="2801" y="549"/>
                  <a:pt x="2800" y="661"/>
                  <a:pt x="2802" y="738"/>
                </a:cubicBezTo>
                <a:cubicBezTo>
                  <a:pt x="2804" y="815"/>
                  <a:pt x="2809" y="841"/>
                  <a:pt x="2811" y="902"/>
                </a:cubicBezTo>
                <a:cubicBezTo>
                  <a:pt x="2813" y="964"/>
                  <a:pt x="2817" y="1039"/>
                  <a:pt x="2817" y="1108"/>
                </a:cubicBezTo>
                <a:cubicBezTo>
                  <a:pt x="2817" y="1176"/>
                  <a:pt x="2815" y="1270"/>
                  <a:pt x="2814" y="1313"/>
                </a:cubicBezTo>
              </a:path>
            </a:pathLst>
          </a:custGeom>
          <a:noFill/>
          <a:ln w="9525">
            <a:solidFill>
              <a:srgbClr val="000000"/>
            </a:solidFill>
            <a:round/>
            <a:headEnd/>
            <a:tailEnd/>
          </a:ln>
        </p:spPr>
        <p:txBody>
          <a:bodyPr/>
          <a:lstStyle/>
          <a:p>
            <a:endParaRPr lang="en-US"/>
          </a:p>
        </p:txBody>
      </p:sp>
      <p:sp>
        <p:nvSpPr>
          <p:cNvPr id="14352" name="Text Box 16"/>
          <p:cNvSpPr txBox="1">
            <a:spLocks noChangeArrowheads="1"/>
          </p:cNvSpPr>
          <p:nvPr/>
        </p:nvSpPr>
        <p:spPr bwMode="auto">
          <a:xfrm>
            <a:off x="2416175" y="831850"/>
            <a:ext cx="344488" cy="280988"/>
          </a:xfrm>
          <a:prstGeom prst="rect">
            <a:avLst/>
          </a:prstGeom>
          <a:solidFill>
            <a:srgbClr val="FFFFFF"/>
          </a:solidFill>
          <a:ln w="9525">
            <a:noFill/>
            <a:miter lim="800000"/>
            <a:headEnd/>
            <a:tailEnd/>
          </a:ln>
        </p:spPr>
        <p:txBody>
          <a:bodyPr/>
          <a:lstStyle/>
          <a:p>
            <a:r>
              <a:rPr lang="en-US" sz="1200">
                <a:latin typeface="Courier New" pitchFamily="49" charset="0"/>
              </a:rPr>
              <a:t>a</a:t>
            </a:r>
            <a:endParaRPr lang="en-US"/>
          </a:p>
        </p:txBody>
      </p:sp>
      <p:sp>
        <p:nvSpPr>
          <p:cNvPr id="14353" name="Text Box 17"/>
          <p:cNvSpPr txBox="1">
            <a:spLocks noChangeArrowheads="1"/>
          </p:cNvSpPr>
          <p:nvPr/>
        </p:nvSpPr>
        <p:spPr bwMode="auto">
          <a:xfrm>
            <a:off x="3152775" y="852488"/>
            <a:ext cx="1274763" cy="328612"/>
          </a:xfrm>
          <a:prstGeom prst="rect">
            <a:avLst/>
          </a:prstGeom>
          <a:solidFill>
            <a:srgbClr val="FFFFFF"/>
          </a:solidFill>
          <a:ln w="9525">
            <a:noFill/>
            <a:miter lim="800000"/>
            <a:headEnd/>
            <a:tailEnd/>
          </a:ln>
        </p:spPr>
        <p:txBody>
          <a:bodyPr/>
          <a:lstStyle/>
          <a:p>
            <a:r>
              <a:rPr lang="en-GB" sz="1400">
                <a:latin typeface="Courier New" pitchFamily="49" charset="0"/>
              </a:rPr>
              <a:t>300 keV</a:t>
            </a:r>
            <a:endParaRPr lang="en-US" sz="1400"/>
          </a:p>
        </p:txBody>
      </p:sp>
      <p:sp>
        <p:nvSpPr>
          <p:cNvPr id="14354" name="Text Box 18"/>
          <p:cNvSpPr txBox="1">
            <a:spLocks noChangeArrowheads="1"/>
          </p:cNvSpPr>
          <p:nvPr/>
        </p:nvSpPr>
        <p:spPr bwMode="auto">
          <a:xfrm>
            <a:off x="2657475" y="1203325"/>
            <a:ext cx="361950" cy="330200"/>
          </a:xfrm>
          <a:prstGeom prst="rect">
            <a:avLst/>
          </a:prstGeom>
          <a:solidFill>
            <a:srgbClr val="FFFFFF"/>
          </a:solidFill>
          <a:ln w="9525">
            <a:noFill/>
            <a:miter lim="800000"/>
            <a:headEnd/>
            <a:tailEnd/>
          </a:ln>
        </p:spPr>
        <p:txBody>
          <a:bodyPr/>
          <a:lstStyle/>
          <a:p>
            <a:r>
              <a:rPr lang="en-US" sz="1200">
                <a:latin typeface="Courier New" pitchFamily="49" charset="0"/>
              </a:rPr>
              <a:t>b</a:t>
            </a:r>
            <a:endParaRPr lang="en-US"/>
          </a:p>
        </p:txBody>
      </p:sp>
      <p:sp>
        <p:nvSpPr>
          <p:cNvPr id="14355" name="Text Box 19"/>
          <p:cNvSpPr txBox="1">
            <a:spLocks noChangeArrowheads="1"/>
          </p:cNvSpPr>
          <p:nvPr/>
        </p:nvSpPr>
        <p:spPr bwMode="auto">
          <a:xfrm>
            <a:off x="3678238" y="1449388"/>
            <a:ext cx="379412" cy="282575"/>
          </a:xfrm>
          <a:prstGeom prst="rect">
            <a:avLst/>
          </a:prstGeom>
          <a:solidFill>
            <a:srgbClr val="FFFFFF"/>
          </a:solidFill>
          <a:ln w="9525">
            <a:noFill/>
            <a:miter lim="800000"/>
            <a:headEnd/>
            <a:tailEnd/>
          </a:ln>
        </p:spPr>
        <p:txBody>
          <a:bodyPr/>
          <a:lstStyle/>
          <a:p>
            <a:r>
              <a:rPr lang="en-US" sz="1200">
                <a:latin typeface="Courier New" pitchFamily="49" charset="0"/>
              </a:rPr>
              <a:t>d</a:t>
            </a:r>
            <a:endParaRPr lang="en-US"/>
          </a:p>
        </p:txBody>
      </p:sp>
      <p:sp>
        <p:nvSpPr>
          <p:cNvPr id="14356" name="Text Box 20"/>
          <p:cNvSpPr txBox="1">
            <a:spLocks noChangeArrowheads="1"/>
          </p:cNvSpPr>
          <p:nvPr/>
        </p:nvSpPr>
        <p:spPr bwMode="auto">
          <a:xfrm>
            <a:off x="4946650" y="2009775"/>
            <a:ext cx="428625" cy="330200"/>
          </a:xfrm>
          <a:prstGeom prst="rect">
            <a:avLst/>
          </a:prstGeom>
          <a:solidFill>
            <a:srgbClr val="FFFFFF"/>
          </a:solidFill>
          <a:ln w="9525">
            <a:noFill/>
            <a:miter lim="800000"/>
            <a:headEnd/>
            <a:tailEnd/>
          </a:ln>
        </p:spPr>
        <p:txBody>
          <a:bodyPr/>
          <a:lstStyle/>
          <a:p>
            <a:r>
              <a:rPr lang="en-US" sz="1200">
                <a:latin typeface="Courier New" pitchFamily="49" charset="0"/>
              </a:rPr>
              <a:t>e</a:t>
            </a:r>
            <a:endParaRPr lang="en-US"/>
          </a:p>
        </p:txBody>
      </p:sp>
      <p:sp>
        <p:nvSpPr>
          <p:cNvPr id="14357" name="Text Box 21"/>
          <p:cNvSpPr txBox="1">
            <a:spLocks noChangeArrowheads="1"/>
          </p:cNvSpPr>
          <p:nvPr/>
        </p:nvSpPr>
        <p:spPr bwMode="auto">
          <a:xfrm>
            <a:off x="6184900" y="2281238"/>
            <a:ext cx="379413" cy="323850"/>
          </a:xfrm>
          <a:prstGeom prst="rect">
            <a:avLst/>
          </a:prstGeom>
          <a:solidFill>
            <a:srgbClr val="FFFFFF"/>
          </a:solidFill>
          <a:ln w="9525">
            <a:noFill/>
            <a:miter lim="800000"/>
            <a:headEnd/>
            <a:tailEnd/>
          </a:ln>
        </p:spPr>
        <p:txBody>
          <a:bodyPr/>
          <a:lstStyle/>
          <a:p>
            <a:r>
              <a:rPr lang="en-US" sz="1200">
                <a:latin typeface="Courier New" pitchFamily="49" charset="0"/>
              </a:rPr>
              <a:t>f</a:t>
            </a:r>
            <a:endParaRPr lang="en-US"/>
          </a:p>
        </p:txBody>
      </p:sp>
      <p:sp>
        <p:nvSpPr>
          <p:cNvPr id="14358" name="Text Box 22"/>
          <p:cNvSpPr txBox="1">
            <a:spLocks noChangeArrowheads="1"/>
          </p:cNvSpPr>
          <p:nvPr/>
        </p:nvSpPr>
        <p:spPr bwMode="auto">
          <a:xfrm>
            <a:off x="8083550" y="3005138"/>
            <a:ext cx="1060450" cy="328612"/>
          </a:xfrm>
          <a:prstGeom prst="rect">
            <a:avLst/>
          </a:prstGeom>
          <a:solidFill>
            <a:srgbClr val="FFFFFF"/>
          </a:solidFill>
          <a:ln w="9525">
            <a:noFill/>
            <a:miter lim="800000"/>
            <a:headEnd/>
            <a:tailEnd/>
          </a:ln>
        </p:spPr>
        <p:txBody>
          <a:bodyPr/>
          <a:lstStyle/>
          <a:p>
            <a:r>
              <a:rPr lang="en-GB" sz="1400">
                <a:latin typeface="Courier New" pitchFamily="49" charset="0"/>
              </a:rPr>
              <a:t>Sum peak</a:t>
            </a:r>
            <a:endParaRPr lang="en-US" sz="1400"/>
          </a:p>
        </p:txBody>
      </p:sp>
      <p:sp>
        <p:nvSpPr>
          <p:cNvPr id="14359" name="Text Box 23"/>
          <p:cNvSpPr txBox="1">
            <a:spLocks noChangeArrowheads="1"/>
          </p:cNvSpPr>
          <p:nvPr/>
        </p:nvSpPr>
        <p:spPr bwMode="auto">
          <a:xfrm>
            <a:off x="7423150" y="1952625"/>
            <a:ext cx="1181100" cy="328613"/>
          </a:xfrm>
          <a:prstGeom prst="rect">
            <a:avLst/>
          </a:prstGeom>
          <a:solidFill>
            <a:srgbClr val="FFFFFF"/>
          </a:solidFill>
          <a:ln w="9525">
            <a:noFill/>
            <a:miter lim="800000"/>
            <a:headEnd/>
            <a:tailEnd/>
          </a:ln>
        </p:spPr>
        <p:txBody>
          <a:bodyPr/>
          <a:lstStyle/>
          <a:p>
            <a:r>
              <a:rPr lang="en-GB" sz="1400">
                <a:latin typeface="Courier New" pitchFamily="49" charset="0"/>
              </a:rPr>
              <a:t>2100 keV</a:t>
            </a:r>
            <a:endParaRPr lang="en-US" sz="1400"/>
          </a:p>
        </p:txBody>
      </p:sp>
      <p:sp>
        <p:nvSpPr>
          <p:cNvPr id="14360" name="Line 24"/>
          <p:cNvSpPr>
            <a:spLocks noChangeShapeType="1"/>
          </p:cNvSpPr>
          <p:nvPr/>
        </p:nvSpPr>
        <p:spPr bwMode="auto">
          <a:xfrm flipH="1">
            <a:off x="4938713" y="2333625"/>
            <a:ext cx="150812" cy="352425"/>
          </a:xfrm>
          <a:prstGeom prst="line">
            <a:avLst/>
          </a:prstGeom>
          <a:noFill/>
          <a:ln w="9525">
            <a:solidFill>
              <a:srgbClr val="000000"/>
            </a:solidFill>
            <a:round/>
            <a:headEnd/>
            <a:tailEnd type="triangle" w="med" len="med"/>
          </a:ln>
        </p:spPr>
        <p:txBody>
          <a:bodyPr/>
          <a:lstStyle/>
          <a:p>
            <a:endParaRPr lang="en-GB"/>
          </a:p>
        </p:txBody>
      </p:sp>
      <p:sp>
        <p:nvSpPr>
          <p:cNvPr id="14361" name="Line 25"/>
          <p:cNvSpPr>
            <a:spLocks noChangeShapeType="1"/>
          </p:cNvSpPr>
          <p:nvPr/>
        </p:nvSpPr>
        <p:spPr bwMode="auto">
          <a:xfrm flipH="1">
            <a:off x="6184900" y="2614613"/>
            <a:ext cx="180975" cy="384175"/>
          </a:xfrm>
          <a:prstGeom prst="line">
            <a:avLst/>
          </a:prstGeom>
          <a:noFill/>
          <a:ln w="9525">
            <a:solidFill>
              <a:srgbClr val="000000"/>
            </a:solidFill>
            <a:round/>
            <a:headEnd/>
            <a:tailEnd type="triangle" w="med" len="med"/>
          </a:ln>
        </p:spPr>
        <p:txBody>
          <a:bodyPr/>
          <a:lstStyle/>
          <a:p>
            <a:endParaRPr lang="en-GB"/>
          </a:p>
        </p:txBody>
      </p:sp>
      <p:sp>
        <p:nvSpPr>
          <p:cNvPr id="14362" name="Text Box 26"/>
          <p:cNvSpPr txBox="1">
            <a:spLocks noChangeArrowheads="1"/>
          </p:cNvSpPr>
          <p:nvPr/>
        </p:nvSpPr>
        <p:spPr bwMode="auto">
          <a:xfrm>
            <a:off x="6669088" y="2862263"/>
            <a:ext cx="395287" cy="328612"/>
          </a:xfrm>
          <a:prstGeom prst="rect">
            <a:avLst/>
          </a:prstGeom>
          <a:solidFill>
            <a:srgbClr val="FFFFFF"/>
          </a:solidFill>
          <a:ln w="9525">
            <a:noFill/>
            <a:miter lim="800000"/>
            <a:headEnd/>
            <a:tailEnd/>
          </a:ln>
        </p:spPr>
        <p:txBody>
          <a:bodyPr/>
          <a:lstStyle/>
          <a:p>
            <a:r>
              <a:rPr lang="en-US" sz="1200">
                <a:latin typeface="Courier New" pitchFamily="49" charset="0"/>
              </a:rPr>
              <a:t>g</a:t>
            </a:r>
            <a:endParaRPr lang="en-US"/>
          </a:p>
        </p:txBody>
      </p:sp>
      <p:sp>
        <p:nvSpPr>
          <p:cNvPr id="14363" name="Freeform 27"/>
          <p:cNvSpPr>
            <a:spLocks/>
          </p:cNvSpPr>
          <p:nvPr/>
        </p:nvSpPr>
        <p:spPr bwMode="auto">
          <a:xfrm>
            <a:off x="6846888" y="3209925"/>
            <a:ext cx="31750" cy="450850"/>
          </a:xfrm>
          <a:custGeom>
            <a:avLst/>
            <a:gdLst>
              <a:gd name="T0" fmla="*/ 0 w 36"/>
              <a:gd name="T1" fmla="*/ 0 h 534"/>
              <a:gd name="T2" fmla="*/ 36 w 36"/>
              <a:gd name="T3" fmla="*/ 534 h 534"/>
              <a:gd name="T4" fmla="*/ 0 60000 65536"/>
              <a:gd name="T5" fmla="*/ 0 60000 65536"/>
              <a:gd name="T6" fmla="*/ 0 w 36"/>
              <a:gd name="T7" fmla="*/ 0 h 534"/>
              <a:gd name="T8" fmla="*/ 36 w 36"/>
              <a:gd name="T9" fmla="*/ 534 h 534"/>
            </a:gdLst>
            <a:ahLst/>
            <a:cxnLst>
              <a:cxn ang="T4">
                <a:pos x="T0" y="T1"/>
              </a:cxn>
              <a:cxn ang="T5">
                <a:pos x="T2" y="T3"/>
              </a:cxn>
            </a:cxnLst>
            <a:rect l="T6" t="T7" r="T8" b="T9"/>
            <a:pathLst>
              <a:path w="36" h="534">
                <a:moveTo>
                  <a:pt x="0" y="0"/>
                </a:moveTo>
                <a:lnTo>
                  <a:pt x="36" y="534"/>
                </a:lnTo>
              </a:path>
            </a:pathLst>
          </a:custGeom>
          <a:noFill/>
          <a:ln w="9525">
            <a:solidFill>
              <a:srgbClr val="000000"/>
            </a:solidFill>
            <a:round/>
            <a:headEnd/>
            <a:tailEnd type="triangle" w="med" len="med"/>
          </a:ln>
        </p:spPr>
        <p:txBody>
          <a:bodyPr/>
          <a:lstStyle/>
          <a:p>
            <a:endParaRPr lang="en-US"/>
          </a:p>
        </p:txBody>
      </p:sp>
      <p:sp>
        <p:nvSpPr>
          <p:cNvPr id="14364" name="Freeform 28"/>
          <p:cNvSpPr>
            <a:spLocks/>
          </p:cNvSpPr>
          <p:nvPr/>
        </p:nvSpPr>
        <p:spPr bwMode="auto">
          <a:xfrm>
            <a:off x="3532188" y="1712913"/>
            <a:ext cx="244475" cy="303212"/>
          </a:xfrm>
          <a:custGeom>
            <a:avLst/>
            <a:gdLst>
              <a:gd name="T0" fmla="*/ 340 w 340"/>
              <a:gd name="T1" fmla="*/ 0 h 430"/>
              <a:gd name="T2" fmla="*/ 260 w 340"/>
              <a:gd name="T3" fmla="*/ 110 h 430"/>
              <a:gd name="T4" fmla="*/ 90 w 340"/>
              <a:gd name="T5" fmla="*/ 340 h 430"/>
              <a:gd name="T6" fmla="*/ 0 w 340"/>
              <a:gd name="T7" fmla="*/ 430 h 430"/>
              <a:gd name="T8" fmla="*/ 0 60000 65536"/>
              <a:gd name="T9" fmla="*/ 0 60000 65536"/>
              <a:gd name="T10" fmla="*/ 0 60000 65536"/>
              <a:gd name="T11" fmla="*/ 0 60000 65536"/>
              <a:gd name="T12" fmla="*/ 0 w 340"/>
              <a:gd name="T13" fmla="*/ 0 h 430"/>
              <a:gd name="T14" fmla="*/ 340 w 340"/>
              <a:gd name="T15" fmla="*/ 430 h 430"/>
            </a:gdLst>
            <a:ahLst/>
            <a:cxnLst>
              <a:cxn ang="T8">
                <a:pos x="T0" y="T1"/>
              </a:cxn>
              <a:cxn ang="T9">
                <a:pos x="T2" y="T3"/>
              </a:cxn>
              <a:cxn ang="T10">
                <a:pos x="T4" y="T5"/>
              </a:cxn>
              <a:cxn ang="T11">
                <a:pos x="T6" y="T7"/>
              </a:cxn>
            </a:cxnLst>
            <a:rect l="T12" t="T13" r="T14" b="T15"/>
            <a:pathLst>
              <a:path w="340" h="430">
                <a:moveTo>
                  <a:pt x="340" y="0"/>
                </a:moveTo>
                <a:lnTo>
                  <a:pt x="260" y="110"/>
                </a:lnTo>
                <a:lnTo>
                  <a:pt x="90" y="340"/>
                </a:lnTo>
                <a:lnTo>
                  <a:pt x="0" y="430"/>
                </a:lnTo>
              </a:path>
            </a:pathLst>
          </a:custGeom>
          <a:noFill/>
          <a:ln w="9525">
            <a:solidFill>
              <a:srgbClr val="000000"/>
            </a:solidFill>
            <a:round/>
            <a:headEnd/>
            <a:tailEnd type="triangle" w="med" len="med"/>
          </a:ln>
        </p:spPr>
        <p:txBody>
          <a:bodyPr/>
          <a:lstStyle/>
          <a:p>
            <a:endParaRPr lang="en-US"/>
          </a:p>
        </p:txBody>
      </p:sp>
      <p:sp>
        <p:nvSpPr>
          <p:cNvPr id="14365" name="Line 29"/>
          <p:cNvSpPr>
            <a:spLocks noChangeShapeType="1"/>
          </p:cNvSpPr>
          <p:nvPr/>
        </p:nvSpPr>
        <p:spPr bwMode="auto">
          <a:xfrm flipH="1">
            <a:off x="2370138" y="1047750"/>
            <a:ext cx="133350" cy="234950"/>
          </a:xfrm>
          <a:prstGeom prst="line">
            <a:avLst/>
          </a:prstGeom>
          <a:noFill/>
          <a:ln w="9525">
            <a:solidFill>
              <a:srgbClr val="000000"/>
            </a:solidFill>
            <a:round/>
            <a:headEnd/>
            <a:tailEnd type="triangle" w="med" len="med"/>
          </a:ln>
        </p:spPr>
        <p:txBody>
          <a:bodyPr/>
          <a:lstStyle/>
          <a:p>
            <a:endParaRPr lang="en-GB"/>
          </a:p>
        </p:txBody>
      </p:sp>
      <p:sp>
        <p:nvSpPr>
          <p:cNvPr id="14366" name="Line 30"/>
          <p:cNvSpPr>
            <a:spLocks noChangeShapeType="1"/>
          </p:cNvSpPr>
          <p:nvPr/>
        </p:nvSpPr>
        <p:spPr bwMode="auto">
          <a:xfrm flipH="1">
            <a:off x="3051175" y="1138238"/>
            <a:ext cx="212725" cy="354012"/>
          </a:xfrm>
          <a:prstGeom prst="line">
            <a:avLst/>
          </a:prstGeom>
          <a:noFill/>
          <a:ln w="9525">
            <a:solidFill>
              <a:srgbClr val="000000"/>
            </a:solidFill>
            <a:round/>
            <a:headEnd/>
            <a:tailEnd type="triangle" w="med" len="med"/>
          </a:ln>
        </p:spPr>
        <p:txBody>
          <a:bodyPr/>
          <a:lstStyle/>
          <a:p>
            <a:endParaRPr lang="en-GB"/>
          </a:p>
        </p:txBody>
      </p:sp>
      <p:sp>
        <p:nvSpPr>
          <p:cNvPr id="14367" name="Line 31"/>
          <p:cNvSpPr>
            <a:spLocks noChangeShapeType="1"/>
          </p:cNvSpPr>
          <p:nvPr/>
        </p:nvSpPr>
        <p:spPr bwMode="auto">
          <a:xfrm flipH="1">
            <a:off x="7440613" y="2287588"/>
            <a:ext cx="103187" cy="298450"/>
          </a:xfrm>
          <a:prstGeom prst="line">
            <a:avLst/>
          </a:prstGeom>
          <a:noFill/>
          <a:ln w="9525">
            <a:solidFill>
              <a:srgbClr val="000000"/>
            </a:solidFill>
            <a:round/>
            <a:headEnd/>
            <a:tailEnd type="triangle" w="med" len="med"/>
          </a:ln>
        </p:spPr>
        <p:txBody>
          <a:bodyPr/>
          <a:lstStyle/>
          <a:p>
            <a:endParaRPr lang="en-GB"/>
          </a:p>
        </p:txBody>
      </p:sp>
      <p:sp>
        <p:nvSpPr>
          <p:cNvPr id="14368" name="Line 32"/>
          <p:cNvSpPr>
            <a:spLocks noChangeShapeType="1"/>
          </p:cNvSpPr>
          <p:nvPr/>
        </p:nvSpPr>
        <p:spPr bwMode="auto">
          <a:xfrm flipH="1">
            <a:off x="8159750" y="3367088"/>
            <a:ext cx="74613" cy="376237"/>
          </a:xfrm>
          <a:prstGeom prst="line">
            <a:avLst/>
          </a:prstGeom>
          <a:noFill/>
          <a:ln w="9525">
            <a:solidFill>
              <a:srgbClr val="000000"/>
            </a:solidFill>
            <a:round/>
            <a:headEnd/>
            <a:tailEnd type="triangle" w="med" len="med"/>
          </a:ln>
        </p:spPr>
        <p:txBody>
          <a:bodyPr/>
          <a:lstStyle/>
          <a:p>
            <a:endParaRPr lang="en-GB"/>
          </a:p>
        </p:txBody>
      </p:sp>
      <p:sp>
        <p:nvSpPr>
          <p:cNvPr id="14369" name="Line 33"/>
          <p:cNvSpPr>
            <a:spLocks noChangeShapeType="1"/>
          </p:cNvSpPr>
          <p:nvPr/>
        </p:nvSpPr>
        <p:spPr bwMode="auto">
          <a:xfrm>
            <a:off x="2320925" y="2079625"/>
            <a:ext cx="2832100" cy="1490663"/>
          </a:xfrm>
          <a:prstGeom prst="line">
            <a:avLst/>
          </a:prstGeom>
          <a:noFill/>
          <a:ln w="9525">
            <a:solidFill>
              <a:srgbClr val="000000"/>
            </a:solidFill>
            <a:round/>
            <a:headEnd/>
            <a:tailEnd/>
          </a:ln>
        </p:spPr>
        <p:txBody>
          <a:bodyPr/>
          <a:lstStyle/>
          <a:p>
            <a:endParaRPr lang="en-GB"/>
          </a:p>
        </p:txBody>
      </p:sp>
      <p:sp>
        <p:nvSpPr>
          <p:cNvPr id="14370" name="Freeform 34"/>
          <p:cNvSpPr>
            <a:spLocks/>
          </p:cNvSpPr>
          <p:nvPr/>
        </p:nvSpPr>
        <p:spPr bwMode="auto">
          <a:xfrm>
            <a:off x="5151438" y="3570288"/>
            <a:ext cx="485775" cy="212725"/>
          </a:xfrm>
          <a:custGeom>
            <a:avLst/>
            <a:gdLst>
              <a:gd name="T0" fmla="*/ 0 w 556"/>
              <a:gd name="T1" fmla="*/ 0 h 254"/>
              <a:gd name="T2" fmla="*/ 556 w 556"/>
              <a:gd name="T3" fmla="*/ 254 h 254"/>
              <a:gd name="T4" fmla="*/ 0 60000 65536"/>
              <a:gd name="T5" fmla="*/ 0 60000 65536"/>
              <a:gd name="T6" fmla="*/ 0 w 556"/>
              <a:gd name="T7" fmla="*/ 0 h 254"/>
              <a:gd name="T8" fmla="*/ 556 w 556"/>
              <a:gd name="T9" fmla="*/ 254 h 254"/>
            </a:gdLst>
            <a:ahLst/>
            <a:cxnLst>
              <a:cxn ang="T4">
                <a:pos x="T0" y="T1"/>
              </a:cxn>
              <a:cxn ang="T5">
                <a:pos x="T2" y="T3"/>
              </a:cxn>
            </a:cxnLst>
            <a:rect l="T6" t="T7" r="T8" b="T9"/>
            <a:pathLst>
              <a:path w="556" h="254">
                <a:moveTo>
                  <a:pt x="0" y="0"/>
                </a:moveTo>
                <a:lnTo>
                  <a:pt x="556" y="254"/>
                </a:lnTo>
              </a:path>
            </a:pathLst>
          </a:custGeom>
          <a:noFill/>
          <a:ln w="9525">
            <a:solidFill>
              <a:srgbClr val="000000"/>
            </a:solidFill>
            <a:prstDash val="dash"/>
            <a:round/>
            <a:headEnd/>
            <a:tailEnd/>
          </a:ln>
        </p:spPr>
        <p:txBody>
          <a:bodyPr/>
          <a:lstStyle/>
          <a:p>
            <a:endParaRPr lang="en-US"/>
          </a:p>
        </p:txBody>
      </p:sp>
      <p:sp>
        <p:nvSpPr>
          <p:cNvPr id="14371" name="Line 35"/>
          <p:cNvSpPr>
            <a:spLocks noChangeShapeType="1"/>
          </p:cNvSpPr>
          <p:nvPr/>
        </p:nvSpPr>
        <p:spPr bwMode="auto">
          <a:xfrm flipH="1">
            <a:off x="2774950" y="1514475"/>
            <a:ext cx="17463" cy="304800"/>
          </a:xfrm>
          <a:prstGeom prst="line">
            <a:avLst/>
          </a:prstGeom>
          <a:noFill/>
          <a:ln w="9525">
            <a:solidFill>
              <a:srgbClr val="000000"/>
            </a:solidFill>
            <a:round/>
            <a:headEnd/>
            <a:tailEnd type="triangle" w="med" len="med"/>
          </a:ln>
        </p:spPr>
        <p:txBody>
          <a:bodyPr/>
          <a:lstStyle/>
          <a:p>
            <a:endParaRPr lang="en-GB"/>
          </a:p>
        </p:txBody>
      </p:sp>
      <p:sp>
        <p:nvSpPr>
          <p:cNvPr id="14372" name="Line 36"/>
          <p:cNvSpPr>
            <a:spLocks noChangeShapeType="1"/>
          </p:cNvSpPr>
          <p:nvPr/>
        </p:nvSpPr>
        <p:spPr bwMode="auto">
          <a:xfrm>
            <a:off x="2244725" y="692150"/>
            <a:ext cx="0" cy="3594100"/>
          </a:xfrm>
          <a:prstGeom prst="line">
            <a:avLst/>
          </a:prstGeom>
          <a:noFill/>
          <a:ln w="9525">
            <a:solidFill>
              <a:srgbClr val="000000"/>
            </a:solidFill>
            <a:round/>
            <a:headEnd/>
            <a:tailEnd/>
          </a:ln>
        </p:spPr>
        <p:txBody>
          <a:bodyPr/>
          <a:lstStyle/>
          <a:p>
            <a:endParaRPr lang="en-GB"/>
          </a:p>
        </p:txBody>
      </p:sp>
      <p:sp>
        <p:nvSpPr>
          <p:cNvPr id="14373" name="Line 37"/>
          <p:cNvSpPr>
            <a:spLocks noChangeShapeType="1"/>
          </p:cNvSpPr>
          <p:nvPr/>
        </p:nvSpPr>
        <p:spPr bwMode="auto">
          <a:xfrm>
            <a:off x="2228850" y="4286250"/>
            <a:ext cx="6189663" cy="0"/>
          </a:xfrm>
          <a:prstGeom prst="line">
            <a:avLst/>
          </a:prstGeom>
          <a:noFill/>
          <a:ln w="9525">
            <a:solidFill>
              <a:srgbClr val="000000"/>
            </a:solidFill>
            <a:round/>
            <a:headEnd/>
            <a:tailEnd/>
          </a:ln>
        </p:spPr>
        <p:txBody>
          <a:bodyPr/>
          <a:lstStyle/>
          <a:p>
            <a:endParaRPr lang="en-GB"/>
          </a:p>
        </p:txBody>
      </p:sp>
      <p:sp>
        <p:nvSpPr>
          <p:cNvPr id="14374" name="Line 38"/>
          <p:cNvSpPr>
            <a:spLocks noChangeShapeType="1"/>
          </p:cNvSpPr>
          <p:nvPr/>
        </p:nvSpPr>
        <p:spPr bwMode="auto">
          <a:xfrm flipV="1">
            <a:off x="2490788" y="692150"/>
            <a:ext cx="0" cy="3594100"/>
          </a:xfrm>
          <a:prstGeom prst="line">
            <a:avLst/>
          </a:prstGeom>
          <a:noFill/>
          <a:ln w="3175">
            <a:solidFill>
              <a:srgbClr val="000000"/>
            </a:solidFill>
            <a:round/>
            <a:headEnd/>
            <a:tailEnd/>
          </a:ln>
        </p:spPr>
        <p:txBody>
          <a:bodyPr/>
          <a:lstStyle/>
          <a:p>
            <a:endParaRPr lang="en-GB"/>
          </a:p>
        </p:txBody>
      </p:sp>
      <p:sp>
        <p:nvSpPr>
          <p:cNvPr id="14375" name="Line 39"/>
          <p:cNvSpPr>
            <a:spLocks noChangeShapeType="1"/>
          </p:cNvSpPr>
          <p:nvPr/>
        </p:nvSpPr>
        <p:spPr bwMode="auto">
          <a:xfrm flipV="1">
            <a:off x="2736850" y="692150"/>
            <a:ext cx="0" cy="3594100"/>
          </a:xfrm>
          <a:prstGeom prst="line">
            <a:avLst/>
          </a:prstGeom>
          <a:noFill/>
          <a:ln w="3175">
            <a:solidFill>
              <a:srgbClr val="000000"/>
            </a:solidFill>
            <a:round/>
            <a:headEnd/>
            <a:tailEnd/>
          </a:ln>
        </p:spPr>
        <p:txBody>
          <a:bodyPr/>
          <a:lstStyle/>
          <a:p>
            <a:endParaRPr lang="en-GB"/>
          </a:p>
        </p:txBody>
      </p:sp>
      <p:sp>
        <p:nvSpPr>
          <p:cNvPr id="14376" name="Line 40"/>
          <p:cNvSpPr>
            <a:spLocks noChangeShapeType="1"/>
          </p:cNvSpPr>
          <p:nvPr/>
        </p:nvSpPr>
        <p:spPr bwMode="auto">
          <a:xfrm flipV="1">
            <a:off x="2984500" y="692150"/>
            <a:ext cx="0" cy="3594100"/>
          </a:xfrm>
          <a:prstGeom prst="line">
            <a:avLst/>
          </a:prstGeom>
          <a:noFill/>
          <a:ln w="3175">
            <a:solidFill>
              <a:srgbClr val="000000"/>
            </a:solidFill>
            <a:round/>
            <a:headEnd/>
            <a:tailEnd/>
          </a:ln>
        </p:spPr>
        <p:txBody>
          <a:bodyPr/>
          <a:lstStyle/>
          <a:p>
            <a:endParaRPr lang="en-GB"/>
          </a:p>
        </p:txBody>
      </p:sp>
      <p:sp>
        <p:nvSpPr>
          <p:cNvPr id="14377" name="Line 41"/>
          <p:cNvSpPr>
            <a:spLocks noChangeShapeType="1"/>
          </p:cNvSpPr>
          <p:nvPr/>
        </p:nvSpPr>
        <p:spPr bwMode="auto">
          <a:xfrm flipV="1">
            <a:off x="3232150" y="692150"/>
            <a:ext cx="0" cy="3594100"/>
          </a:xfrm>
          <a:prstGeom prst="line">
            <a:avLst/>
          </a:prstGeom>
          <a:noFill/>
          <a:ln w="3175">
            <a:solidFill>
              <a:srgbClr val="000000"/>
            </a:solidFill>
            <a:round/>
            <a:headEnd/>
            <a:tailEnd/>
          </a:ln>
        </p:spPr>
        <p:txBody>
          <a:bodyPr/>
          <a:lstStyle/>
          <a:p>
            <a:endParaRPr lang="en-GB"/>
          </a:p>
        </p:txBody>
      </p:sp>
      <p:sp>
        <p:nvSpPr>
          <p:cNvPr id="14378" name="Line 42"/>
          <p:cNvSpPr>
            <a:spLocks noChangeShapeType="1"/>
          </p:cNvSpPr>
          <p:nvPr/>
        </p:nvSpPr>
        <p:spPr bwMode="auto">
          <a:xfrm flipV="1">
            <a:off x="3478213" y="692150"/>
            <a:ext cx="0" cy="3594100"/>
          </a:xfrm>
          <a:prstGeom prst="line">
            <a:avLst/>
          </a:prstGeom>
          <a:noFill/>
          <a:ln w="3175">
            <a:solidFill>
              <a:srgbClr val="000000"/>
            </a:solidFill>
            <a:round/>
            <a:headEnd/>
            <a:tailEnd/>
          </a:ln>
        </p:spPr>
        <p:txBody>
          <a:bodyPr/>
          <a:lstStyle/>
          <a:p>
            <a:endParaRPr lang="en-GB"/>
          </a:p>
        </p:txBody>
      </p:sp>
      <p:sp>
        <p:nvSpPr>
          <p:cNvPr id="14379" name="Line 43"/>
          <p:cNvSpPr>
            <a:spLocks noChangeShapeType="1"/>
          </p:cNvSpPr>
          <p:nvPr/>
        </p:nvSpPr>
        <p:spPr bwMode="auto">
          <a:xfrm flipV="1">
            <a:off x="3725863" y="692150"/>
            <a:ext cx="0" cy="3594100"/>
          </a:xfrm>
          <a:prstGeom prst="line">
            <a:avLst/>
          </a:prstGeom>
          <a:noFill/>
          <a:ln w="3175">
            <a:solidFill>
              <a:srgbClr val="000000"/>
            </a:solidFill>
            <a:round/>
            <a:headEnd/>
            <a:tailEnd/>
          </a:ln>
        </p:spPr>
        <p:txBody>
          <a:bodyPr/>
          <a:lstStyle/>
          <a:p>
            <a:endParaRPr lang="en-GB"/>
          </a:p>
        </p:txBody>
      </p:sp>
      <p:sp>
        <p:nvSpPr>
          <p:cNvPr id="14380" name="Line 44"/>
          <p:cNvSpPr>
            <a:spLocks noChangeShapeType="1"/>
          </p:cNvSpPr>
          <p:nvPr/>
        </p:nvSpPr>
        <p:spPr bwMode="auto">
          <a:xfrm flipV="1">
            <a:off x="3971925" y="692150"/>
            <a:ext cx="0" cy="3594100"/>
          </a:xfrm>
          <a:prstGeom prst="line">
            <a:avLst/>
          </a:prstGeom>
          <a:noFill/>
          <a:ln w="3175">
            <a:solidFill>
              <a:srgbClr val="000000"/>
            </a:solidFill>
            <a:round/>
            <a:headEnd/>
            <a:tailEnd/>
          </a:ln>
        </p:spPr>
        <p:txBody>
          <a:bodyPr/>
          <a:lstStyle/>
          <a:p>
            <a:endParaRPr lang="en-GB"/>
          </a:p>
        </p:txBody>
      </p:sp>
      <p:sp>
        <p:nvSpPr>
          <p:cNvPr id="14381" name="Line 45"/>
          <p:cNvSpPr>
            <a:spLocks noChangeShapeType="1"/>
          </p:cNvSpPr>
          <p:nvPr/>
        </p:nvSpPr>
        <p:spPr bwMode="auto">
          <a:xfrm flipV="1">
            <a:off x="4219575" y="692150"/>
            <a:ext cx="0" cy="3594100"/>
          </a:xfrm>
          <a:prstGeom prst="line">
            <a:avLst/>
          </a:prstGeom>
          <a:noFill/>
          <a:ln w="3175">
            <a:solidFill>
              <a:srgbClr val="000000"/>
            </a:solidFill>
            <a:round/>
            <a:headEnd/>
            <a:tailEnd/>
          </a:ln>
        </p:spPr>
        <p:txBody>
          <a:bodyPr/>
          <a:lstStyle/>
          <a:p>
            <a:endParaRPr lang="en-GB"/>
          </a:p>
        </p:txBody>
      </p:sp>
      <p:sp>
        <p:nvSpPr>
          <p:cNvPr id="14382" name="Line 46"/>
          <p:cNvSpPr>
            <a:spLocks noChangeShapeType="1"/>
          </p:cNvSpPr>
          <p:nvPr/>
        </p:nvSpPr>
        <p:spPr bwMode="auto">
          <a:xfrm flipV="1">
            <a:off x="4465638" y="692150"/>
            <a:ext cx="0" cy="3594100"/>
          </a:xfrm>
          <a:prstGeom prst="line">
            <a:avLst/>
          </a:prstGeom>
          <a:noFill/>
          <a:ln w="3175">
            <a:solidFill>
              <a:srgbClr val="000000"/>
            </a:solidFill>
            <a:round/>
            <a:headEnd/>
            <a:tailEnd/>
          </a:ln>
        </p:spPr>
        <p:txBody>
          <a:bodyPr/>
          <a:lstStyle/>
          <a:p>
            <a:endParaRPr lang="en-GB"/>
          </a:p>
        </p:txBody>
      </p:sp>
      <p:sp>
        <p:nvSpPr>
          <p:cNvPr id="14383" name="Line 47"/>
          <p:cNvSpPr>
            <a:spLocks noChangeShapeType="1"/>
          </p:cNvSpPr>
          <p:nvPr/>
        </p:nvSpPr>
        <p:spPr bwMode="auto">
          <a:xfrm flipV="1">
            <a:off x="4713288" y="692150"/>
            <a:ext cx="0" cy="3594100"/>
          </a:xfrm>
          <a:prstGeom prst="line">
            <a:avLst/>
          </a:prstGeom>
          <a:noFill/>
          <a:ln w="3175">
            <a:solidFill>
              <a:srgbClr val="000000"/>
            </a:solidFill>
            <a:round/>
            <a:headEnd/>
            <a:tailEnd/>
          </a:ln>
        </p:spPr>
        <p:txBody>
          <a:bodyPr/>
          <a:lstStyle/>
          <a:p>
            <a:endParaRPr lang="en-GB"/>
          </a:p>
        </p:txBody>
      </p:sp>
      <p:sp>
        <p:nvSpPr>
          <p:cNvPr id="14384" name="Line 48"/>
          <p:cNvSpPr>
            <a:spLocks noChangeShapeType="1"/>
          </p:cNvSpPr>
          <p:nvPr/>
        </p:nvSpPr>
        <p:spPr bwMode="auto">
          <a:xfrm flipV="1">
            <a:off x="4960938" y="692150"/>
            <a:ext cx="0" cy="3592513"/>
          </a:xfrm>
          <a:prstGeom prst="line">
            <a:avLst/>
          </a:prstGeom>
          <a:noFill/>
          <a:ln w="3175">
            <a:solidFill>
              <a:srgbClr val="000000"/>
            </a:solidFill>
            <a:round/>
            <a:headEnd/>
            <a:tailEnd/>
          </a:ln>
        </p:spPr>
        <p:txBody>
          <a:bodyPr/>
          <a:lstStyle/>
          <a:p>
            <a:endParaRPr lang="en-GB"/>
          </a:p>
        </p:txBody>
      </p:sp>
      <p:sp>
        <p:nvSpPr>
          <p:cNvPr id="14385" name="Line 49"/>
          <p:cNvSpPr>
            <a:spLocks noChangeShapeType="1"/>
          </p:cNvSpPr>
          <p:nvPr/>
        </p:nvSpPr>
        <p:spPr bwMode="auto">
          <a:xfrm flipH="1" flipV="1">
            <a:off x="5207000" y="692150"/>
            <a:ext cx="0" cy="3592513"/>
          </a:xfrm>
          <a:prstGeom prst="line">
            <a:avLst/>
          </a:prstGeom>
          <a:noFill/>
          <a:ln w="3175">
            <a:solidFill>
              <a:srgbClr val="000000"/>
            </a:solidFill>
            <a:round/>
            <a:headEnd/>
            <a:tailEnd/>
          </a:ln>
        </p:spPr>
        <p:txBody>
          <a:bodyPr/>
          <a:lstStyle/>
          <a:p>
            <a:endParaRPr lang="en-GB"/>
          </a:p>
        </p:txBody>
      </p:sp>
      <p:sp>
        <p:nvSpPr>
          <p:cNvPr id="14386" name="Line 50"/>
          <p:cNvSpPr>
            <a:spLocks noChangeShapeType="1"/>
          </p:cNvSpPr>
          <p:nvPr/>
        </p:nvSpPr>
        <p:spPr bwMode="auto">
          <a:xfrm flipV="1">
            <a:off x="5454650" y="692150"/>
            <a:ext cx="0" cy="3597275"/>
          </a:xfrm>
          <a:prstGeom prst="line">
            <a:avLst/>
          </a:prstGeom>
          <a:noFill/>
          <a:ln w="3175">
            <a:solidFill>
              <a:srgbClr val="000000"/>
            </a:solidFill>
            <a:round/>
            <a:headEnd/>
            <a:tailEnd/>
          </a:ln>
        </p:spPr>
        <p:txBody>
          <a:bodyPr/>
          <a:lstStyle/>
          <a:p>
            <a:endParaRPr lang="en-GB"/>
          </a:p>
        </p:txBody>
      </p:sp>
      <p:sp>
        <p:nvSpPr>
          <p:cNvPr id="14387" name="Line 51"/>
          <p:cNvSpPr>
            <a:spLocks noChangeShapeType="1"/>
          </p:cNvSpPr>
          <p:nvPr/>
        </p:nvSpPr>
        <p:spPr bwMode="auto">
          <a:xfrm flipV="1">
            <a:off x="5700713" y="692150"/>
            <a:ext cx="0" cy="3594100"/>
          </a:xfrm>
          <a:prstGeom prst="line">
            <a:avLst/>
          </a:prstGeom>
          <a:noFill/>
          <a:ln w="3175">
            <a:solidFill>
              <a:srgbClr val="000000"/>
            </a:solidFill>
            <a:round/>
            <a:headEnd/>
            <a:tailEnd/>
          </a:ln>
        </p:spPr>
        <p:txBody>
          <a:bodyPr/>
          <a:lstStyle/>
          <a:p>
            <a:endParaRPr lang="en-GB"/>
          </a:p>
        </p:txBody>
      </p:sp>
      <p:sp>
        <p:nvSpPr>
          <p:cNvPr id="14388" name="Line 52"/>
          <p:cNvSpPr>
            <a:spLocks noChangeShapeType="1"/>
          </p:cNvSpPr>
          <p:nvPr/>
        </p:nvSpPr>
        <p:spPr bwMode="auto">
          <a:xfrm flipH="1" flipV="1">
            <a:off x="5948363" y="692150"/>
            <a:ext cx="6350" cy="3600450"/>
          </a:xfrm>
          <a:prstGeom prst="line">
            <a:avLst/>
          </a:prstGeom>
          <a:noFill/>
          <a:ln w="3175">
            <a:solidFill>
              <a:srgbClr val="000000"/>
            </a:solidFill>
            <a:round/>
            <a:headEnd/>
            <a:tailEnd/>
          </a:ln>
        </p:spPr>
        <p:txBody>
          <a:bodyPr/>
          <a:lstStyle/>
          <a:p>
            <a:endParaRPr lang="en-GB"/>
          </a:p>
        </p:txBody>
      </p:sp>
      <p:sp>
        <p:nvSpPr>
          <p:cNvPr id="14389" name="Line 53"/>
          <p:cNvSpPr>
            <a:spLocks noChangeShapeType="1"/>
          </p:cNvSpPr>
          <p:nvPr/>
        </p:nvSpPr>
        <p:spPr bwMode="auto">
          <a:xfrm flipV="1">
            <a:off x="6189663" y="692150"/>
            <a:ext cx="6350" cy="3597275"/>
          </a:xfrm>
          <a:prstGeom prst="line">
            <a:avLst/>
          </a:prstGeom>
          <a:noFill/>
          <a:ln w="3175">
            <a:solidFill>
              <a:srgbClr val="000000"/>
            </a:solidFill>
            <a:round/>
            <a:headEnd/>
            <a:tailEnd/>
          </a:ln>
        </p:spPr>
        <p:txBody>
          <a:bodyPr/>
          <a:lstStyle/>
          <a:p>
            <a:endParaRPr lang="en-GB"/>
          </a:p>
        </p:txBody>
      </p:sp>
      <p:sp>
        <p:nvSpPr>
          <p:cNvPr id="14390" name="Line 54"/>
          <p:cNvSpPr>
            <a:spLocks noChangeShapeType="1"/>
          </p:cNvSpPr>
          <p:nvPr/>
        </p:nvSpPr>
        <p:spPr bwMode="auto">
          <a:xfrm flipV="1">
            <a:off x="6442075" y="692150"/>
            <a:ext cx="0" cy="3594100"/>
          </a:xfrm>
          <a:prstGeom prst="line">
            <a:avLst/>
          </a:prstGeom>
          <a:noFill/>
          <a:ln w="3175">
            <a:solidFill>
              <a:srgbClr val="000000"/>
            </a:solidFill>
            <a:round/>
            <a:headEnd/>
            <a:tailEnd/>
          </a:ln>
        </p:spPr>
        <p:txBody>
          <a:bodyPr/>
          <a:lstStyle/>
          <a:p>
            <a:endParaRPr lang="en-GB"/>
          </a:p>
        </p:txBody>
      </p:sp>
      <p:sp>
        <p:nvSpPr>
          <p:cNvPr id="14391" name="Line 55"/>
          <p:cNvSpPr>
            <a:spLocks noChangeShapeType="1"/>
          </p:cNvSpPr>
          <p:nvPr/>
        </p:nvSpPr>
        <p:spPr bwMode="auto">
          <a:xfrm flipV="1">
            <a:off x="6689725" y="692150"/>
            <a:ext cx="0" cy="3594100"/>
          </a:xfrm>
          <a:prstGeom prst="line">
            <a:avLst/>
          </a:prstGeom>
          <a:noFill/>
          <a:ln w="3175">
            <a:solidFill>
              <a:srgbClr val="000000"/>
            </a:solidFill>
            <a:round/>
            <a:headEnd/>
            <a:tailEnd/>
          </a:ln>
        </p:spPr>
        <p:txBody>
          <a:bodyPr/>
          <a:lstStyle/>
          <a:p>
            <a:endParaRPr lang="en-GB"/>
          </a:p>
        </p:txBody>
      </p:sp>
      <p:sp>
        <p:nvSpPr>
          <p:cNvPr id="14392" name="Line 56"/>
          <p:cNvSpPr>
            <a:spLocks noChangeShapeType="1"/>
          </p:cNvSpPr>
          <p:nvPr/>
        </p:nvSpPr>
        <p:spPr bwMode="auto">
          <a:xfrm flipH="1" flipV="1">
            <a:off x="6935788" y="692150"/>
            <a:ext cx="0" cy="3590925"/>
          </a:xfrm>
          <a:prstGeom prst="line">
            <a:avLst/>
          </a:prstGeom>
          <a:noFill/>
          <a:ln w="3175">
            <a:solidFill>
              <a:srgbClr val="000000"/>
            </a:solidFill>
            <a:round/>
            <a:headEnd/>
            <a:tailEnd/>
          </a:ln>
        </p:spPr>
        <p:txBody>
          <a:bodyPr/>
          <a:lstStyle/>
          <a:p>
            <a:endParaRPr lang="en-GB"/>
          </a:p>
        </p:txBody>
      </p:sp>
      <p:sp>
        <p:nvSpPr>
          <p:cNvPr id="14393" name="Line 57"/>
          <p:cNvSpPr>
            <a:spLocks noChangeShapeType="1"/>
          </p:cNvSpPr>
          <p:nvPr/>
        </p:nvSpPr>
        <p:spPr bwMode="auto">
          <a:xfrm flipV="1">
            <a:off x="7183438" y="692150"/>
            <a:ext cx="0" cy="3594100"/>
          </a:xfrm>
          <a:prstGeom prst="line">
            <a:avLst/>
          </a:prstGeom>
          <a:noFill/>
          <a:ln w="3175">
            <a:solidFill>
              <a:srgbClr val="000000"/>
            </a:solidFill>
            <a:round/>
            <a:headEnd/>
            <a:tailEnd/>
          </a:ln>
        </p:spPr>
        <p:txBody>
          <a:bodyPr/>
          <a:lstStyle/>
          <a:p>
            <a:endParaRPr lang="en-GB"/>
          </a:p>
        </p:txBody>
      </p:sp>
      <p:sp>
        <p:nvSpPr>
          <p:cNvPr id="14394" name="Line 58"/>
          <p:cNvSpPr>
            <a:spLocks noChangeShapeType="1"/>
          </p:cNvSpPr>
          <p:nvPr/>
        </p:nvSpPr>
        <p:spPr bwMode="auto">
          <a:xfrm flipV="1">
            <a:off x="7429500" y="692150"/>
            <a:ext cx="0" cy="3597275"/>
          </a:xfrm>
          <a:prstGeom prst="line">
            <a:avLst/>
          </a:prstGeom>
          <a:noFill/>
          <a:ln w="3175">
            <a:solidFill>
              <a:srgbClr val="000000"/>
            </a:solidFill>
            <a:round/>
            <a:headEnd/>
            <a:tailEnd/>
          </a:ln>
        </p:spPr>
        <p:txBody>
          <a:bodyPr/>
          <a:lstStyle/>
          <a:p>
            <a:endParaRPr lang="en-GB"/>
          </a:p>
        </p:txBody>
      </p:sp>
      <p:sp>
        <p:nvSpPr>
          <p:cNvPr id="14395" name="Line 59"/>
          <p:cNvSpPr>
            <a:spLocks noChangeShapeType="1"/>
          </p:cNvSpPr>
          <p:nvPr/>
        </p:nvSpPr>
        <p:spPr bwMode="auto">
          <a:xfrm flipV="1">
            <a:off x="7670800" y="692150"/>
            <a:ext cx="6350" cy="3597275"/>
          </a:xfrm>
          <a:prstGeom prst="line">
            <a:avLst/>
          </a:prstGeom>
          <a:noFill/>
          <a:ln w="3175">
            <a:solidFill>
              <a:srgbClr val="000000"/>
            </a:solidFill>
            <a:round/>
            <a:headEnd/>
            <a:tailEnd/>
          </a:ln>
        </p:spPr>
        <p:txBody>
          <a:bodyPr/>
          <a:lstStyle/>
          <a:p>
            <a:endParaRPr lang="en-GB"/>
          </a:p>
        </p:txBody>
      </p:sp>
      <p:sp>
        <p:nvSpPr>
          <p:cNvPr id="14396" name="Line 60"/>
          <p:cNvSpPr>
            <a:spLocks noChangeShapeType="1"/>
          </p:cNvSpPr>
          <p:nvPr/>
        </p:nvSpPr>
        <p:spPr bwMode="auto">
          <a:xfrm flipV="1">
            <a:off x="7924800" y="692150"/>
            <a:ext cx="0" cy="3597275"/>
          </a:xfrm>
          <a:prstGeom prst="line">
            <a:avLst/>
          </a:prstGeom>
          <a:noFill/>
          <a:ln w="3175">
            <a:solidFill>
              <a:srgbClr val="000000"/>
            </a:solidFill>
            <a:round/>
            <a:headEnd/>
            <a:tailEnd/>
          </a:ln>
        </p:spPr>
        <p:txBody>
          <a:bodyPr/>
          <a:lstStyle/>
          <a:p>
            <a:endParaRPr lang="en-GB"/>
          </a:p>
        </p:txBody>
      </p:sp>
      <p:sp>
        <p:nvSpPr>
          <p:cNvPr id="14397" name="Line 61"/>
          <p:cNvSpPr>
            <a:spLocks noChangeShapeType="1"/>
          </p:cNvSpPr>
          <p:nvPr/>
        </p:nvSpPr>
        <p:spPr bwMode="auto">
          <a:xfrm flipV="1">
            <a:off x="8164513" y="692150"/>
            <a:ext cx="6350" cy="3594100"/>
          </a:xfrm>
          <a:prstGeom prst="line">
            <a:avLst/>
          </a:prstGeom>
          <a:noFill/>
          <a:ln w="3175">
            <a:solidFill>
              <a:srgbClr val="000000"/>
            </a:solidFill>
            <a:round/>
            <a:headEnd/>
            <a:tailEnd/>
          </a:ln>
        </p:spPr>
        <p:txBody>
          <a:bodyPr/>
          <a:lstStyle/>
          <a:p>
            <a:endParaRPr lang="en-GB"/>
          </a:p>
        </p:txBody>
      </p:sp>
      <p:sp>
        <p:nvSpPr>
          <p:cNvPr id="14398" name="Line 62"/>
          <p:cNvSpPr>
            <a:spLocks noChangeShapeType="1"/>
          </p:cNvSpPr>
          <p:nvPr/>
        </p:nvSpPr>
        <p:spPr bwMode="auto">
          <a:xfrm flipV="1">
            <a:off x="8418513" y="692150"/>
            <a:ext cx="0" cy="3608388"/>
          </a:xfrm>
          <a:prstGeom prst="line">
            <a:avLst/>
          </a:prstGeom>
          <a:noFill/>
          <a:ln w="9525">
            <a:solidFill>
              <a:srgbClr val="000000"/>
            </a:solidFill>
            <a:round/>
            <a:headEnd/>
            <a:tailEnd/>
          </a:ln>
        </p:spPr>
        <p:txBody>
          <a:bodyPr/>
          <a:lstStyle/>
          <a:p>
            <a:endParaRPr lang="en-GB"/>
          </a:p>
        </p:txBody>
      </p:sp>
      <p:sp>
        <p:nvSpPr>
          <p:cNvPr id="14399" name="Line 63"/>
          <p:cNvSpPr>
            <a:spLocks noChangeShapeType="1"/>
          </p:cNvSpPr>
          <p:nvPr/>
        </p:nvSpPr>
        <p:spPr bwMode="auto">
          <a:xfrm>
            <a:off x="2244725" y="692150"/>
            <a:ext cx="6173788" cy="0"/>
          </a:xfrm>
          <a:prstGeom prst="line">
            <a:avLst/>
          </a:prstGeom>
          <a:noFill/>
          <a:ln w="9525">
            <a:solidFill>
              <a:srgbClr val="000000"/>
            </a:solidFill>
            <a:round/>
            <a:headEnd/>
            <a:tailEnd/>
          </a:ln>
        </p:spPr>
        <p:txBody>
          <a:bodyPr/>
          <a:lstStyle/>
          <a:p>
            <a:endParaRPr lang="en-GB"/>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Footer Placeholder 3"/>
          <p:cNvSpPr>
            <a:spLocks noGrp="1"/>
          </p:cNvSpPr>
          <p:nvPr>
            <p:ph type="ftr" sz="quarter" idx="10"/>
          </p:nvPr>
        </p:nvSpPr>
        <p:spPr>
          <a:xfrm rot="16200000">
            <a:off x="-2779713" y="3621088"/>
            <a:ext cx="6016625" cy="304800"/>
          </a:xfrm>
        </p:spPr>
        <p:txBody>
          <a:bodyPr/>
          <a:lstStyle/>
          <a:p>
            <a:pPr>
              <a:defRPr/>
            </a:pPr>
            <a:r>
              <a:rPr lang="en-GB" dirty="0"/>
              <a:t>PHYS389 : Semiconductor Applications L14</a:t>
            </a:r>
            <a:endParaRPr lang="en-GB" dirty="0"/>
          </a:p>
        </p:txBody>
      </p:sp>
      <p:sp>
        <p:nvSpPr>
          <p:cNvPr id="15363" name="Rectangle 2"/>
          <p:cNvSpPr>
            <a:spLocks noGrp="1" noChangeArrowheads="1"/>
          </p:cNvSpPr>
          <p:nvPr>
            <p:ph type="title"/>
          </p:nvPr>
        </p:nvSpPr>
        <p:spPr/>
        <p:txBody>
          <a:bodyPr/>
          <a:lstStyle/>
          <a:p>
            <a:pPr eaLnBrk="1" hangingPunct="1"/>
            <a:r>
              <a:rPr lang="en-GB" smtClean="0"/>
              <a:t>Schematic Gamma Spectrum</a:t>
            </a:r>
            <a:endParaRPr lang="en-US" smtClean="0"/>
          </a:p>
        </p:txBody>
      </p:sp>
      <p:sp>
        <p:nvSpPr>
          <p:cNvPr id="15364" name="Rectangle 3"/>
          <p:cNvSpPr>
            <a:spLocks noGrp="1" noChangeArrowheads="1"/>
          </p:cNvSpPr>
          <p:nvPr>
            <p:ph type="body" idx="1"/>
          </p:nvPr>
        </p:nvSpPr>
        <p:spPr bwMode="auto">
          <a:xfrm>
            <a:off x="806450" y="5084763"/>
            <a:ext cx="8158163" cy="1655762"/>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90000"/>
              </a:lnSpc>
            </a:pPr>
            <a:r>
              <a:rPr lang="en-US" smtClean="0"/>
              <a:t>We would expect both single and double escape peaks.</a:t>
            </a:r>
          </a:p>
          <a:p>
            <a:pPr eaLnBrk="1" hangingPunct="1">
              <a:lnSpc>
                <a:spcPct val="90000"/>
              </a:lnSpc>
            </a:pPr>
            <a:r>
              <a:rPr lang="en-GB" smtClean="0"/>
              <a:t>The Compton continuum from the 2100 keV photopeak should also be seen there we will see the Compton edge.</a:t>
            </a:r>
          </a:p>
          <a:p>
            <a:pPr eaLnBrk="1" hangingPunct="1">
              <a:lnSpc>
                <a:spcPct val="90000"/>
              </a:lnSpc>
            </a:pPr>
            <a:r>
              <a:rPr lang="en-GB" smtClean="0"/>
              <a:t>X-rays, 511 keV and a backscatter peak should also be seen.</a:t>
            </a:r>
          </a:p>
        </p:txBody>
      </p:sp>
      <p:sp>
        <p:nvSpPr>
          <p:cNvPr id="15365" name="Text Box 4"/>
          <p:cNvSpPr txBox="1">
            <a:spLocks noChangeArrowheads="1"/>
          </p:cNvSpPr>
          <p:nvPr/>
        </p:nvSpPr>
        <p:spPr bwMode="auto">
          <a:xfrm>
            <a:off x="3232150" y="4356100"/>
            <a:ext cx="542925" cy="282575"/>
          </a:xfrm>
          <a:prstGeom prst="rect">
            <a:avLst/>
          </a:prstGeom>
          <a:solidFill>
            <a:srgbClr val="FFFFFF"/>
          </a:solidFill>
          <a:ln w="9525">
            <a:noFill/>
            <a:miter lim="800000"/>
            <a:headEnd/>
            <a:tailEnd/>
          </a:ln>
        </p:spPr>
        <p:txBody>
          <a:bodyPr/>
          <a:lstStyle/>
          <a:p>
            <a:r>
              <a:rPr lang="en-US" sz="1400">
                <a:latin typeface="Courier New" pitchFamily="49" charset="0"/>
              </a:rPr>
              <a:t>500</a:t>
            </a:r>
            <a:endParaRPr lang="en-US" sz="1400"/>
          </a:p>
        </p:txBody>
      </p:sp>
      <p:sp>
        <p:nvSpPr>
          <p:cNvPr id="15366" name="Text Box 5"/>
          <p:cNvSpPr txBox="1">
            <a:spLocks noChangeArrowheads="1"/>
          </p:cNvSpPr>
          <p:nvPr/>
        </p:nvSpPr>
        <p:spPr bwMode="auto">
          <a:xfrm>
            <a:off x="4402138" y="4356100"/>
            <a:ext cx="627062" cy="282575"/>
          </a:xfrm>
          <a:prstGeom prst="rect">
            <a:avLst/>
          </a:prstGeom>
          <a:solidFill>
            <a:srgbClr val="FFFFFF"/>
          </a:solidFill>
          <a:ln w="9525">
            <a:noFill/>
            <a:miter lim="800000"/>
            <a:headEnd/>
            <a:tailEnd/>
          </a:ln>
        </p:spPr>
        <p:txBody>
          <a:bodyPr/>
          <a:lstStyle/>
          <a:p>
            <a:r>
              <a:rPr lang="en-US" sz="1400">
                <a:latin typeface="Courier New" pitchFamily="49" charset="0"/>
              </a:rPr>
              <a:t>1000</a:t>
            </a:r>
            <a:endParaRPr lang="en-US" sz="1400"/>
          </a:p>
        </p:txBody>
      </p:sp>
      <p:sp>
        <p:nvSpPr>
          <p:cNvPr id="15367" name="Text Box 6"/>
          <p:cNvSpPr txBox="1">
            <a:spLocks noChangeArrowheads="1"/>
          </p:cNvSpPr>
          <p:nvPr/>
        </p:nvSpPr>
        <p:spPr bwMode="auto">
          <a:xfrm>
            <a:off x="5637213" y="4356100"/>
            <a:ext cx="625475" cy="282575"/>
          </a:xfrm>
          <a:prstGeom prst="rect">
            <a:avLst/>
          </a:prstGeom>
          <a:solidFill>
            <a:srgbClr val="FFFFFF"/>
          </a:solidFill>
          <a:ln w="9525">
            <a:noFill/>
            <a:miter lim="800000"/>
            <a:headEnd/>
            <a:tailEnd/>
          </a:ln>
        </p:spPr>
        <p:txBody>
          <a:bodyPr/>
          <a:lstStyle/>
          <a:p>
            <a:r>
              <a:rPr lang="en-US" sz="1400">
                <a:latin typeface="Courier New" pitchFamily="49" charset="0"/>
              </a:rPr>
              <a:t>1500</a:t>
            </a:r>
            <a:endParaRPr lang="en-US" sz="1400"/>
          </a:p>
        </p:txBody>
      </p:sp>
      <p:sp>
        <p:nvSpPr>
          <p:cNvPr id="15368" name="Text Box 7"/>
          <p:cNvSpPr txBox="1">
            <a:spLocks noChangeArrowheads="1"/>
          </p:cNvSpPr>
          <p:nvPr/>
        </p:nvSpPr>
        <p:spPr bwMode="auto">
          <a:xfrm>
            <a:off x="6872288" y="4356100"/>
            <a:ext cx="641350" cy="282575"/>
          </a:xfrm>
          <a:prstGeom prst="rect">
            <a:avLst/>
          </a:prstGeom>
          <a:solidFill>
            <a:srgbClr val="FFFFFF"/>
          </a:solidFill>
          <a:ln w="9525">
            <a:noFill/>
            <a:miter lim="800000"/>
            <a:headEnd/>
            <a:tailEnd/>
          </a:ln>
        </p:spPr>
        <p:txBody>
          <a:bodyPr/>
          <a:lstStyle/>
          <a:p>
            <a:r>
              <a:rPr lang="en-US" sz="1400">
                <a:latin typeface="Courier New" pitchFamily="49" charset="0"/>
              </a:rPr>
              <a:t>2000</a:t>
            </a:r>
            <a:endParaRPr lang="en-US" sz="1400"/>
          </a:p>
        </p:txBody>
      </p:sp>
      <p:sp>
        <p:nvSpPr>
          <p:cNvPr id="15369" name="Text Box 8"/>
          <p:cNvSpPr txBox="1">
            <a:spLocks noChangeArrowheads="1"/>
          </p:cNvSpPr>
          <p:nvPr/>
        </p:nvSpPr>
        <p:spPr bwMode="auto">
          <a:xfrm>
            <a:off x="4846638" y="4781550"/>
            <a:ext cx="1778000" cy="374650"/>
          </a:xfrm>
          <a:prstGeom prst="rect">
            <a:avLst/>
          </a:prstGeom>
          <a:solidFill>
            <a:srgbClr val="FFFFFF"/>
          </a:solidFill>
          <a:ln w="9525">
            <a:noFill/>
            <a:miter lim="800000"/>
            <a:headEnd/>
            <a:tailEnd/>
          </a:ln>
        </p:spPr>
        <p:txBody>
          <a:bodyPr/>
          <a:lstStyle/>
          <a:p>
            <a:r>
              <a:rPr lang="en-US" sz="1200">
                <a:latin typeface="Courier New" pitchFamily="49" charset="0"/>
              </a:rPr>
              <a:t>Energy (keV)</a:t>
            </a:r>
            <a:endParaRPr lang="en-US"/>
          </a:p>
        </p:txBody>
      </p:sp>
      <p:sp>
        <p:nvSpPr>
          <p:cNvPr id="15370" name="Text Box 9"/>
          <p:cNvSpPr txBox="1">
            <a:spLocks noChangeArrowheads="1"/>
          </p:cNvSpPr>
          <p:nvPr/>
        </p:nvSpPr>
        <p:spPr bwMode="auto">
          <a:xfrm>
            <a:off x="1042988" y="2149475"/>
            <a:ext cx="1036637" cy="792163"/>
          </a:xfrm>
          <a:prstGeom prst="rect">
            <a:avLst/>
          </a:prstGeom>
          <a:solidFill>
            <a:srgbClr val="FFFFFF"/>
          </a:solidFill>
          <a:ln w="9525">
            <a:noFill/>
            <a:miter lim="800000"/>
            <a:headEnd/>
            <a:tailEnd/>
          </a:ln>
        </p:spPr>
        <p:txBody>
          <a:bodyPr/>
          <a:lstStyle/>
          <a:p>
            <a:pPr algn="ctr"/>
            <a:r>
              <a:rPr lang="en-GB" sz="1400">
                <a:latin typeface="Courier New" pitchFamily="49" charset="0"/>
              </a:rPr>
              <a:t>Number</a:t>
            </a:r>
          </a:p>
          <a:p>
            <a:pPr algn="ctr"/>
            <a:r>
              <a:rPr lang="en-US" sz="1400">
                <a:latin typeface="Courier New" pitchFamily="49" charset="0"/>
              </a:rPr>
              <a:t>of</a:t>
            </a:r>
          </a:p>
          <a:p>
            <a:pPr algn="ctr"/>
            <a:r>
              <a:rPr lang="en-US" sz="1400">
                <a:latin typeface="Courier New" pitchFamily="49" charset="0"/>
              </a:rPr>
              <a:t>counts</a:t>
            </a:r>
            <a:endParaRPr lang="en-US" sz="1400"/>
          </a:p>
        </p:txBody>
      </p:sp>
      <p:sp>
        <p:nvSpPr>
          <p:cNvPr id="15371" name="Text Box 10"/>
          <p:cNvSpPr txBox="1">
            <a:spLocks noChangeArrowheads="1"/>
          </p:cNvSpPr>
          <p:nvPr/>
        </p:nvSpPr>
        <p:spPr bwMode="auto">
          <a:xfrm>
            <a:off x="2079625" y="4356100"/>
            <a:ext cx="361950" cy="236538"/>
          </a:xfrm>
          <a:prstGeom prst="rect">
            <a:avLst/>
          </a:prstGeom>
          <a:solidFill>
            <a:srgbClr val="FFFFFF"/>
          </a:solidFill>
          <a:ln w="9525">
            <a:noFill/>
            <a:miter lim="800000"/>
            <a:headEnd/>
            <a:tailEnd/>
          </a:ln>
        </p:spPr>
        <p:txBody>
          <a:bodyPr/>
          <a:lstStyle/>
          <a:p>
            <a:r>
              <a:rPr lang="en-US" sz="1400">
                <a:latin typeface="Courier New" pitchFamily="49" charset="0"/>
              </a:rPr>
              <a:t>0</a:t>
            </a:r>
            <a:endParaRPr lang="en-US" sz="1400"/>
          </a:p>
        </p:txBody>
      </p:sp>
      <p:sp>
        <p:nvSpPr>
          <p:cNvPr id="15372" name="Text Box 11"/>
          <p:cNvSpPr txBox="1">
            <a:spLocks noChangeArrowheads="1"/>
          </p:cNvSpPr>
          <p:nvPr/>
        </p:nvSpPr>
        <p:spPr bwMode="auto">
          <a:xfrm>
            <a:off x="8107363" y="4356100"/>
            <a:ext cx="641350" cy="282575"/>
          </a:xfrm>
          <a:prstGeom prst="rect">
            <a:avLst/>
          </a:prstGeom>
          <a:solidFill>
            <a:srgbClr val="FFFFFF"/>
          </a:solidFill>
          <a:ln w="9525">
            <a:noFill/>
            <a:miter lim="800000"/>
            <a:headEnd/>
            <a:tailEnd/>
          </a:ln>
        </p:spPr>
        <p:txBody>
          <a:bodyPr/>
          <a:lstStyle/>
          <a:p>
            <a:r>
              <a:rPr lang="en-US" sz="1400">
                <a:latin typeface="Courier New" pitchFamily="49" charset="0"/>
              </a:rPr>
              <a:t>2500</a:t>
            </a:r>
            <a:endParaRPr lang="en-US" sz="1400"/>
          </a:p>
        </p:txBody>
      </p:sp>
      <p:sp>
        <p:nvSpPr>
          <p:cNvPr id="15373" name="Freeform 12"/>
          <p:cNvSpPr>
            <a:spLocks/>
          </p:cNvSpPr>
          <p:nvPr/>
        </p:nvSpPr>
        <p:spPr bwMode="auto">
          <a:xfrm>
            <a:off x="2251075" y="1284288"/>
            <a:ext cx="2754313" cy="2028825"/>
          </a:xfrm>
          <a:custGeom>
            <a:avLst/>
            <a:gdLst>
              <a:gd name="T0" fmla="*/ 0 w 3157"/>
              <a:gd name="T1" fmla="*/ 199 h 2408"/>
              <a:gd name="T2" fmla="*/ 86 w 3157"/>
              <a:gd name="T3" fmla="*/ 246 h 2408"/>
              <a:gd name="T4" fmla="*/ 125 w 3157"/>
              <a:gd name="T5" fmla="*/ 8 h 2408"/>
              <a:gd name="T6" fmla="*/ 128 w 3157"/>
              <a:gd name="T7" fmla="*/ 199 h 2408"/>
              <a:gd name="T8" fmla="*/ 149 w 3157"/>
              <a:gd name="T9" fmla="*/ 81 h 2408"/>
              <a:gd name="T10" fmla="*/ 155 w 3157"/>
              <a:gd name="T11" fmla="*/ 225 h 2408"/>
              <a:gd name="T12" fmla="*/ 155 w 3157"/>
              <a:gd name="T13" fmla="*/ 290 h 2408"/>
              <a:gd name="T14" fmla="*/ 179 w 3157"/>
              <a:gd name="T15" fmla="*/ 366 h 2408"/>
              <a:gd name="T16" fmla="*/ 256 w 3157"/>
              <a:gd name="T17" fmla="*/ 513 h 2408"/>
              <a:gd name="T18" fmla="*/ 370 w 3157"/>
              <a:gd name="T19" fmla="*/ 692 h 2408"/>
              <a:gd name="T20" fmla="*/ 477 w 3157"/>
              <a:gd name="T21" fmla="*/ 739 h 2408"/>
              <a:gd name="T22" fmla="*/ 542 w 3157"/>
              <a:gd name="T23" fmla="*/ 683 h 2408"/>
              <a:gd name="T24" fmla="*/ 617 w 3157"/>
              <a:gd name="T25" fmla="*/ 710 h 2408"/>
              <a:gd name="T26" fmla="*/ 671 w 3157"/>
              <a:gd name="T27" fmla="*/ 779 h 2408"/>
              <a:gd name="T28" fmla="*/ 776 w 3157"/>
              <a:gd name="T29" fmla="*/ 899 h 2408"/>
              <a:gd name="T30" fmla="*/ 816 w 3157"/>
              <a:gd name="T31" fmla="*/ 761 h 2408"/>
              <a:gd name="T32" fmla="*/ 841 w 3157"/>
              <a:gd name="T33" fmla="*/ 128 h 2408"/>
              <a:gd name="T34" fmla="*/ 855 w 3157"/>
              <a:gd name="T35" fmla="*/ 461 h 2408"/>
              <a:gd name="T36" fmla="*/ 858 w 3157"/>
              <a:gd name="T37" fmla="*/ 569 h 2408"/>
              <a:gd name="T38" fmla="*/ 861 w 3157"/>
              <a:gd name="T39" fmla="*/ 698 h 2408"/>
              <a:gd name="T40" fmla="*/ 885 w 3157"/>
              <a:gd name="T41" fmla="*/ 953 h 2408"/>
              <a:gd name="T42" fmla="*/ 918 w 3157"/>
              <a:gd name="T43" fmla="*/ 1089 h 2408"/>
              <a:gd name="T44" fmla="*/ 993 w 3157"/>
              <a:gd name="T45" fmla="*/ 1194 h 2408"/>
              <a:gd name="T46" fmla="*/ 1049 w 3157"/>
              <a:gd name="T47" fmla="*/ 1250 h 2408"/>
              <a:gd name="T48" fmla="*/ 1158 w 3157"/>
              <a:gd name="T49" fmla="*/ 1319 h 2408"/>
              <a:gd name="T50" fmla="*/ 1248 w 3157"/>
              <a:gd name="T51" fmla="*/ 1359 h 2408"/>
              <a:gd name="T52" fmla="*/ 1298 w 3157"/>
              <a:gd name="T53" fmla="*/ 1319 h 2408"/>
              <a:gd name="T54" fmla="*/ 1358 w 3157"/>
              <a:gd name="T55" fmla="*/ 1249 h 2408"/>
              <a:gd name="T56" fmla="*/ 1428 w 3157"/>
              <a:gd name="T57" fmla="*/ 889 h 2408"/>
              <a:gd name="T58" fmla="*/ 1469 w 3157"/>
              <a:gd name="T59" fmla="*/ 1306 h 2408"/>
              <a:gd name="T60" fmla="*/ 1493 w 3157"/>
              <a:gd name="T61" fmla="*/ 1464 h 2408"/>
              <a:gd name="T62" fmla="*/ 1538 w 3157"/>
              <a:gd name="T63" fmla="*/ 1549 h 2408"/>
              <a:gd name="T64" fmla="*/ 1688 w 3157"/>
              <a:gd name="T65" fmla="*/ 1629 h 2408"/>
              <a:gd name="T66" fmla="*/ 1838 w 3157"/>
              <a:gd name="T67" fmla="*/ 1719 h 2408"/>
              <a:gd name="T68" fmla="*/ 1967 w 3157"/>
              <a:gd name="T69" fmla="*/ 1811 h 2408"/>
              <a:gd name="T70" fmla="*/ 2125 w 3157"/>
              <a:gd name="T71" fmla="*/ 1864 h 2408"/>
              <a:gd name="T72" fmla="*/ 2278 w 3157"/>
              <a:gd name="T73" fmla="*/ 1959 h 2408"/>
              <a:gd name="T74" fmla="*/ 2526 w 3157"/>
              <a:gd name="T75" fmla="*/ 2122 h 2408"/>
              <a:gd name="T76" fmla="*/ 2698 w 3157"/>
              <a:gd name="T77" fmla="*/ 2242 h 2408"/>
              <a:gd name="T78" fmla="*/ 2914 w 3157"/>
              <a:gd name="T79" fmla="*/ 2291 h 2408"/>
              <a:gd name="T80" fmla="*/ 2991 w 3157"/>
              <a:gd name="T81" fmla="*/ 2174 h 2408"/>
              <a:gd name="T82" fmla="*/ 3021 w 3157"/>
              <a:gd name="T83" fmla="*/ 2017 h 2408"/>
              <a:gd name="T84" fmla="*/ 3051 w 3157"/>
              <a:gd name="T85" fmla="*/ 1837 h 2408"/>
              <a:gd name="T86" fmla="*/ 3081 w 3157"/>
              <a:gd name="T87" fmla="*/ 2092 h 2408"/>
              <a:gd name="T88" fmla="*/ 3106 w 3157"/>
              <a:gd name="T89" fmla="*/ 2309 h 2408"/>
              <a:gd name="T90" fmla="*/ 3157 w 3157"/>
              <a:gd name="T91" fmla="*/ 2408 h 240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3157"/>
              <a:gd name="T139" fmla="*/ 0 h 2408"/>
              <a:gd name="T140" fmla="*/ 3157 w 3157"/>
              <a:gd name="T141" fmla="*/ 2408 h 240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3157" h="2408">
                <a:moveTo>
                  <a:pt x="0" y="199"/>
                </a:moveTo>
                <a:cubicBezTo>
                  <a:pt x="14" y="207"/>
                  <a:pt x="66" y="278"/>
                  <a:pt x="86" y="246"/>
                </a:cubicBezTo>
                <a:cubicBezTo>
                  <a:pt x="107" y="213"/>
                  <a:pt x="118" y="16"/>
                  <a:pt x="125" y="8"/>
                </a:cubicBezTo>
                <a:cubicBezTo>
                  <a:pt x="132" y="0"/>
                  <a:pt x="124" y="187"/>
                  <a:pt x="128" y="199"/>
                </a:cubicBezTo>
                <a:cubicBezTo>
                  <a:pt x="132" y="210"/>
                  <a:pt x="145" y="77"/>
                  <a:pt x="149" y="81"/>
                </a:cubicBezTo>
                <a:cubicBezTo>
                  <a:pt x="153" y="85"/>
                  <a:pt x="154" y="191"/>
                  <a:pt x="155" y="225"/>
                </a:cubicBezTo>
                <a:cubicBezTo>
                  <a:pt x="156" y="259"/>
                  <a:pt x="151" y="266"/>
                  <a:pt x="155" y="290"/>
                </a:cubicBezTo>
                <a:cubicBezTo>
                  <a:pt x="159" y="313"/>
                  <a:pt x="162" y="329"/>
                  <a:pt x="179" y="366"/>
                </a:cubicBezTo>
                <a:cubicBezTo>
                  <a:pt x="196" y="403"/>
                  <a:pt x="225" y="459"/>
                  <a:pt x="256" y="513"/>
                </a:cubicBezTo>
                <a:cubicBezTo>
                  <a:pt x="288" y="567"/>
                  <a:pt x="333" y="655"/>
                  <a:pt x="370" y="692"/>
                </a:cubicBezTo>
                <a:cubicBezTo>
                  <a:pt x="406" y="729"/>
                  <a:pt x="448" y="741"/>
                  <a:pt x="477" y="739"/>
                </a:cubicBezTo>
                <a:cubicBezTo>
                  <a:pt x="506" y="737"/>
                  <a:pt x="520" y="688"/>
                  <a:pt x="542" y="683"/>
                </a:cubicBezTo>
                <a:cubicBezTo>
                  <a:pt x="565" y="678"/>
                  <a:pt x="596" y="694"/>
                  <a:pt x="617" y="710"/>
                </a:cubicBezTo>
                <a:cubicBezTo>
                  <a:pt x="638" y="726"/>
                  <a:pt x="645" y="748"/>
                  <a:pt x="671" y="779"/>
                </a:cubicBezTo>
                <a:cubicBezTo>
                  <a:pt x="697" y="810"/>
                  <a:pt x="752" y="902"/>
                  <a:pt x="776" y="899"/>
                </a:cubicBezTo>
                <a:cubicBezTo>
                  <a:pt x="800" y="896"/>
                  <a:pt x="805" y="889"/>
                  <a:pt x="816" y="761"/>
                </a:cubicBezTo>
                <a:cubicBezTo>
                  <a:pt x="827" y="633"/>
                  <a:pt x="834" y="178"/>
                  <a:pt x="841" y="128"/>
                </a:cubicBezTo>
                <a:cubicBezTo>
                  <a:pt x="848" y="78"/>
                  <a:pt x="852" y="388"/>
                  <a:pt x="855" y="461"/>
                </a:cubicBezTo>
                <a:cubicBezTo>
                  <a:pt x="858" y="534"/>
                  <a:pt x="857" y="530"/>
                  <a:pt x="858" y="569"/>
                </a:cubicBezTo>
                <a:cubicBezTo>
                  <a:pt x="859" y="608"/>
                  <a:pt x="857" y="634"/>
                  <a:pt x="861" y="698"/>
                </a:cubicBezTo>
                <a:cubicBezTo>
                  <a:pt x="865" y="762"/>
                  <a:pt x="876" y="888"/>
                  <a:pt x="885" y="953"/>
                </a:cubicBezTo>
                <a:cubicBezTo>
                  <a:pt x="894" y="1018"/>
                  <a:pt x="900" y="1049"/>
                  <a:pt x="918" y="1089"/>
                </a:cubicBezTo>
                <a:cubicBezTo>
                  <a:pt x="936" y="1129"/>
                  <a:pt x="971" y="1168"/>
                  <a:pt x="993" y="1194"/>
                </a:cubicBezTo>
                <a:cubicBezTo>
                  <a:pt x="1014" y="1221"/>
                  <a:pt x="1022" y="1229"/>
                  <a:pt x="1049" y="1250"/>
                </a:cubicBezTo>
                <a:cubicBezTo>
                  <a:pt x="1076" y="1271"/>
                  <a:pt x="1125" y="1301"/>
                  <a:pt x="1158" y="1319"/>
                </a:cubicBezTo>
                <a:cubicBezTo>
                  <a:pt x="1191" y="1337"/>
                  <a:pt x="1225" y="1359"/>
                  <a:pt x="1248" y="1359"/>
                </a:cubicBezTo>
                <a:cubicBezTo>
                  <a:pt x="1271" y="1359"/>
                  <a:pt x="1280" y="1337"/>
                  <a:pt x="1298" y="1319"/>
                </a:cubicBezTo>
                <a:cubicBezTo>
                  <a:pt x="1316" y="1301"/>
                  <a:pt x="1336" y="1321"/>
                  <a:pt x="1358" y="1249"/>
                </a:cubicBezTo>
                <a:cubicBezTo>
                  <a:pt x="1380" y="1177"/>
                  <a:pt x="1410" y="880"/>
                  <a:pt x="1428" y="889"/>
                </a:cubicBezTo>
                <a:cubicBezTo>
                  <a:pt x="1446" y="898"/>
                  <a:pt x="1458" y="1210"/>
                  <a:pt x="1469" y="1306"/>
                </a:cubicBezTo>
                <a:cubicBezTo>
                  <a:pt x="1480" y="1402"/>
                  <a:pt x="1482" y="1424"/>
                  <a:pt x="1493" y="1464"/>
                </a:cubicBezTo>
                <a:cubicBezTo>
                  <a:pt x="1504" y="1504"/>
                  <a:pt x="1506" y="1522"/>
                  <a:pt x="1538" y="1549"/>
                </a:cubicBezTo>
                <a:cubicBezTo>
                  <a:pt x="1570" y="1576"/>
                  <a:pt x="1638" y="1601"/>
                  <a:pt x="1688" y="1629"/>
                </a:cubicBezTo>
                <a:cubicBezTo>
                  <a:pt x="1738" y="1657"/>
                  <a:pt x="1792" y="1689"/>
                  <a:pt x="1838" y="1719"/>
                </a:cubicBezTo>
                <a:cubicBezTo>
                  <a:pt x="1884" y="1749"/>
                  <a:pt x="1919" y="1787"/>
                  <a:pt x="1967" y="1811"/>
                </a:cubicBezTo>
                <a:cubicBezTo>
                  <a:pt x="2015" y="1835"/>
                  <a:pt x="2073" y="1839"/>
                  <a:pt x="2125" y="1864"/>
                </a:cubicBezTo>
                <a:cubicBezTo>
                  <a:pt x="2177" y="1889"/>
                  <a:pt x="2211" y="1916"/>
                  <a:pt x="2278" y="1959"/>
                </a:cubicBezTo>
                <a:cubicBezTo>
                  <a:pt x="2345" y="2002"/>
                  <a:pt x="2456" y="2075"/>
                  <a:pt x="2526" y="2122"/>
                </a:cubicBezTo>
                <a:cubicBezTo>
                  <a:pt x="2596" y="2169"/>
                  <a:pt x="2633" y="2214"/>
                  <a:pt x="2698" y="2242"/>
                </a:cubicBezTo>
                <a:cubicBezTo>
                  <a:pt x="2763" y="2270"/>
                  <a:pt x="2865" y="2302"/>
                  <a:pt x="2914" y="2291"/>
                </a:cubicBezTo>
                <a:cubicBezTo>
                  <a:pt x="2963" y="2280"/>
                  <a:pt x="2973" y="2220"/>
                  <a:pt x="2991" y="2174"/>
                </a:cubicBezTo>
                <a:cubicBezTo>
                  <a:pt x="3009" y="2128"/>
                  <a:pt x="3011" y="2073"/>
                  <a:pt x="3021" y="2017"/>
                </a:cubicBezTo>
                <a:cubicBezTo>
                  <a:pt x="3031" y="1961"/>
                  <a:pt x="3041" y="1825"/>
                  <a:pt x="3051" y="1837"/>
                </a:cubicBezTo>
                <a:cubicBezTo>
                  <a:pt x="3061" y="1849"/>
                  <a:pt x="3072" y="2013"/>
                  <a:pt x="3081" y="2092"/>
                </a:cubicBezTo>
                <a:cubicBezTo>
                  <a:pt x="3090" y="2171"/>
                  <a:pt x="3093" y="2256"/>
                  <a:pt x="3106" y="2309"/>
                </a:cubicBezTo>
                <a:cubicBezTo>
                  <a:pt x="3119" y="2362"/>
                  <a:pt x="3146" y="2387"/>
                  <a:pt x="3157" y="2408"/>
                </a:cubicBezTo>
              </a:path>
            </a:pathLst>
          </a:custGeom>
          <a:noFill/>
          <a:ln w="9525">
            <a:solidFill>
              <a:srgbClr val="000000"/>
            </a:solidFill>
            <a:round/>
            <a:headEnd/>
            <a:tailEnd/>
          </a:ln>
        </p:spPr>
        <p:txBody>
          <a:bodyPr/>
          <a:lstStyle/>
          <a:p>
            <a:endParaRPr lang="en-US"/>
          </a:p>
        </p:txBody>
      </p:sp>
      <p:sp>
        <p:nvSpPr>
          <p:cNvPr id="15374" name="Freeform 13"/>
          <p:cNvSpPr>
            <a:spLocks/>
          </p:cNvSpPr>
          <p:nvPr/>
        </p:nvSpPr>
        <p:spPr bwMode="auto">
          <a:xfrm>
            <a:off x="7466013" y="3679825"/>
            <a:ext cx="901700" cy="566738"/>
          </a:xfrm>
          <a:custGeom>
            <a:avLst/>
            <a:gdLst>
              <a:gd name="T0" fmla="*/ 4 w 1035"/>
              <a:gd name="T1" fmla="*/ 0 h 671"/>
              <a:gd name="T2" fmla="*/ 4 w 1035"/>
              <a:gd name="T3" fmla="*/ 198 h 671"/>
              <a:gd name="T4" fmla="*/ 28 w 1035"/>
              <a:gd name="T5" fmla="*/ 318 h 671"/>
              <a:gd name="T6" fmla="*/ 77 w 1035"/>
              <a:gd name="T7" fmla="*/ 393 h 671"/>
              <a:gd name="T8" fmla="*/ 223 w 1035"/>
              <a:gd name="T9" fmla="*/ 429 h 671"/>
              <a:gd name="T10" fmla="*/ 295 w 1035"/>
              <a:gd name="T11" fmla="*/ 453 h 671"/>
              <a:gd name="T12" fmla="*/ 416 w 1035"/>
              <a:gd name="T13" fmla="*/ 483 h 671"/>
              <a:gd name="T14" fmla="*/ 576 w 1035"/>
              <a:gd name="T15" fmla="*/ 504 h 671"/>
              <a:gd name="T16" fmla="*/ 743 w 1035"/>
              <a:gd name="T17" fmla="*/ 498 h 671"/>
              <a:gd name="T18" fmla="*/ 775 w 1035"/>
              <a:gd name="T19" fmla="*/ 354 h 671"/>
              <a:gd name="T20" fmla="*/ 802 w 1035"/>
              <a:gd name="T21" fmla="*/ 108 h 671"/>
              <a:gd name="T22" fmla="*/ 829 w 1035"/>
              <a:gd name="T23" fmla="*/ 387 h 671"/>
              <a:gd name="T24" fmla="*/ 859 w 1035"/>
              <a:gd name="T25" fmla="*/ 507 h 671"/>
              <a:gd name="T26" fmla="*/ 936 w 1035"/>
              <a:gd name="T27" fmla="*/ 570 h 671"/>
              <a:gd name="T28" fmla="*/ 1035 w 1035"/>
              <a:gd name="T29" fmla="*/ 671 h 67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035"/>
              <a:gd name="T46" fmla="*/ 0 h 671"/>
              <a:gd name="T47" fmla="*/ 1035 w 1035"/>
              <a:gd name="T48" fmla="*/ 671 h 67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035" h="671">
                <a:moveTo>
                  <a:pt x="4" y="0"/>
                </a:moveTo>
                <a:cubicBezTo>
                  <a:pt x="5" y="33"/>
                  <a:pt x="0" y="145"/>
                  <a:pt x="4" y="198"/>
                </a:cubicBezTo>
                <a:cubicBezTo>
                  <a:pt x="8" y="251"/>
                  <a:pt x="16" y="286"/>
                  <a:pt x="28" y="318"/>
                </a:cubicBezTo>
                <a:cubicBezTo>
                  <a:pt x="39" y="350"/>
                  <a:pt x="44" y="375"/>
                  <a:pt x="77" y="393"/>
                </a:cubicBezTo>
                <a:cubicBezTo>
                  <a:pt x="109" y="411"/>
                  <a:pt x="187" y="419"/>
                  <a:pt x="223" y="429"/>
                </a:cubicBezTo>
                <a:cubicBezTo>
                  <a:pt x="259" y="439"/>
                  <a:pt x="262" y="444"/>
                  <a:pt x="295" y="453"/>
                </a:cubicBezTo>
                <a:cubicBezTo>
                  <a:pt x="327" y="462"/>
                  <a:pt x="370" y="475"/>
                  <a:pt x="416" y="483"/>
                </a:cubicBezTo>
                <a:cubicBezTo>
                  <a:pt x="462" y="491"/>
                  <a:pt x="521" y="501"/>
                  <a:pt x="576" y="504"/>
                </a:cubicBezTo>
                <a:cubicBezTo>
                  <a:pt x="630" y="507"/>
                  <a:pt x="710" y="523"/>
                  <a:pt x="743" y="498"/>
                </a:cubicBezTo>
                <a:cubicBezTo>
                  <a:pt x="776" y="473"/>
                  <a:pt x="765" y="419"/>
                  <a:pt x="775" y="354"/>
                </a:cubicBezTo>
                <a:cubicBezTo>
                  <a:pt x="785" y="289"/>
                  <a:pt x="793" y="103"/>
                  <a:pt x="802" y="108"/>
                </a:cubicBezTo>
                <a:cubicBezTo>
                  <a:pt x="811" y="113"/>
                  <a:pt x="820" y="321"/>
                  <a:pt x="829" y="387"/>
                </a:cubicBezTo>
                <a:cubicBezTo>
                  <a:pt x="838" y="453"/>
                  <a:pt x="841" y="477"/>
                  <a:pt x="859" y="507"/>
                </a:cubicBezTo>
                <a:cubicBezTo>
                  <a:pt x="877" y="537"/>
                  <a:pt x="907" y="543"/>
                  <a:pt x="936" y="570"/>
                </a:cubicBezTo>
                <a:cubicBezTo>
                  <a:pt x="966" y="597"/>
                  <a:pt x="1014" y="650"/>
                  <a:pt x="1035" y="671"/>
                </a:cubicBezTo>
              </a:path>
            </a:pathLst>
          </a:custGeom>
          <a:noFill/>
          <a:ln w="9525">
            <a:solidFill>
              <a:srgbClr val="000000"/>
            </a:solidFill>
            <a:round/>
            <a:headEnd/>
            <a:tailEnd/>
          </a:ln>
        </p:spPr>
        <p:txBody>
          <a:bodyPr/>
          <a:lstStyle/>
          <a:p>
            <a:endParaRPr lang="en-US"/>
          </a:p>
        </p:txBody>
      </p:sp>
      <p:sp>
        <p:nvSpPr>
          <p:cNvPr id="15375" name="Freeform 14"/>
          <p:cNvSpPr>
            <a:spLocks/>
          </p:cNvSpPr>
          <p:nvPr/>
        </p:nvSpPr>
        <p:spPr bwMode="auto">
          <a:xfrm>
            <a:off x="5010150" y="2576513"/>
            <a:ext cx="2457450" cy="1344612"/>
          </a:xfrm>
          <a:custGeom>
            <a:avLst/>
            <a:gdLst>
              <a:gd name="T0" fmla="*/ 0 w 2817"/>
              <a:gd name="T1" fmla="*/ 877 h 1597"/>
              <a:gd name="T2" fmla="*/ 150 w 2817"/>
              <a:gd name="T3" fmla="*/ 955 h 1597"/>
              <a:gd name="T4" fmla="*/ 308 w 2817"/>
              <a:gd name="T5" fmla="*/ 985 h 1597"/>
              <a:gd name="T6" fmla="*/ 443 w 2817"/>
              <a:gd name="T7" fmla="*/ 1075 h 1597"/>
              <a:gd name="T8" fmla="*/ 563 w 2817"/>
              <a:gd name="T9" fmla="*/ 1113 h 1597"/>
              <a:gd name="T10" fmla="*/ 720 w 2817"/>
              <a:gd name="T11" fmla="*/ 1225 h 1597"/>
              <a:gd name="T12" fmla="*/ 900 w 2817"/>
              <a:gd name="T13" fmla="*/ 1293 h 1597"/>
              <a:gd name="T14" fmla="*/ 998 w 2817"/>
              <a:gd name="T15" fmla="*/ 1368 h 1597"/>
              <a:gd name="T16" fmla="*/ 1148 w 2817"/>
              <a:gd name="T17" fmla="*/ 1330 h 1597"/>
              <a:gd name="T18" fmla="*/ 1241 w 2817"/>
              <a:gd name="T19" fmla="*/ 1006 h 1597"/>
              <a:gd name="T20" fmla="*/ 1265 w 2817"/>
              <a:gd name="T21" fmla="*/ 853 h 1597"/>
              <a:gd name="T22" fmla="*/ 1318 w 2817"/>
              <a:gd name="T23" fmla="*/ 580 h 1597"/>
              <a:gd name="T24" fmla="*/ 1346 w 2817"/>
              <a:gd name="T25" fmla="*/ 892 h 1597"/>
              <a:gd name="T26" fmla="*/ 1364 w 2817"/>
              <a:gd name="T27" fmla="*/ 1132 h 1597"/>
              <a:gd name="T28" fmla="*/ 1448 w 2817"/>
              <a:gd name="T29" fmla="*/ 1338 h 1597"/>
              <a:gd name="T30" fmla="*/ 1590 w 2817"/>
              <a:gd name="T31" fmla="*/ 1323 h 1597"/>
              <a:gd name="T32" fmla="*/ 1748 w 2817"/>
              <a:gd name="T33" fmla="*/ 1360 h 1597"/>
              <a:gd name="T34" fmla="*/ 1853 w 2817"/>
              <a:gd name="T35" fmla="*/ 1338 h 1597"/>
              <a:gd name="T36" fmla="*/ 1941 w 2817"/>
              <a:gd name="T37" fmla="*/ 1342 h 1597"/>
              <a:gd name="T38" fmla="*/ 2010 w 2817"/>
              <a:gd name="T39" fmla="*/ 1330 h 1597"/>
              <a:gd name="T40" fmla="*/ 2100 w 2817"/>
              <a:gd name="T41" fmla="*/ 1353 h 1597"/>
              <a:gd name="T42" fmla="*/ 2139 w 2817"/>
              <a:gd name="T43" fmla="*/ 1363 h 1597"/>
              <a:gd name="T44" fmla="*/ 2160 w 2817"/>
              <a:gd name="T45" fmla="*/ 1381 h 1597"/>
              <a:gd name="T46" fmla="*/ 2177 w 2817"/>
              <a:gd name="T47" fmla="*/ 1465 h 1597"/>
              <a:gd name="T48" fmla="*/ 2214 w 2817"/>
              <a:gd name="T49" fmla="*/ 1582 h 1597"/>
              <a:gd name="T50" fmla="*/ 2360 w 2817"/>
              <a:gd name="T51" fmla="*/ 1555 h 1597"/>
              <a:gd name="T52" fmla="*/ 2478 w 2817"/>
              <a:gd name="T53" fmla="*/ 1564 h 1597"/>
              <a:gd name="T54" fmla="*/ 2649 w 2817"/>
              <a:gd name="T55" fmla="*/ 1552 h 1597"/>
              <a:gd name="T56" fmla="*/ 2705 w 2817"/>
              <a:gd name="T57" fmla="*/ 1390 h 1597"/>
              <a:gd name="T58" fmla="*/ 2720 w 2817"/>
              <a:gd name="T59" fmla="*/ 1255 h 1597"/>
              <a:gd name="T60" fmla="*/ 2751 w 2817"/>
              <a:gd name="T61" fmla="*/ 776 h 1597"/>
              <a:gd name="T62" fmla="*/ 2775 w 2817"/>
              <a:gd name="T63" fmla="*/ 57 h 1597"/>
              <a:gd name="T64" fmla="*/ 2796 w 2817"/>
              <a:gd name="T65" fmla="*/ 436 h 1597"/>
              <a:gd name="T66" fmla="*/ 2802 w 2817"/>
              <a:gd name="T67" fmla="*/ 738 h 1597"/>
              <a:gd name="T68" fmla="*/ 2811 w 2817"/>
              <a:gd name="T69" fmla="*/ 902 h 1597"/>
              <a:gd name="T70" fmla="*/ 2817 w 2817"/>
              <a:gd name="T71" fmla="*/ 1108 h 1597"/>
              <a:gd name="T72" fmla="*/ 2814 w 2817"/>
              <a:gd name="T73" fmla="*/ 1313 h 159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817"/>
              <a:gd name="T112" fmla="*/ 0 h 1597"/>
              <a:gd name="T113" fmla="*/ 2817 w 2817"/>
              <a:gd name="T114" fmla="*/ 1597 h 159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817" h="1597">
                <a:moveTo>
                  <a:pt x="0" y="877"/>
                </a:moveTo>
                <a:cubicBezTo>
                  <a:pt x="25" y="891"/>
                  <a:pt x="99" y="937"/>
                  <a:pt x="150" y="955"/>
                </a:cubicBezTo>
                <a:cubicBezTo>
                  <a:pt x="201" y="973"/>
                  <a:pt x="259" y="965"/>
                  <a:pt x="308" y="985"/>
                </a:cubicBezTo>
                <a:cubicBezTo>
                  <a:pt x="357" y="1005"/>
                  <a:pt x="401" y="1054"/>
                  <a:pt x="443" y="1075"/>
                </a:cubicBezTo>
                <a:cubicBezTo>
                  <a:pt x="485" y="1096"/>
                  <a:pt x="517" y="1088"/>
                  <a:pt x="563" y="1113"/>
                </a:cubicBezTo>
                <a:cubicBezTo>
                  <a:pt x="609" y="1138"/>
                  <a:pt x="664" y="1195"/>
                  <a:pt x="720" y="1225"/>
                </a:cubicBezTo>
                <a:cubicBezTo>
                  <a:pt x="776" y="1255"/>
                  <a:pt x="854" y="1269"/>
                  <a:pt x="900" y="1293"/>
                </a:cubicBezTo>
                <a:cubicBezTo>
                  <a:pt x="946" y="1317"/>
                  <a:pt x="957" y="1362"/>
                  <a:pt x="998" y="1368"/>
                </a:cubicBezTo>
                <a:cubicBezTo>
                  <a:pt x="1039" y="1374"/>
                  <a:pt x="1108" y="1390"/>
                  <a:pt x="1148" y="1330"/>
                </a:cubicBezTo>
                <a:cubicBezTo>
                  <a:pt x="1188" y="1270"/>
                  <a:pt x="1222" y="1085"/>
                  <a:pt x="1241" y="1006"/>
                </a:cubicBezTo>
                <a:cubicBezTo>
                  <a:pt x="1260" y="927"/>
                  <a:pt x="1252" y="924"/>
                  <a:pt x="1265" y="853"/>
                </a:cubicBezTo>
                <a:cubicBezTo>
                  <a:pt x="1278" y="782"/>
                  <a:pt x="1305" y="574"/>
                  <a:pt x="1318" y="580"/>
                </a:cubicBezTo>
                <a:cubicBezTo>
                  <a:pt x="1331" y="586"/>
                  <a:pt x="1338" y="800"/>
                  <a:pt x="1346" y="892"/>
                </a:cubicBezTo>
                <a:cubicBezTo>
                  <a:pt x="1354" y="984"/>
                  <a:pt x="1347" y="1058"/>
                  <a:pt x="1364" y="1132"/>
                </a:cubicBezTo>
                <a:cubicBezTo>
                  <a:pt x="1381" y="1206"/>
                  <a:pt x="1410" y="1306"/>
                  <a:pt x="1448" y="1338"/>
                </a:cubicBezTo>
                <a:cubicBezTo>
                  <a:pt x="1486" y="1370"/>
                  <a:pt x="1540" y="1319"/>
                  <a:pt x="1590" y="1323"/>
                </a:cubicBezTo>
                <a:cubicBezTo>
                  <a:pt x="1640" y="1327"/>
                  <a:pt x="1704" y="1358"/>
                  <a:pt x="1748" y="1360"/>
                </a:cubicBezTo>
                <a:cubicBezTo>
                  <a:pt x="1792" y="1362"/>
                  <a:pt x="1821" y="1341"/>
                  <a:pt x="1853" y="1338"/>
                </a:cubicBezTo>
                <a:cubicBezTo>
                  <a:pt x="1885" y="1335"/>
                  <a:pt x="1915" y="1343"/>
                  <a:pt x="1941" y="1342"/>
                </a:cubicBezTo>
                <a:cubicBezTo>
                  <a:pt x="1967" y="1341"/>
                  <a:pt x="1984" y="1328"/>
                  <a:pt x="2010" y="1330"/>
                </a:cubicBezTo>
                <a:cubicBezTo>
                  <a:pt x="2036" y="1332"/>
                  <a:pt x="2079" y="1348"/>
                  <a:pt x="2100" y="1353"/>
                </a:cubicBezTo>
                <a:cubicBezTo>
                  <a:pt x="2121" y="1358"/>
                  <a:pt x="2129" y="1358"/>
                  <a:pt x="2139" y="1363"/>
                </a:cubicBezTo>
                <a:cubicBezTo>
                  <a:pt x="2149" y="1368"/>
                  <a:pt x="2154" y="1364"/>
                  <a:pt x="2160" y="1381"/>
                </a:cubicBezTo>
                <a:cubicBezTo>
                  <a:pt x="2166" y="1398"/>
                  <a:pt x="2168" y="1432"/>
                  <a:pt x="2177" y="1465"/>
                </a:cubicBezTo>
                <a:cubicBezTo>
                  <a:pt x="2186" y="1498"/>
                  <a:pt x="2183" y="1567"/>
                  <a:pt x="2214" y="1582"/>
                </a:cubicBezTo>
                <a:cubicBezTo>
                  <a:pt x="2245" y="1597"/>
                  <a:pt x="2316" y="1558"/>
                  <a:pt x="2360" y="1555"/>
                </a:cubicBezTo>
                <a:cubicBezTo>
                  <a:pt x="2404" y="1552"/>
                  <a:pt x="2430" y="1564"/>
                  <a:pt x="2478" y="1564"/>
                </a:cubicBezTo>
                <a:cubicBezTo>
                  <a:pt x="2526" y="1564"/>
                  <a:pt x="2611" y="1581"/>
                  <a:pt x="2649" y="1552"/>
                </a:cubicBezTo>
                <a:cubicBezTo>
                  <a:pt x="2687" y="1523"/>
                  <a:pt x="2693" y="1439"/>
                  <a:pt x="2705" y="1390"/>
                </a:cubicBezTo>
                <a:cubicBezTo>
                  <a:pt x="2717" y="1341"/>
                  <a:pt x="2712" y="1357"/>
                  <a:pt x="2720" y="1255"/>
                </a:cubicBezTo>
                <a:cubicBezTo>
                  <a:pt x="2728" y="1153"/>
                  <a:pt x="2742" y="976"/>
                  <a:pt x="2751" y="776"/>
                </a:cubicBezTo>
                <a:cubicBezTo>
                  <a:pt x="2760" y="576"/>
                  <a:pt x="2768" y="114"/>
                  <a:pt x="2775" y="57"/>
                </a:cubicBezTo>
                <a:cubicBezTo>
                  <a:pt x="2782" y="0"/>
                  <a:pt x="2791" y="322"/>
                  <a:pt x="2796" y="436"/>
                </a:cubicBezTo>
                <a:cubicBezTo>
                  <a:pt x="2801" y="549"/>
                  <a:pt x="2800" y="661"/>
                  <a:pt x="2802" y="738"/>
                </a:cubicBezTo>
                <a:cubicBezTo>
                  <a:pt x="2804" y="815"/>
                  <a:pt x="2809" y="841"/>
                  <a:pt x="2811" y="902"/>
                </a:cubicBezTo>
                <a:cubicBezTo>
                  <a:pt x="2813" y="964"/>
                  <a:pt x="2817" y="1039"/>
                  <a:pt x="2817" y="1108"/>
                </a:cubicBezTo>
                <a:cubicBezTo>
                  <a:pt x="2817" y="1176"/>
                  <a:pt x="2815" y="1270"/>
                  <a:pt x="2814" y="1313"/>
                </a:cubicBezTo>
              </a:path>
            </a:pathLst>
          </a:custGeom>
          <a:noFill/>
          <a:ln w="9525">
            <a:solidFill>
              <a:srgbClr val="000000"/>
            </a:solidFill>
            <a:round/>
            <a:headEnd/>
            <a:tailEnd/>
          </a:ln>
        </p:spPr>
        <p:txBody>
          <a:bodyPr/>
          <a:lstStyle/>
          <a:p>
            <a:endParaRPr lang="en-US"/>
          </a:p>
        </p:txBody>
      </p:sp>
      <p:sp>
        <p:nvSpPr>
          <p:cNvPr id="15376" name="Text Box 15"/>
          <p:cNvSpPr txBox="1">
            <a:spLocks noChangeArrowheads="1"/>
          </p:cNvSpPr>
          <p:nvPr/>
        </p:nvSpPr>
        <p:spPr bwMode="auto">
          <a:xfrm>
            <a:off x="2339975" y="692150"/>
            <a:ext cx="931863" cy="280988"/>
          </a:xfrm>
          <a:prstGeom prst="rect">
            <a:avLst/>
          </a:prstGeom>
          <a:solidFill>
            <a:srgbClr val="FFFFFF"/>
          </a:solidFill>
          <a:ln w="9525">
            <a:noFill/>
            <a:miter lim="800000"/>
            <a:headEnd/>
            <a:tailEnd/>
          </a:ln>
        </p:spPr>
        <p:txBody>
          <a:bodyPr/>
          <a:lstStyle/>
          <a:p>
            <a:r>
              <a:rPr lang="en-GB" sz="1400">
                <a:latin typeface="Courier New" pitchFamily="49" charset="0"/>
              </a:rPr>
              <a:t>X-rays</a:t>
            </a:r>
            <a:endParaRPr lang="en-US" sz="1400"/>
          </a:p>
        </p:txBody>
      </p:sp>
      <p:sp>
        <p:nvSpPr>
          <p:cNvPr id="15377" name="Text Box 17"/>
          <p:cNvSpPr txBox="1">
            <a:spLocks noChangeArrowheads="1"/>
          </p:cNvSpPr>
          <p:nvPr/>
        </p:nvSpPr>
        <p:spPr bwMode="auto">
          <a:xfrm>
            <a:off x="2484438" y="981075"/>
            <a:ext cx="1008062" cy="330200"/>
          </a:xfrm>
          <a:prstGeom prst="rect">
            <a:avLst/>
          </a:prstGeom>
          <a:solidFill>
            <a:srgbClr val="FFFFFF"/>
          </a:solidFill>
          <a:ln w="9525">
            <a:noFill/>
            <a:miter lim="800000"/>
            <a:headEnd/>
            <a:tailEnd/>
          </a:ln>
        </p:spPr>
        <p:txBody>
          <a:bodyPr/>
          <a:lstStyle/>
          <a:p>
            <a:r>
              <a:rPr lang="en-US" sz="1400">
                <a:latin typeface="Courier New" pitchFamily="49" charset="0"/>
              </a:rPr>
              <a:t>Back scatter</a:t>
            </a:r>
            <a:endParaRPr lang="en-US" sz="1400"/>
          </a:p>
        </p:txBody>
      </p:sp>
      <p:sp>
        <p:nvSpPr>
          <p:cNvPr id="15378" name="Text Box 18"/>
          <p:cNvSpPr txBox="1">
            <a:spLocks noChangeArrowheads="1"/>
          </p:cNvSpPr>
          <p:nvPr/>
        </p:nvSpPr>
        <p:spPr bwMode="auto">
          <a:xfrm>
            <a:off x="3678238" y="1449388"/>
            <a:ext cx="677862" cy="282575"/>
          </a:xfrm>
          <a:prstGeom prst="rect">
            <a:avLst/>
          </a:prstGeom>
          <a:solidFill>
            <a:srgbClr val="FFFFFF"/>
          </a:solidFill>
          <a:ln w="9525">
            <a:noFill/>
            <a:miter lim="800000"/>
            <a:headEnd/>
            <a:tailEnd/>
          </a:ln>
        </p:spPr>
        <p:txBody>
          <a:bodyPr/>
          <a:lstStyle/>
          <a:p>
            <a:r>
              <a:rPr lang="en-GB" sz="1400">
                <a:latin typeface="Courier New" pitchFamily="49" charset="0"/>
              </a:rPr>
              <a:t>511 keV</a:t>
            </a:r>
            <a:endParaRPr lang="en-US" sz="1400"/>
          </a:p>
        </p:txBody>
      </p:sp>
      <p:sp>
        <p:nvSpPr>
          <p:cNvPr id="15379" name="Text Box 19"/>
          <p:cNvSpPr txBox="1">
            <a:spLocks noChangeArrowheads="1"/>
          </p:cNvSpPr>
          <p:nvPr/>
        </p:nvSpPr>
        <p:spPr bwMode="auto">
          <a:xfrm>
            <a:off x="4946650" y="1874838"/>
            <a:ext cx="849313" cy="330200"/>
          </a:xfrm>
          <a:prstGeom prst="rect">
            <a:avLst/>
          </a:prstGeom>
          <a:solidFill>
            <a:srgbClr val="FFFFFF"/>
          </a:solidFill>
          <a:ln w="9525">
            <a:noFill/>
            <a:miter lim="800000"/>
            <a:headEnd/>
            <a:tailEnd/>
          </a:ln>
        </p:spPr>
        <p:txBody>
          <a:bodyPr/>
          <a:lstStyle/>
          <a:p>
            <a:r>
              <a:rPr lang="en-GB" sz="1400">
                <a:latin typeface="Courier New" pitchFamily="49" charset="0"/>
              </a:rPr>
              <a:t>Double escape</a:t>
            </a:r>
            <a:endParaRPr lang="en-US" sz="1400"/>
          </a:p>
        </p:txBody>
      </p:sp>
      <p:sp>
        <p:nvSpPr>
          <p:cNvPr id="15380" name="Text Box 20"/>
          <p:cNvSpPr txBox="1">
            <a:spLocks noChangeArrowheads="1"/>
          </p:cNvSpPr>
          <p:nvPr/>
        </p:nvSpPr>
        <p:spPr bwMode="auto">
          <a:xfrm>
            <a:off x="6184900" y="2133600"/>
            <a:ext cx="835025" cy="323850"/>
          </a:xfrm>
          <a:prstGeom prst="rect">
            <a:avLst/>
          </a:prstGeom>
          <a:solidFill>
            <a:srgbClr val="FFFFFF"/>
          </a:solidFill>
          <a:ln w="9525">
            <a:noFill/>
            <a:miter lim="800000"/>
            <a:headEnd/>
            <a:tailEnd/>
          </a:ln>
        </p:spPr>
        <p:txBody>
          <a:bodyPr/>
          <a:lstStyle/>
          <a:p>
            <a:r>
              <a:rPr lang="en-GB" sz="1400">
                <a:latin typeface="Courier New" pitchFamily="49" charset="0"/>
              </a:rPr>
              <a:t>Single escape</a:t>
            </a:r>
            <a:endParaRPr lang="en-US" sz="1400"/>
          </a:p>
        </p:txBody>
      </p:sp>
      <p:sp>
        <p:nvSpPr>
          <p:cNvPr id="15381" name="Text Box 21"/>
          <p:cNvSpPr txBox="1">
            <a:spLocks noChangeArrowheads="1"/>
          </p:cNvSpPr>
          <p:nvPr/>
        </p:nvSpPr>
        <p:spPr bwMode="auto">
          <a:xfrm>
            <a:off x="8083550" y="3005138"/>
            <a:ext cx="1060450" cy="328612"/>
          </a:xfrm>
          <a:prstGeom prst="rect">
            <a:avLst/>
          </a:prstGeom>
          <a:solidFill>
            <a:srgbClr val="FFFFFF"/>
          </a:solidFill>
          <a:ln w="9525">
            <a:noFill/>
            <a:miter lim="800000"/>
            <a:headEnd/>
            <a:tailEnd/>
          </a:ln>
        </p:spPr>
        <p:txBody>
          <a:bodyPr/>
          <a:lstStyle/>
          <a:p>
            <a:r>
              <a:rPr lang="en-GB" sz="1400">
                <a:latin typeface="Courier New" pitchFamily="49" charset="0"/>
              </a:rPr>
              <a:t>Sum peak</a:t>
            </a:r>
            <a:endParaRPr lang="en-US" sz="1400"/>
          </a:p>
        </p:txBody>
      </p:sp>
      <p:sp>
        <p:nvSpPr>
          <p:cNvPr id="15382" name="Text Box 22"/>
          <p:cNvSpPr txBox="1">
            <a:spLocks noChangeArrowheads="1"/>
          </p:cNvSpPr>
          <p:nvPr/>
        </p:nvSpPr>
        <p:spPr bwMode="auto">
          <a:xfrm>
            <a:off x="7423150" y="1952625"/>
            <a:ext cx="1181100" cy="328613"/>
          </a:xfrm>
          <a:prstGeom prst="rect">
            <a:avLst/>
          </a:prstGeom>
          <a:solidFill>
            <a:srgbClr val="FFFFFF"/>
          </a:solidFill>
          <a:ln w="9525">
            <a:noFill/>
            <a:miter lim="800000"/>
            <a:headEnd/>
            <a:tailEnd/>
          </a:ln>
        </p:spPr>
        <p:txBody>
          <a:bodyPr/>
          <a:lstStyle/>
          <a:p>
            <a:r>
              <a:rPr lang="en-GB" sz="1400">
                <a:latin typeface="Courier New" pitchFamily="49" charset="0"/>
              </a:rPr>
              <a:t>2100 keV</a:t>
            </a:r>
            <a:endParaRPr lang="en-US" sz="1400"/>
          </a:p>
        </p:txBody>
      </p:sp>
      <p:sp>
        <p:nvSpPr>
          <p:cNvPr id="15383" name="Line 23"/>
          <p:cNvSpPr>
            <a:spLocks noChangeShapeType="1"/>
          </p:cNvSpPr>
          <p:nvPr/>
        </p:nvSpPr>
        <p:spPr bwMode="auto">
          <a:xfrm flipH="1">
            <a:off x="4938713" y="2333625"/>
            <a:ext cx="150812" cy="352425"/>
          </a:xfrm>
          <a:prstGeom prst="line">
            <a:avLst/>
          </a:prstGeom>
          <a:noFill/>
          <a:ln w="9525">
            <a:solidFill>
              <a:srgbClr val="000000"/>
            </a:solidFill>
            <a:round/>
            <a:headEnd/>
            <a:tailEnd type="triangle" w="med" len="med"/>
          </a:ln>
        </p:spPr>
        <p:txBody>
          <a:bodyPr/>
          <a:lstStyle/>
          <a:p>
            <a:endParaRPr lang="en-GB"/>
          </a:p>
        </p:txBody>
      </p:sp>
      <p:sp>
        <p:nvSpPr>
          <p:cNvPr id="15384" name="Line 24"/>
          <p:cNvSpPr>
            <a:spLocks noChangeShapeType="1"/>
          </p:cNvSpPr>
          <p:nvPr/>
        </p:nvSpPr>
        <p:spPr bwMode="auto">
          <a:xfrm flipH="1">
            <a:off x="6184900" y="2614613"/>
            <a:ext cx="180975" cy="384175"/>
          </a:xfrm>
          <a:prstGeom prst="line">
            <a:avLst/>
          </a:prstGeom>
          <a:noFill/>
          <a:ln w="9525">
            <a:solidFill>
              <a:srgbClr val="000000"/>
            </a:solidFill>
            <a:round/>
            <a:headEnd/>
            <a:tailEnd type="triangle" w="med" len="med"/>
          </a:ln>
        </p:spPr>
        <p:txBody>
          <a:bodyPr/>
          <a:lstStyle/>
          <a:p>
            <a:endParaRPr lang="en-GB"/>
          </a:p>
        </p:txBody>
      </p:sp>
      <p:sp>
        <p:nvSpPr>
          <p:cNvPr id="15385" name="Text Box 25"/>
          <p:cNvSpPr txBox="1">
            <a:spLocks noChangeArrowheads="1"/>
          </p:cNvSpPr>
          <p:nvPr/>
        </p:nvSpPr>
        <p:spPr bwMode="auto">
          <a:xfrm>
            <a:off x="6516688" y="2708275"/>
            <a:ext cx="1008062" cy="328613"/>
          </a:xfrm>
          <a:prstGeom prst="rect">
            <a:avLst/>
          </a:prstGeom>
          <a:solidFill>
            <a:srgbClr val="FFFFFF"/>
          </a:solidFill>
          <a:ln w="9525">
            <a:noFill/>
            <a:miter lim="800000"/>
            <a:headEnd/>
            <a:tailEnd/>
          </a:ln>
        </p:spPr>
        <p:txBody>
          <a:bodyPr/>
          <a:lstStyle/>
          <a:p>
            <a:r>
              <a:rPr lang="en-GB" sz="1400">
                <a:latin typeface="Courier New" pitchFamily="49" charset="0"/>
              </a:rPr>
              <a:t>Compton edge</a:t>
            </a:r>
            <a:endParaRPr lang="en-US" sz="1400"/>
          </a:p>
        </p:txBody>
      </p:sp>
      <p:sp>
        <p:nvSpPr>
          <p:cNvPr id="15386" name="Freeform 26"/>
          <p:cNvSpPr>
            <a:spLocks/>
          </p:cNvSpPr>
          <p:nvPr/>
        </p:nvSpPr>
        <p:spPr bwMode="auto">
          <a:xfrm>
            <a:off x="6846888" y="3209925"/>
            <a:ext cx="31750" cy="450850"/>
          </a:xfrm>
          <a:custGeom>
            <a:avLst/>
            <a:gdLst>
              <a:gd name="T0" fmla="*/ 0 w 36"/>
              <a:gd name="T1" fmla="*/ 0 h 534"/>
              <a:gd name="T2" fmla="*/ 36 w 36"/>
              <a:gd name="T3" fmla="*/ 534 h 534"/>
              <a:gd name="T4" fmla="*/ 0 60000 65536"/>
              <a:gd name="T5" fmla="*/ 0 60000 65536"/>
              <a:gd name="T6" fmla="*/ 0 w 36"/>
              <a:gd name="T7" fmla="*/ 0 h 534"/>
              <a:gd name="T8" fmla="*/ 36 w 36"/>
              <a:gd name="T9" fmla="*/ 534 h 534"/>
            </a:gdLst>
            <a:ahLst/>
            <a:cxnLst>
              <a:cxn ang="T4">
                <a:pos x="T0" y="T1"/>
              </a:cxn>
              <a:cxn ang="T5">
                <a:pos x="T2" y="T3"/>
              </a:cxn>
            </a:cxnLst>
            <a:rect l="T6" t="T7" r="T8" b="T9"/>
            <a:pathLst>
              <a:path w="36" h="534">
                <a:moveTo>
                  <a:pt x="0" y="0"/>
                </a:moveTo>
                <a:lnTo>
                  <a:pt x="36" y="534"/>
                </a:lnTo>
              </a:path>
            </a:pathLst>
          </a:custGeom>
          <a:noFill/>
          <a:ln w="9525">
            <a:solidFill>
              <a:srgbClr val="000000"/>
            </a:solidFill>
            <a:round/>
            <a:headEnd/>
            <a:tailEnd type="triangle" w="med" len="med"/>
          </a:ln>
        </p:spPr>
        <p:txBody>
          <a:bodyPr/>
          <a:lstStyle/>
          <a:p>
            <a:endParaRPr lang="en-US"/>
          </a:p>
        </p:txBody>
      </p:sp>
      <p:sp>
        <p:nvSpPr>
          <p:cNvPr id="15387" name="Freeform 27"/>
          <p:cNvSpPr>
            <a:spLocks/>
          </p:cNvSpPr>
          <p:nvPr/>
        </p:nvSpPr>
        <p:spPr bwMode="auto">
          <a:xfrm>
            <a:off x="3532188" y="1712913"/>
            <a:ext cx="244475" cy="303212"/>
          </a:xfrm>
          <a:custGeom>
            <a:avLst/>
            <a:gdLst>
              <a:gd name="T0" fmla="*/ 340 w 340"/>
              <a:gd name="T1" fmla="*/ 0 h 430"/>
              <a:gd name="T2" fmla="*/ 260 w 340"/>
              <a:gd name="T3" fmla="*/ 110 h 430"/>
              <a:gd name="T4" fmla="*/ 90 w 340"/>
              <a:gd name="T5" fmla="*/ 340 h 430"/>
              <a:gd name="T6" fmla="*/ 0 w 340"/>
              <a:gd name="T7" fmla="*/ 430 h 430"/>
              <a:gd name="T8" fmla="*/ 0 60000 65536"/>
              <a:gd name="T9" fmla="*/ 0 60000 65536"/>
              <a:gd name="T10" fmla="*/ 0 60000 65536"/>
              <a:gd name="T11" fmla="*/ 0 60000 65536"/>
              <a:gd name="T12" fmla="*/ 0 w 340"/>
              <a:gd name="T13" fmla="*/ 0 h 430"/>
              <a:gd name="T14" fmla="*/ 340 w 340"/>
              <a:gd name="T15" fmla="*/ 430 h 430"/>
            </a:gdLst>
            <a:ahLst/>
            <a:cxnLst>
              <a:cxn ang="T8">
                <a:pos x="T0" y="T1"/>
              </a:cxn>
              <a:cxn ang="T9">
                <a:pos x="T2" y="T3"/>
              </a:cxn>
              <a:cxn ang="T10">
                <a:pos x="T4" y="T5"/>
              </a:cxn>
              <a:cxn ang="T11">
                <a:pos x="T6" y="T7"/>
              </a:cxn>
            </a:cxnLst>
            <a:rect l="T12" t="T13" r="T14" b="T15"/>
            <a:pathLst>
              <a:path w="340" h="430">
                <a:moveTo>
                  <a:pt x="340" y="0"/>
                </a:moveTo>
                <a:lnTo>
                  <a:pt x="260" y="110"/>
                </a:lnTo>
                <a:lnTo>
                  <a:pt x="90" y="340"/>
                </a:lnTo>
                <a:lnTo>
                  <a:pt x="0" y="430"/>
                </a:lnTo>
              </a:path>
            </a:pathLst>
          </a:custGeom>
          <a:noFill/>
          <a:ln w="9525">
            <a:solidFill>
              <a:srgbClr val="000000"/>
            </a:solidFill>
            <a:round/>
            <a:headEnd/>
            <a:tailEnd type="triangle" w="med" len="med"/>
          </a:ln>
        </p:spPr>
        <p:txBody>
          <a:bodyPr/>
          <a:lstStyle/>
          <a:p>
            <a:endParaRPr lang="en-US"/>
          </a:p>
        </p:txBody>
      </p:sp>
      <p:sp>
        <p:nvSpPr>
          <p:cNvPr id="15388" name="Line 28"/>
          <p:cNvSpPr>
            <a:spLocks noChangeShapeType="1"/>
          </p:cNvSpPr>
          <p:nvPr/>
        </p:nvSpPr>
        <p:spPr bwMode="auto">
          <a:xfrm flipH="1">
            <a:off x="2370138" y="1047750"/>
            <a:ext cx="133350" cy="234950"/>
          </a:xfrm>
          <a:prstGeom prst="line">
            <a:avLst/>
          </a:prstGeom>
          <a:noFill/>
          <a:ln w="9525">
            <a:solidFill>
              <a:srgbClr val="000000"/>
            </a:solidFill>
            <a:round/>
            <a:headEnd/>
            <a:tailEnd type="triangle" w="med" len="med"/>
          </a:ln>
        </p:spPr>
        <p:txBody>
          <a:bodyPr/>
          <a:lstStyle/>
          <a:p>
            <a:endParaRPr lang="en-GB"/>
          </a:p>
        </p:txBody>
      </p:sp>
      <p:sp>
        <p:nvSpPr>
          <p:cNvPr id="15389" name="Line 29"/>
          <p:cNvSpPr>
            <a:spLocks noChangeShapeType="1"/>
          </p:cNvSpPr>
          <p:nvPr/>
        </p:nvSpPr>
        <p:spPr bwMode="auto">
          <a:xfrm flipH="1">
            <a:off x="3051175" y="1138238"/>
            <a:ext cx="212725" cy="354012"/>
          </a:xfrm>
          <a:prstGeom prst="line">
            <a:avLst/>
          </a:prstGeom>
          <a:noFill/>
          <a:ln w="9525">
            <a:solidFill>
              <a:srgbClr val="000000"/>
            </a:solidFill>
            <a:round/>
            <a:headEnd/>
            <a:tailEnd type="triangle" w="med" len="med"/>
          </a:ln>
        </p:spPr>
        <p:txBody>
          <a:bodyPr/>
          <a:lstStyle/>
          <a:p>
            <a:endParaRPr lang="en-GB"/>
          </a:p>
        </p:txBody>
      </p:sp>
      <p:sp>
        <p:nvSpPr>
          <p:cNvPr id="15390" name="Line 30"/>
          <p:cNvSpPr>
            <a:spLocks noChangeShapeType="1"/>
          </p:cNvSpPr>
          <p:nvPr/>
        </p:nvSpPr>
        <p:spPr bwMode="auto">
          <a:xfrm flipH="1">
            <a:off x="7440613" y="2287588"/>
            <a:ext cx="103187" cy="298450"/>
          </a:xfrm>
          <a:prstGeom prst="line">
            <a:avLst/>
          </a:prstGeom>
          <a:noFill/>
          <a:ln w="9525">
            <a:solidFill>
              <a:srgbClr val="000000"/>
            </a:solidFill>
            <a:round/>
            <a:headEnd/>
            <a:tailEnd type="triangle" w="med" len="med"/>
          </a:ln>
        </p:spPr>
        <p:txBody>
          <a:bodyPr/>
          <a:lstStyle/>
          <a:p>
            <a:endParaRPr lang="en-GB"/>
          </a:p>
        </p:txBody>
      </p:sp>
      <p:sp>
        <p:nvSpPr>
          <p:cNvPr id="15391" name="Line 31"/>
          <p:cNvSpPr>
            <a:spLocks noChangeShapeType="1"/>
          </p:cNvSpPr>
          <p:nvPr/>
        </p:nvSpPr>
        <p:spPr bwMode="auto">
          <a:xfrm flipH="1">
            <a:off x="8159750" y="3367088"/>
            <a:ext cx="74613" cy="376237"/>
          </a:xfrm>
          <a:prstGeom prst="line">
            <a:avLst/>
          </a:prstGeom>
          <a:noFill/>
          <a:ln w="9525">
            <a:solidFill>
              <a:srgbClr val="000000"/>
            </a:solidFill>
            <a:round/>
            <a:headEnd/>
            <a:tailEnd type="triangle" w="med" len="med"/>
          </a:ln>
        </p:spPr>
        <p:txBody>
          <a:bodyPr/>
          <a:lstStyle/>
          <a:p>
            <a:endParaRPr lang="en-GB"/>
          </a:p>
        </p:txBody>
      </p:sp>
      <p:sp>
        <p:nvSpPr>
          <p:cNvPr id="15392" name="Line 32"/>
          <p:cNvSpPr>
            <a:spLocks noChangeShapeType="1"/>
          </p:cNvSpPr>
          <p:nvPr/>
        </p:nvSpPr>
        <p:spPr bwMode="auto">
          <a:xfrm>
            <a:off x="2320925" y="2079625"/>
            <a:ext cx="2832100" cy="1490663"/>
          </a:xfrm>
          <a:prstGeom prst="line">
            <a:avLst/>
          </a:prstGeom>
          <a:noFill/>
          <a:ln w="9525">
            <a:solidFill>
              <a:srgbClr val="000000"/>
            </a:solidFill>
            <a:round/>
            <a:headEnd/>
            <a:tailEnd/>
          </a:ln>
        </p:spPr>
        <p:txBody>
          <a:bodyPr/>
          <a:lstStyle/>
          <a:p>
            <a:endParaRPr lang="en-GB"/>
          </a:p>
        </p:txBody>
      </p:sp>
      <p:sp>
        <p:nvSpPr>
          <p:cNvPr id="15393" name="Freeform 33"/>
          <p:cNvSpPr>
            <a:spLocks/>
          </p:cNvSpPr>
          <p:nvPr/>
        </p:nvSpPr>
        <p:spPr bwMode="auto">
          <a:xfrm>
            <a:off x="5151438" y="3570288"/>
            <a:ext cx="485775" cy="212725"/>
          </a:xfrm>
          <a:custGeom>
            <a:avLst/>
            <a:gdLst>
              <a:gd name="T0" fmla="*/ 0 w 556"/>
              <a:gd name="T1" fmla="*/ 0 h 254"/>
              <a:gd name="T2" fmla="*/ 556 w 556"/>
              <a:gd name="T3" fmla="*/ 254 h 254"/>
              <a:gd name="T4" fmla="*/ 0 60000 65536"/>
              <a:gd name="T5" fmla="*/ 0 60000 65536"/>
              <a:gd name="T6" fmla="*/ 0 w 556"/>
              <a:gd name="T7" fmla="*/ 0 h 254"/>
              <a:gd name="T8" fmla="*/ 556 w 556"/>
              <a:gd name="T9" fmla="*/ 254 h 254"/>
            </a:gdLst>
            <a:ahLst/>
            <a:cxnLst>
              <a:cxn ang="T4">
                <a:pos x="T0" y="T1"/>
              </a:cxn>
              <a:cxn ang="T5">
                <a:pos x="T2" y="T3"/>
              </a:cxn>
            </a:cxnLst>
            <a:rect l="T6" t="T7" r="T8" b="T9"/>
            <a:pathLst>
              <a:path w="556" h="254">
                <a:moveTo>
                  <a:pt x="0" y="0"/>
                </a:moveTo>
                <a:lnTo>
                  <a:pt x="556" y="254"/>
                </a:lnTo>
              </a:path>
            </a:pathLst>
          </a:custGeom>
          <a:noFill/>
          <a:ln w="9525">
            <a:solidFill>
              <a:srgbClr val="000000"/>
            </a:solidFill>
            <a:prstDash val="dash"/>
            <a:round/>
            <a:headEnd/>
            <a:tailEnd/>
          </a:ln>
        </p:spPr>
        <p:txBody>
          <a:bodyPr/>
          <a:lstStyle/>
          <a:p>
            <a:endParaRPr lang="en-US"/>
          </a:p>
        </p:txBody>
      </p:sp>
      <p:sp>
        <p:nvSpPr>
          <p:cNvPr id="15394" name="Line 34"/>
          <p:cNvSpPr>
            <a:spLocks noChangeShapeType="1"/>
          </p:cNvSpPr>
          <p:nvPr/>
        </p:nvSpPr>
        <p:spPr bwMode="auto">
          <a:xfrm flipH="1">
            <a:off x="2774950" y="1514475"/>
            <a:ext cx="17463" cy="304800"/>
          </a:xfrm>
          <a:prstGeom prst="line">
            <a:avLst/>
          </a:prstGeom>
          <a:noFill/>
          <a:ln w="9525">
            <a:solidFill>
              <a:srgbClr val="000000"/>
            </a:solidFill>
            <a:round/>
            <a:headEnd/>
            <a:tailEnd type="triangle" w="med" len="med"/>
          </a:ln>
        </p:spPr>
        <p:txBody>
          <a:bodyPr/>
          <a:lstStyle/>
          <a:p>
            <a:endParaRPr lang="en-GB"/>
          </a:p>
        </p:txBody>
      </p:sp>
      <p:sp>
        <p:nvSpPr>
          <p:cNvPr id="15395" name="Line 35"/>
          <p:cNvSpPr>
            <a:spLocks noChangeShapeType="1"/>
          </p:cNvSpPr>
          <p:nvPr/>
        </p:nvSpPr>
        <p:spPr bwMode="auto">
          <a:xfrm>
            <a:off x="2244725" y="692150"/>
            <a:ext cx="0" cy="3594100"/>
          </a:xfrm>
          <a:prstGeom prst="line">
            <a:avLst/>
          </a:prstGeom>
          <a:noFill/>
          <a:ln w="9525">
            <a:solidFill>
              <a:srgbClr val="000000"/>
            </a:solidFill>
            <a:round/>
            <a:headEnd/>
            <a:tailEnd/>
          </a:ln>
        </p:spPr>
        <p:txBody>
          <a:bodyPr/>
          <a:lstStyle/>
          <a:p>
            <a:endParaRPr lang="en-GB"/>
          </a:p>
        </p:txBody>
      </p:sp>
      <p:sp>
        <p:nvSpPr>
          <p:cNvPr id="15396" name="Line 36"/>
          <p:cNvSpPr>
            <a:spLocks noChangeShapeType="1"/>
          </p:cNvSpPr>
          <p:nvPr/>
        </p:nvSpPr>
        <p:spPr bwMode="auto">
          <a:xfrm>
            <a:off x="2228850" y="4286250"/>
            <a:ext cx="6189663" cy="0"/>
          </a:xfrm>
          <a:prstGeom prst="line">
            <a:avLst/>
          </a:prstGeom>
          <a:noFill/>
          <a:ln w="9525">
            <a:solidFill>
              <a:srgbClr val="000000"/>
            </a:solidFill>
            <a:round/>
            <a:headEnd/>
            <a:tailEnd/>
          </a:ln>
        </p:spPr>
        <p:txBody>
          <a:bodyPr/>
          <a:lstStyle/>
          <a:p>
            <a:endParaRPr lang="en-GB"/>
          </a:p>
        </p:txBody>
      </p:sp>
      <p:sp>
        <p:nvSpPr>
          <p:cNvPr id="15397" name="Line 37"/>
          <p:cNvSpPr>
            <a:spLocks noChangeShapeType="1"/>
          </p:cNvSpPr>
          <p:nvPr/>
        </p:nvSpPr>
        <p:spPr bwMode="auto">
          <a:xfrm flipV="1">
            <a:off x="2490788" y="692150"/>
            <a:ext cx="0" cy="3594100"/>
          </a:xfrm>
          <a:prstGeom prst="line">
            <a:avLst/>
          </a:prstGeom>
          <a:noFill/>
          <a:ln w="3175">
            <a:solidFill>
              <a:srgbClr val="000000"/>
            </a:solidFill>
            <a:round/>
            <a:headEnd/>
            <a:tailEnd/>
          </a:ln>
        </p:spPr>
        <p:txBody>
          <a:bodyPr/>
          <a:lstStyle/>
          <a:p>
            <a:endParaRPr lang="en-GB"/>
          </a:p>
        </p:txBody>
      </p:sp>
      <p:sp>
        <p:nvSpPr>
          <p:cNvPr id="15398" name="Line 38"/>
          <p:cNvSpPr>
            <a:spLocks noChangeShapeType="1"/>
          </p:cNvSpPr>
          <p:nvPr/>
        </p:nvSpPr>
        <p:spPr bwMode="auto">
          <a:xfrm flipV="1">
            <a:off x="2736850" y="692150"/>
            <a:ext cx="0" cy="3594100"/>
          </a:xfrm>
          <a:prstGeom prst="line">
            <a:avLst/>
          </a:prstGeom>
          <a:noFill/>
          <a:ln w="3175">
            <a:solidFill>
              <a:srgbClr val="000000"/>
            </a:solidFill>
            <a:round/>
            <a:headEnd/>
            <a:tailEnd/>
          </a:ln>
        </p:spPr>
        <p:txBody>
          <a:bodyPr/>
          <a:lstStyle/>
          <a:p>
            <a:endParaRPr lang="en-GB"/>
          </a:p>
        </p:txBody>
      </p:sp>
      <p:sp>
        <p:nvSpPr>
          <p:cNvPr id="15399" name="Line 39"/>
          <p:cNvSpPr>
            <a:spLocks noChangeShapeType="1"/>
          </p:cNvSpPr>
          <p:nvPr/>
        </p:nvSpPr>
        <p:spPr bwMode="auto">
          <a:xfrm flipV="1">
            <a:off x="2984500" y="692150"/>
            <a:ext cx="0" cy="3594100"/>
          </a:xfrm>
          <a:prstGeom prst="line">
            <a:avLst/>
          </a:prstGeom>
          <a:noFill/>
          <a:ln w="3175">
            <a:solidFill>
              <a:srgbClr val="000000"/>
            </a:solidFill>
            <a:round/>
            <a:headEnd/>
            <a:tailEnd/>
          </a:ln>
        </p:spPr>
        <p:txBody>
          <a:bodyPr/>
          <a:lstStyle/>
          <a:p>
            <a:endParaRPr lang="en-GB"/>
          </a:p>
        </p:txBody>
      </p:sp>
      <p:sp>
        <p:nvSpPr>
          <p:cNvPr id="15400" name="Line 40"/>
          <p:cNvSpPr>
            <a:spLocks noChangeShapeType="1"/>
          </p:cNvSpPr>
          <p:nvPr/>
        </p:nvSpPr>
        <p:spPr bwMode="auto">
          <a:xfrm flipV="1">
            <a:off x="3232150" y="692150"/>
            <a:ext cx="0" cy="3594100"/>
          </a:xfrm>
          <a:prstGeom prst="line">
            <a:avLst/>
          </a:prstGeom>
          <a:noFill/>
          <a:ln w="3175">
            <a:solidFill>
              <a:srgbClr val="000000"/>
            </a:solidFill>
            <a:round/>
            <a:headEnd/>
            <a:tailEnd/>
          </a:ln>
        </p:spPr>
        <p:txBody>
          <a:bodyPr/>
          <a:lstStyle/>
          <a:p>
            <a:endParaRPr lang="en-GB"/>
          </a:p>
        </p:txBody>
      </p:sp>
      <p:sp>
        <p:nvSpPr>
          <p:cNvPr id="15401" name="Line 41"/>
          <p:cNvSpPr>
            <a:spLocks noChangeShapeType="1"/>
          </p:cNvSpPr>
          <p:nvPr/>
        </p:nvSpPr>
        <p:spPr bwMode="auto">
          <a:xfrm flipV="1">
            <a:off x="3478213" y="692150"/>
            <a:ext cx="0" cy="3594100"/>
          </a:xfrm>
          <a:prstGeom prst="line">
            <a:avLst/>
          </a:prstGeom>
          <a:noFill/>
          <a:ln w="3175">
            <a:solidFill>
              <a:srgbClr val="000000"/>
            </a:solidFill>
            <a:round/>
            <a:headEnd/>
            <a:tailEnd/>
          </a:ln>
        </p:spPr>
        <p:txBody>
          <a:bodyPr/>
          <a:lstStyle/>
          <a:p>
            <a:endParaRPr lang="en-GB"/>
          </a:p>
        </p:txBody>
      </p:sp>
      <p:sp>
        <p:nvSpPr>
          <p:cNvPr id="15402" name="Line 42"/>
          <p:cNvSpPr>
            <a:spLocks noChangeShapeType="1"/>
          </p:cNvSpPr>
          <p:nvPr/>
        </p:nvSpPr>
        <p:spPr bwMode="auto">
          <a:xfrm flipV="1">
            <a:off x="3725863" y="692150"/>
            <a:ext cx="0" cy="3594100"/>
          </a:xfrm>
          <a:prstGeom prst="line">
            <a:avLst/>
          </a:prstGeom>
          <a:noFill/>
          <a:ln w="3175">
            <a:solidFill>
              <a:srgbClr val="000000"/>
            </a:solidFill>
            <a:round/>
            <a:headEnd/>
            <a:tailEnd/>
          </a:ln>
        </p:spPr>
        <p:txBody>
          <a:bodyPr/>
          <a:lstStyle/>
          <a:p>
            <a:endParaRPr lang="en-GB"/>
          </a:p>
        </p:txBody>
      </p:sp>
      <p:sp>
        <p:nvSpPr>
          <p:cNvPr id="15403" name="Line 43"/>
          <p:cNvSpPr>
            <a:spLocks noChangeShapeType="1"/>
          </p:cNvSpPr>
          <p:nvPr/>
        </p:nvSpPr>
        <p:spPr bwMode="auto">
          <a:xfrm flipV="1">
            <a:off x="3971925" y="692150"/>
            <a:ext cx="0" cy="3594100"/>
          </a:xfrm>
          <a:prstGeom prst="line">
            <a:avLst/>
          </a:prstGeom>
          <a:noFill/>
          <a:ln w="3175">
            <a:solidFill>
              <a:srgbClr val="000000"/>
            </a:solidFill>
            <a:round/>
            <a:headEnd/>
            <a:tailEnd/>
          </a:ln>
        </p:spPr>
        <p:txBody>
          <a:bodyPr/>
          <a:lstStyle/>
          <a:p>
            <a:endParaRPr lang="en-GB"/>
          </a:p>
        </p:txBody>
      </p:sp>
      <p:sp>
        <p:nvSpPr>
          <p:cNvPr id="15404" name="Line 44"/>
          <p:cNvSpPr>
            <a:spLocks noChangeShapeType="1"/>
          </p:cNvSpPr>
          <p:nvPr/>
        </p:nvSpPr>
        <p:spPr bwMode="auto">
          <a:xfrm flipV="1">
            <a:off x="4219575" y="692150"/>
            <a:ext cx="0" cy="3594100"/>
          </a:xfrm>
          <a:prstGeom prst="line">
            <a:avLst/>
          </a:prstGeom>
          <a:noFill/>
          <a:ln w="3175">
            <a:solidFill>
              <a:srgbClr val="000000"/>
            </a:solidFill>
            <a:round/>
            <a:headEnd/>
            <a:tailEnd/>
          </a:ln>
        </p:spPr>
        <p:txBody>
          <a:bodyPr/>
          <a:lstStyle/>
          <a:p>
            <a:endParaRPr lang="en-GB"/>
          </a:p>
        </p:txBody>
      </p:sp>
      <p:sp>
        <p:nvSpPr>
          <p:cNvPr id="15405" name="Line 45"/>
          <p:cNvSpPr>
            <a:spLocks noChangeShapeType="1"/>
          </p:cNvSpPr>
          <p:nvPr/>
        </p:nvSpPr>
        <p:spPr bwMode="auto">
          <a:xfrm flipV="1">
            <a:off x="4465638" y="692150"/>
            <a:ext cx="0" cy="3594100"/>
          </a:xfrm>
          <a:prstGeom prst="line">
            <a:avLst/>
          </a:prstGeom>
          <a:noFill/>
          <a:ln w="3175">
            <a:solidFill>
              <a:srgbClr val="000000"/>
            </a:solidFill>
            <a:round/>
            <a:headEnd/>
            <a:tailEnd/>
          </a:ln>
        </p:spPr>
        <p:txBody>
          <a:bodyPr/>
          <a:lstStyle/>
          <a:p>
            <a:endParaRPr lang="en-GB"/>
          </a:p>
        </p:txBody>
      </p:sp>
      <p:sp>
        <p:nvSpPr>
          <p:cNvPr id="15406" name="Line 46"/>
          <p:cNvSpPr>
            <a:spLocks noChangeShapeType="1"/>
          </p:cNvSpPr>
          <p:nvPr/>
        </p:nvSpPr>
        <p:spPr bwMode="auto">
          <a:xfrm flipV="1">
            <a:off x="4713288" y="692150"/>
            <a:ext cx="0" cy="3594100"/>
          </a:xfrm>
          <a:prstGeom prst="line">
            <a:avLst/>
          </a:prstGeom>
          <a:noFill/>
          <a:ln w="3175">
            <a:solidFill>
              <a:srgbClr val="000000"/>
            </a:solidFill>
            <a:round/>
            <a:headEnd/>
            <a:tailEnd/>
          </a:ln>
        </p:spPr>
        <p:txBody>
          <a:bodyPr/>
          <a:lstStyle/>
          <a:p>
            <a:endParaRPr lang="en-GB"/>
          </a:p>
        </p:txBody>
      </p:sp>
      <p:sp>
        <p:nvSpPr>
          <p:cNvPr id="15407" name="Line 47"/>
          <p:cNvSpPr>
            <a:spLocks noChangeShapeType="1"/>
          </p:cNvSpPr>
          <p:nvPr/>
        </p:nvSpPr>
        <p:spPr bwMode="auto">
          <a:xfrm flipV="1">
            <a:off x="4960938" y="692150"/>
            <a:ext cx="0" cy="3592513"/>
          </a:xfrm>
          <a:prstGeom prst="line">
            <a:avLst/>
          </a:prstGeom>
          <a:noFill/>
          <a:ln w="3175">
            <a:solidFill>
              <a:srgbClr val="000000"/>
            </a:solidFill>
            <a:round/>
            <a:headEnd/>
            <a:tailEnd/>
          </a:ln>
        </p:spPr>
        <p:txBody>
          <a:bodyPr/>
          <a:lstStyle/>
          <a:p>
            <a:endParaRPr lang="en-GB"/>
          </a:p>
        </p:txBody>
      </p:sp>
      <p:sp>
        <p:nvSpPr>
          <p:cNvPr id="15408" name="Line 48"/>
          <p:cNvSpPr>
            <a:spLocks noChangeShapeType="1"/>
          </p:cNvSpPr>
          <p:nvPr/>
        </p:nvSpPr>
        <p:spPr bwMode="auto">
          <a:xfrm flipH="1" flipV="1">
            <a:off x="5207000" y="692150"/>
            <a:ext cx="0" cy="3592513"/>
          </a:xfrm>
          <a:prstGeom prst="line">
            <a:avLst/>
          </a:prstGeom>
          <a:noFill/>
          <a:ln w="3175">
            <a:solidFill>
              <a:srgbClr val="000000"/>
            </a:solidFill>
            <a:round/>
            <a:headEnd/>
            <a:tailEnd/>
          </a:ln>
        </p:spPr>
        <p:txBody>
          <a:bodyPr/>
          <a:lstStyle/>
          <a:p>
            <a:endParaRPr lang="en-GB"/>
          </a:p>
        </p:txBody>
      </p:sp>
      <p:sp>
        <p:nvSpPr>
          <p:cNvPr id="15409" name="Line 49"/>
          <p:cNvSpPr>
            <a:spLocks noChangeShapeType="1"/>
          </p:cNvSpPr>
          <p:nvPr/>
        </p:nvSpPr>
        <p:spPr bwMode="auto">
          <a:xfrm flipV="1">
            <a:off x="5454650" y="692150"/>
            <a:ext cx="0" cy="3597275"/>
          </a:xfrm>
          <a:prstGeom prst="line">
            <a:avLst/>
          </a:prstGeom>
          <a:noFill/>
          <a:ln w="3175">
            <a:solidFill>
              <a:srgbClr val="000000"/>
            </a:solidFill>
            <a:round/>
            <a:headEnd/>
            <a:tailEnd/>
          </a:ln>
        </p:spPr>
        <p:txBody>
          <a:bodyPr/>
          <a:lstStyle/>
          <a:p>
            <a:endParaRPr lang="en-GB"/>
          </a:p>
        </p:txBody>
      </p:sp>
      <p:sp>
        <p:nvSpPr>
          <p:cNvPr id="15410" name="Line 50"/>
          <p:cNvSpPr>
            <a:spLocks noChangeShapeType="1"/>
          </p:cNvSpPr>
          <p:nvPr/>
        </p:nvSpPr>
        <p:spPr bwMode="auto">
          <a:xfrm flipV="1">
            <a:off x="5700713" y="692150"/>
            <a:ext cx="0" cy="3594100"/>
          </a:xfrm>
          <a:prstGeom prst="line">
            <a:avLst/>
          </a:prstGeom>
          <a:noFill/>
          <a:ln w="3175">
            <a:solidFill>
              <a:srgbClr val="000000"/>
            </a:solidFill>
            <a:round/>
            <a:headEnd/>
            <a:tailEnd/>
          </a:ln>
        </p:spPr>
        <p:txBody>
          <a:bodyPr/>
          <a:lstStyle/>
          <a:p>
            <a:endParaRPr lang="en-GB"/>
          </a:p>
        </p:txBody>
      </p:sp>
      <p:sp>
        <p:nvSpPr>
          <p:cNvPr id="15411" name="Line 51"/>
          <p:cNvSpPr>
            <a:spLocks noChangeShapeType="1"/>
          </p:cNvSpPr>
          <p:nvPr/>
        </p:nvSpPr>
        <p:spPr bwMode="auto">
          <a:xfrm flipH="1" flipV="1">
            <a:off x="5948363" y="692150"/>
            <a:ext cx="6350" cy="3600450"/>
          </a:xfrm>
          <a:prstGeom prst="line">
            <a:avLst/>
          </a:prstGeom>
          <a:noFill/>
          <a:ln w="3175">
            <a:solidFill>
              <a:srgbClr val="000000"/>
            </a:solidFill>
            <a:round/>
            <a:headEnd/>
            <a:tailEnd/>
          </a:ln>
        </p:spPr>
        <p:txBody>
          <a:bodyPr/>
          <a:lstStyle/>
          <a:p>
            <a:endParaRPr lang="en-GB"/>
          </a:p>
        </p:txBody>
      </p:sp>
      <p:sp>
        <p:nvSpPr>
          <p:cNvPr id="15412" name="Line 52"/>
          <p:cNvSpPr>
            <a:spLocks noChangeShapeType="1"/>
          </p:cNvSpPr>
          <p:nvPr/>
        </p:nvSpPr>
        <p:spPr bwMode="auto">
          <a:xfrm flipV="1">
            <a:off x="6189663" y="692150"/>
            <a:ext cx="6350" cy="3597275"/>
          </a:xfrm>
          <a:prstGeom prst="line">
            <a:avLst/>
          </a:prstGeom>
          <a:noFill/>
          <a:ln w="3175">
            <a:solidFill>
              <a:srgbClr val="000000"/>
            </a:solidFill>
            <a:round/>
            <a:headEnd/>
            <a:tailEnd/>
          </a:ln>
        </p:spPr>
        <p:txBody>
          <a:bodyPr/>
          <a:lstStyle/>
          <a:p>
            <a:endParaRPr lang="en-GB"/>
          </a:p>
        </p:txBody>
      </p:sp>
      <p:sp>
        <p:nvSpPr>
          <p:cNvPr id="15413" name="Line 53"/>
          <p:cNvSpPr>
            <a:spLocks noChangeShapeType="1"/>
          </p:cNvSpPr>
          <p:nvPr/>
        </p:nvSpPr>
        <p:spPr bwMode="auto">
          <a:xfrm flipV="1">
            <a:off x="6442075" y="692150"/>
            <a:ext cx="0" cy="3594100"/>
          </a:xfrm>
          <a:prstGeom prst="line">
            <a:avLst/>
          </a:prstGeom>
          <a:noFill/>
          <a:ln w="3175">
            <a:solidFill>
              <a:srgbClr val="000000"/>
            </a:solidFill>
            <a:round/>
            <a:headEnd/>
            <a:tailEnd/>
          </a:ln>
        </p:spPr>
        <p:txBody>
          <a:bodyPr/>
          <a:lstStyle/>
          <a:p>
            <a:endParaRPr lang="en-GB"/>
          </a:p>
        </p:txBody>
      </p:sp>
      <p:sp>
        <p:nvSpPr>
          <p:cNvPr id="15414" name="Line 54"/>
          <p:cNvSpPr>
            <a:spLocks noChangeShapeType="1"/>
          </p:cNvSpPr>
          <p:nvPr/>
        </p:nvSpPr>
        <p:spPr bwMode="auto">
          <a:xfrm flipV="1">
            <a:off x="6689725" y="692150"/>
            <a:ext cx="0" cy="3594100"/>
          </a:xfrm>
          <a:prstGeom prst="line">
            <a:avLst/>
          </a:prstGeom>
          <a:noFill/>
          <a:ln w="3175">
            <a:solidFill>
              <a:srgbClr val="000000"/>
            </a:solidFill>
            <a:round/>
            <a:headEnd/>
            <a:tailEnd/>
          </a:ln>
        </p:spPr>
        <p:txBody>
          <a:bodyPr/>
          <a:lstStyle/>
          <a:p>
            <a:endParaRPr lang="en-GB"/>
          </a:p>
        </p:txBody>
      </p:sp>
      <p:sp>
        <p:nvSpPr>
          <p:cNvPr id="15415" name="Line 55"/>
          <p:cNvSpPr>
            <a:spLocks noChangeShapeType="1"/>
          </p:cNvSpPr>
          <p:nvPr/>
        </p:nvSpPr>
        <p:spPr bwMode="auto">
          <a:xfrm flipH="1" flipV="1">
            <a:off x="6935788" y="692150"/>
            <a:ext cx="0" cy="3590925"/>
          </a:xfrm>
          <a:prstGeom prst="line">
            <a:avLst/>
          </a:prstGeom>
          <a:noFill/>
          <a:ln w="3175">
            <a:solidFill>
              <a:srgbClr val="000000"/>
            </a:solidFill>
            <a:round/>
            <a:headEnd/>
            <a:tailEnd/>
          </a:ln>
        </p:spPr>
        <p:txBody>
          <a:bodyPr/>
          <a:lstStyle/>
          <a:p>
            <a:endParaRPr lang="en-GB"/>
          </a:p>
        </p:txBody>
      </p:sp>
      <p:sp>
        <p:nvSpPr>
          <p:cNvPr id="15416" name="Line 56"/>
          <p:cNvSpPr>
            <a:spLocks noChangeShapeType="1"/>
          </p:cNvSpPr>
          <p:nvPr/>
        </p:nvSpPr>
        <p:spPr bwMode="auto">
          <a:xfrm flipV="1">
            <a:off x="7183438" y="692150"/>
            <a:ext cx="0" cy="3594100"/>
          </a:xfrm>
          <a:prstGeom prst="line">
            <a:avLst/>
          </a:prstGeom>
          <a:noFill/>
          <a:ln w="3175">
            <a:solidFill>
              <a:srgbClr val="000000"/>
            </a:solidFill>
            <a:round/>
            <a:headEnd/>
            <a:tailEnd/>
          </a:ln>
        </p:spPr>
        <p:txBody>
          <a:bodyPr/>
          <a:lstStyle/>
          <a:p>
            <a:endParaRPr lang="en-GB"/>
          </a:p>
        </p:txBody>
      </p:sp>
      <p:sp>
        <p:nvSpPr>
          <p:cNvPr id="15417" name="Line 57"/>
          <p:cNvSpPr>
            <a:spLocks noChangeShapeType="1"/>
          </p:cNvSpPr>
          <p:nvPr/>
        </p:nvSpPr>
        <p:spPr bwMode="auto">
          <a:xfrm flipV="1">
            <a:off x="7429500" y="692150"/>
            <a:ext cx="0" cy="3597275"/>
          </a:xfrm>
          <a:prstGeom prst="line">
            <a:avLst/>
          </a:prstGeom>
          <a:noFill/>
          <a:ln w="3175">
            <a:solidFill>
              <a:srgbClr val="000000"/>
            </a:solidFill>
            <a:round/>
            <a:headEnd/>
            <a:tailEnd/>
          </a:ln>
        </p:spPr>
        <p:txBody>
          <a:bodyPr/>
          <a:lstStyle/>
          <a:p>
            <a:endParaRPr lang="en-GB"/>
          </a:p>
        </p:txBody>
      </p:sp>
      <p:sp>
        <p:nvSpPr>
          <p:cNvPr id="15418" name="Line 58"/>
          <p:cNvSpPr>
            <a:spLocks noChangeShapeType="1"/>
          </p:cNvSpPr>
          <p:nvPr/>
        </p:nvSpPr>
        <p:spPr bwMode="auto">
          <a:xfrm flipV="1">
            <a:off x="7670800" y="692150"/>
            <a:ext cx="6350" cy="3597275"/>
          </a:xfrm>
          <a:prstGeom prst="line">
            <a:avLst/>
          </a:prstGeom>
          <a:noFill/>
          <a:ln w="3175">
            <a:solidFill>
              <a:srgbClr val="000000"/>
            </a:solidFill>
            <a:round/>
            <a:headEnd/>
            <a:tailEnd/>
          </a:ln>
        </p:spPr>
        <p:txBody>
          <a:bodyPr/>
          <a:lstStyle/>
          <a:p>
            <a:endParaRPr lang="en-GB"/>
          </a:p>
        </p:txBody>
      </p:sp>
      <p:sp>
        <p:nvSpPr>
          <p:cNvPr id="15419" name="Line 59"/>
          <p:cNvSpPr>
            <a:spLocks noChangeShapeType="1"/>
          </p:cNvSpPr>
          <p:nvPr/>
        </p:nvSpPr>
        <p:spPr bwMode="auto">
          <a:xfrm flipV="1">
            <a:off x="7924800" y="692150"/>
            <a:ext cx="0" cy="3597275"/>
          </a:xfrm>
          <a:prstGeom prst="line">
            <a:avLst/>
          </a:prstGeom>
          <a:noFill/>
          <a:ln w="3175">
            <a:solidFill>
              <a:srgbClr val="000000"/>
            </a:solidFill>
            <a:round/>
            <a:headEnd/>
            <a:tailEnd/>
          </a:ln>
        </p:spPr>
        <p:txBody>
          <a:bodyPr/>
          <a:lstStyle/>
          <a:p>
            <a:endParaRPr lang="en-GB"/>
          </a:p>
        </p:txBody>
      </p:sp>
      <p:sp>
        <p:nvSpPr>
          <p:cNvPr id="15420" name="Line 60"/>
          <p:cNvSpPr>
            <a:spLocks noChangeShapeType="1"/>
          </p:cNvSpPr>
          <p:nvPr/>
        </p:nvSpPr>
        <p:spPr bwMode="auto">
          <a:xfrm flipV="1">
            <a:off x="8164513" y="692150"/>
            <a:ext cx="6350" cy="3594100"/>
          </a:xfrm>
          <a:prstGeom prst="line">
            <a:avLst/>
          </a:prstGeom>
          <a:noFill/>
          <a:ln w="3175">
            <a:solidFill>
              <a:srgbClr val="000000"/>
            </a:solidFill>
            <a:round/>
            <a:headEnd/>
            <a:tailEnd/>
          </a:ln>
        </p:spPr>
        <p:txBody>
          <a:bodyPr/>
          <a:lstStyle/>
          <a:p>
            <a:endParaRPr lang="en-GB"/>
          </a:p>
        </p:txBody>
      </p:sp>
      <p:sp>
        <p:nvSpPr>
          <p:cNvPr id="15421" name="Line 61"/>
          <p:cNvSpPr>
            <a:spLocks noChangeShapeType="1"/>
          </p:cNvSpPr>
          <p:nvPr/>
        </p:nvSpPr>
        <p:spPr bwMode="auto">
          <a:xfrm flipV="1">
            <a:off x="8418513" y="692150"/>
            <a:ext cx="0" cy="3608388"/>
          </a:xfrm>
          <a:prstGeom prst="line">
            <a:avLst/>
          </a:prstGeom>
          <a:noFill/>
          <a:ln w="9525">
            <a:solidFill>
              <a:srgbClr val="000000"/>
            </a:solidFill>
            <a:round/>
            <a:headEnd/>
            <a:tailEnd/>
          </a:ln>
        </p:spPr>
        <p:txBody>
          <a:bodyPr/>
          <a:lstStyle/>
          <a:p>
            <a:endParaRPr lang="en-GB"/>
          </a:p>
        </p:txBody>
      </p:sp>
      <p:sp>
        <p:nvSpPr>
          <p:cNvPr id="15422" name="Line 62"/>
          <p:cNvSpPr>
            <a:spLocks noChangeShapeType="1"/>
          </p:cNvSpPr>
          <p:nvPr/>
        </p:nvSpPr>
        <p:spPr bwMode="auto">
          <a:xfrm>
            <a:off x="2244725" y="692150"/>
            <a:ext cx="6173788" cy="0"/>
          </a:xfrm>
          <a:prstGeom prst="line">
            <a:avLst/>
          </a:prstGeom>
          <a:noFill/>
          <a:ln w="9525">
            <a:solidFill>
              <a:srgbClr val="000000"/>
            </a:solidFill>
            <a:round/>
            <a:headEnd/>
            <a:tailEnd/>
          </a:ln>
        </p:spPr>
        <p:txBody>
          <a:bodyPr/>
          <a:lstStyle/>
          <a:p>
            <a:endParaRPr lang="en-GB"/>
          </a:p>
        </p:txBody>
      </p:sp>
      <p:sp>
        <p:nvSpPr>
          <p:cNvPr id="15423" name="Text Box 16"/>
          <p:cNvSpPr txBox="1">
            <a:spLocks noChangeArrowheads="1"/>
          </p:cNvSpPr>
          <p:nvPr/>
        </p:nvSpPr>
        <p:spPr bwMode="auto">
          <a:xfrm>
            <a:off x="3203575" y="852488"/>
            <a:ext cx="1274763" cy="328612"/>
          </a:xfrm>
          <a:prstGeom prst="rect">
            <a:avLst/>
          </a:prstGeom>
          <a:noFill/>
          <a:ln w="9525">
            <a:noFill/>
            <a:miter lim="800000"/>
            <a:headEnd/>
            <a:tailEnd/>
          </a:ln>
        </p:spPr>
        <p:txBody>
          <a:bodyPr/>
          <a:lstStyle/>
          <a:p>
            <a:r>
              <a:rPr lang="en-GB" sz="1400">
                <a:latin typeface="Courier New" pitchFamily="49" charset="0"/>
              </a:rPr>
              <a:t>300 keV</a:t>
            </a:r>
            <a:endParaRPr lang="en-US" sz="1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a:xfrm rot="16200000">
            <a:off x="-2779713" y="3621088"/>
            <a:ext cx="6016625" cy="304800"/>
          </a:xfrm>
        </p:spPr>
        <p:txBody>
          <a:bodyPr/>
          <a:lstStyle/>
          <a:p>
            <a:pPr>
              <a:defRPr/>
            </a:pPr>
            <a:r>
              <a:rPr lang="en-GB" dirty="0"/>
              <a:t>PHYS389 : Semiconductor Applications L14</a:t>
            </a:r>
            <a:endParaRPr lang="en-GB" dirty="0"/>
          </a:p>
        </p:txBody>
      </p:sp>
      <p:sp>
        <p:nvSpPr>
          <p:cNvPr id="16387" name="Rectangle 2"/>
          <p:cNvSpPr>
            <a:spLocks noGrp="1" noChangeArrowheads="1"/>
          </p:cNvSpPr>
          <p:nvPr>
            <p:ph type="title"/>
          </p:nvPr>
        </p:nvSpPr>
        <p:spPr/>
        <p:txBody>
          <a:bodyPr/>
          <a:lstStyle/>
          <a:p>
            <a:pPr eaLnBrk="1" hangingPunct="1"/>
            <a:r>
              <a:rPr lang="en-GB" sz="2400" smtClean="0"/>
              <a:t>Standard Analysis procedures</a:t>
            </a:r>
            <a:endParaRPr lang="en-US" sz="2400" smtClean="0"/>
          </a:p>
        </p:txBody>
      </p:sp>
      <p:sp>
        <p:nvSpPr>
          <p:cNvPr id="16388" name="Rectangle 3"/>
          <p:cNvSpPr>
            <a:spLocks noGrp="1" noChangeArrowheads="1"/>
          </p:cNvSpPr>
          <p:nvPr>
            <p:ph type="body" idx="1"/>
          </p:nvPr>
        </p:nvSpPr>
        <p:spPr bwMode="auto">
          <a:xfrm>
            <a:off x="1116013" y="1600200"/>
            <a:ext cx="7570787"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mtClean="0"/>
              <a:t>If you want to analyse real spectra you need to perform:</a:t>
            </a:r>
          </a:p>
          <a:p>
            <a:pPr lvl="1" eaLnBrk="1" hangingPunct="1"/>
            <a:r>
              <a:rPr lang="en-GB" smtClean="0"/>
              <a:t>Energy calibration</a:t>
            </a:r>
          </a:p>
          <a:p>
            <a:pPr lvl="1" eaLnBrk="1" hangingPunct="1"/>
            <a:r>
              <a:rPr lang="en-GB" smtClean="0"/>
              <a:t>Peak Shape Calibration</a:t>
            </a:r>
          </a:p>
          <a:p>
            <a:pPr lvl="1" eaLnBrk="1" hangingPunct="1"/>
            <a:r>
              <a:rPr lang="en-GB" smtClean="0"/>
              <a:t>Efficiency Calibration</a:t>
            </a:r>
          </a:p>
          <a:p>
            <a:pPr eaLnBrk="1" hangingPunct="1"/>
            <a:r>
              <a:rPr lang="en-GB" smtClean="0"/>
              <a:t>You can then convert peak areas to true intensities</a:t>
            </a:r>
          </a:p>
          <a:p>
            <a:pPr eaLnBrk="1" hangingPunct="1"/>
            <a:endParaRPr lang="en-GB" smtClean="0"/>
          </a:p>
          <a:p>
            <a:pPr eaLnBrk="1" hangingPunct="1"/>
            <a:r>
              <a:rPr lang="en-US" smtClean="0"/>
              <a:t>In a gamma-ray spectrum a peak consists of a number of counts in several adjacent channels.</a:t>
            </a:r>
          </a:p>
          <a:p>
            <a:pPr lvl="1" eaLnBrk="1" hangingPunct="1"/>
            <a:r>
              <a:rPr lang="en-US" smtClean="0"/>
              <a:t>Simplest peak area is just the summation of the channel contents within the peak. </a:t>
            </a:r>
          </a:p>
          <a:p>
            <a:pPr lvl="1" eaLnBrk="1" hangingPunct="1"/>
            <a:r>
              <a:rPr lang="en-US" smtClean="0"/>
              <a:t>Gross Count or Gross area.</a:t>
            </a:r>
          </a:p>
          <a:p>
            <a:pPr eaLnBrk="1" hangingPunct="1"/>
            <a:endParaRPr 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ooter Placeholder 3"/>
          <p:cNvSpPr>
            <a:spLocks noGrp="1"/>
          </p:cNvSpPr>
          <p:nvPr>
            <p:ph type="ftr" sz="quarter" idx="10"/>
          </p:nvPr>
        </p:nvSpPr>
        <p:spPr>
          <a:xfrm rot="16200000">
            <a:off x="-2779713" y="3621088"/>
            <a:ext cx="6016625" cy="304800"/>
          </a:xfrm>
        </p:spPr>
        <p:txBody>
          <a:bodyPr/>
          <a:lstStyle/>
          <a:p>
            <a:pPr>
              <a:defRPr/>
            </a:pPr>
            <a:r>
              <a:rPr lang="en-GB" dirty="0"/>
              <a:t>PHYS389 : Semiconductor Applications L14</a:t>
            </a:r>
            <a:endParaRPr lang="en-GB" dirty="0"/>
          </a:p>
        </p:txBody>
      </p:sp>
      <p:sp>
        <p:nvSpPr>
          <p:cNvPr id="1028" name="Rectangle 2"/>
          <p:cNvSpPr>
            <a:spLocks noGrp="1" noChangeArrowheads="1"/>
          </p:cNvSpPr>
          <p:nvPr>
            <p:ph type="title"/>
          </p:nvPr>
        </p:nvSpPr>
        <p:spPr/>
        <p:txBody>
          <a:bodyPr/>
          <a:lstStyle/>
          <a:p>
            <a:pPr eaLnBrk="1" hangingPunct="1"/>
            <a:r>
              <a:rPr lang="en-GB" sz="2400" smtClean="0"/>
              <a:t>Energy Calibration</a:t>
            </a:r>
            <a:endParaRPr lang="en-US" sz="2400" smtClean="0"/>
          </a:p>
        </p:txBody>
      </p:sp>
      <p:sp>
        <p:nvSpPr>
          <p:cNvPr id="1029" name="Rectangle 3"/>
          <p:cNvSpPr>
            <a:spLocks noGrp="1" noChangeArrowheads="1"/>
          </p:cNvSpPr>
          <p:nvPr>
            <p:ph type="body" idx="1"/>
          </p:nvPr>
        </p:nvSpPr>
        <p:spPr bwMode="auto">
          <a:xfrm>
            <a:off x="611188" y="836613"/>
            <a:ext cx="8229600" cy="1401762"/>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t>Energy calibration is achieved by collecting a spectrum of a known radioisotope and recording the channel number of the peaks of known gamma-ray energy. </a:t>
            </a:r>
          </a:p>
        </p:txBody>
      </p:sp>
      <p:grpSp>
        <p:nvGrpSpPr>
          <p:cNvPr id="1030" name="Group 4"/>
          <p:cNvGrpSpPr>
            <a:grpSpLocks/>
          </p:cNvGrpSpPr>
          <p:nvPr/>
        </p:nvGrpSpPr>
        <p:grpSpPr bwMode="auto">
          <a:xfrm>
            <a:off x="625475" y="1971675"/>
            <a:ext cx="8267700" cy="4656138"/>
            <a:chOff x="211" y="1242"/>
            <a:chExt cx="5208" cy="2933"/>
          </a:xfrm>
        </p:grpSpPr>
        <p:grpSp>
          <p:nvGrpSpPr>
            <p:cNvPr id="1031" name="Group 5"/>
            <p:cNvGrpSpPr>
              <a:grpSpLocks/>
            </p:cNvGrpSpPr>
            <p:nvPr/>
          </p:nvGrpSpPr>
          <p:grpSpPr bwMode="auto">
            <a:xfrm>
              <a:off x="211" y="1242"/>
              <a:ext cx="5208" cy="2933"/>
              <a:chOff x="211" y="1242"/>
              <a:chExt cx="5208" cy="2933"/>
            </a:xfrm>
          </p:grpSpPr>
          <p:grpSp>
            <p:nvGrpSpPr>
              <p:cNvPr id="1033" name="Group 6"/>
              <p:cNvGrpSpPr>
                <a:grpSpLocks/>
              </p:cNvGrpSpPr>
              <p:nvPr/>
            </p:nvGrpSpPr>
            <p:grpSpPr bwMode="auto">
              <a:xfrm>
                <a:off x="211" y="1242"/>
                <a:ext cx="5208" cy="2933"/>
                <a:chOff x="211" y="1242"/>
                <a:chExt cx="5208" cy="2933"/>
              </a:xfrm>
            </p:grpSpPr>
            <p:grpSp>
              <p:nvGrpSpPr>
                <p:cNvPr id="1036" name="Group 7"/>
                <p:cNvGrpSpPr>
                  <a:grpSpLocks/>
                </p:cNvGrpSpPr>
                <p:nvPr/>
              </p:nvGrpSpPr>
              <p:grpSpPr bwMode="auto">
                <a:xfrm>
                  <a:off x="211" y="1242"/>
                  <a:ext cx="5208" cy="2933"/>
                  <a:chOff x="0" y="1216"/>
                  <a:chExt cx="5208" cy="2933"/>
                </a:xfrm>
              </p:grpSpPr>
              <p:grpSp>
                <p:nvGrpSpPr>
                  <p:cNvPr id="1037" name="Group 8"/>
                  <p:cNvGrpSpPr>
                    <a:grpSpLocks/>
                  </p:cNvGrpSpPr>
                  <p:nvPr/>
                </p:nvGrpSpPr>
                <p:grpSpPr bwMode="auto">
                  <a:xfrm>
                    <a:off x="0" y="1216"/>
                    <a:ext cx="5208" cy="2933"/>
                    <a:chOff x="0" y="1216"/>
                    <a:chExt cx="5208" cy="2933"/>
                  </a:xfrm>
                </p:grpSpPr>
                <p:grpSp>
                  <p:nvGrpSpPr>
                    <p:cNvPr id="1042" name="Group 9"/>
                    <p:cNvGrpSpPr>
                      <a:grpSpLocks/>
                    </p:cNvGrpSpPr>
                    <p:nvPr/>
                  </p:nvGrpSpPr>
                  <p:grpSpPr bwMode="auto">
                    <a:xfrm>
                      <a:off x="378" y="1261"/>
                      <a:ext cx="4154" cy="2368"/>
                      <a:chOff x="378" y="1261"/>
                      <a:chExt cx="4154" cy="2368"/>
                    </a:xfrm>
                  </p:grpSpPr>
                  <p:sp>
                    <p:nvSpPr>
                      <p:cNvPr id="1049" name="Line 10"/>
                      <p:cNvSpPr>
                        <a:spLocks noChangeShapeType="1"/>
                      </p:cNvSpPr>
                      <p:nvPr/>
                    </p:nvSpPr>
                    <p:spPr bwMode="auto">
                      <a:xfrm>
                        <a:off x="928" y="1261"/>
                        <a:ext cx="0" cy="2272"/>
                      </a:xfrm>
                      <a:prstGeom prst="line">
                        <a:avLst/>
                      </a:prstGeom>
                      <a:noFill/>
                      <a:ln w="28575">
                        <a:solidFill>
                          <a:schemeClr val="tx1"/>
                        </a:solidFill>
                        <a:round/>
                        <a:headEnd/>
                        <a:tailEnd/>
                      </a:ln>
                    </p:spPr>
                    <p:txBody>
                      <a:bodyPr/>
                      <a:lstStyle/>
                      <a:p>
                        <a:endParaRPr lang="en-GB"/>
                      </a:p>
                    </p:txBody>
                  </p:sp>
                  <p:sp>
                    <p:nvSpPr>
                      <p:cNvPr id="1050" name="Line 11"/>
                      <p:cNvSpPr>
                        <a:spLocks noChangeShapeType="1"/>
                      </p:cNvSpPr>
                      <p:nvPr/>
                    </p:nvSpPr>
                    <p:spPr bwMode="auto">
                      <a:xfrm>
                        <a:off x="378" y="3520"/>
                        <a:ext cx="4154" cy="0"/>
                      </a:xfrm>
                      <a:prstGeom prst="line">
                        <a:avLst/>
                      </a:prstGeom>
                      <a:noFill/>
                      <a:ln w="28575">
                        <a:solidFill>
                          <a:schemeClr val="tx1"/>
                        </a:solidFill>
                        <a:round/>
                        <a:headEnd/>
                        <a:tailEnd/>
                      </a:ln>
                    </p:spPr>
                    <p:txBody>
                      <a:bodyPr/>
                      <a:lstStyle/>
                      <a:p>
                        <a:endParaRPr lang="en-GB"/>
                      </a:p>
                    </p:txBody>
                  </p:sp>
                  <p:sp>
                    <p:nvSpPr>
                      <p:cNvPr id="1051" name="Line 12"/>
                      <p:cNvSpPr>
                        <a:spLocks noChangeShapeType="1"/>
                      </p:cNvSpPr>
                      <p:nvPr/>
                    </p:nvSpPr>
                    <p:spPr bwMode="auto">
                      <a:xfrm flipV="1">
                        <a:off x="422" y="1453"/>
                        <a:ext cx="3514" cy="2176"/>
                      </a:xfrm>
                      <a:prstGeom prst="line">
                        <a:avLst/>
                      </a:prstGeom>
                      <a:noFill/>
                      <a:ln w="28575">
                        <a:solidFill>
                          <a:schemeClr val="tx1"/>
                        </a:solidFill>
                        <a:round/>
                        <a:headEnd/>
                        <a:tailEnd/>
                      </a:ln>
                    </p:spPr>
                    <p:txBody>
                      <a:bodyPr/>
                      <a:lstStyle/>
                      <a:p>
                        <a:endParaRPr lang="en-GB"/>
                      </a:p>
                    </p:txBody>
                  </p:sp>
                </p:grpSp>
                <p:sp>
                  <p:nvSpPr>
                    <p:cNvPr id="1043" name="Text Box 13"/>
                    <p:cNvSpPr txBox="1">
                      <a:spLocks noChangeArrowheads="1"/>
                    </p:cNvSpPr>
                    <p:nvPr/>
                  </p:nvSpPr>
                  <p:spPr bwMode="auto">
                    <a:xfrm>
                      <a:off x="1011" y="1216"/>
                      <a:ext cx="514" cy="520"/>
                    </a:xfrm>
                    <a:prstGeom prst="rect">
                      <a:avLst/>
                    </a:prstGeom>
                    <a:noFill/>
                    <a:ln w="9525">
                      <a:noFill/>
                      <a:miter lim="800000"/>
                      <a:headEnd/>
                      <a:tailEnd/>
                    </a:ln>
                  </p:spPr>
                  <p:txBody>
                    <a:bodyPr wrap="none">
                      <a:spAutoFit/>
                    </a:bodyPr>
                    <a:lstStyle/>
                    <a:p>
                      <a:r>
                        <a:rPr lang="en-GB" sz="1600" b="1">
                          <a:latin typeface="Times New Roman" pitchFamily="18" charset="0"/>
                        </a:rPr>
                        <a:t>Known</a:t>
                      </a:r>
                    </a:p>
                    <a:p>
                      <a:r>
                        <a:rPr lang="en-GB" sz="1600" b="1">
                          <a:latin typeface="Times New Roman" pitchFamily="18" charset="0"/>
                        </a:rPr>
                        <a:t>Energy</a:t>
                      </a:r>
                    </a:p>
                    <a:p>
                      <a:r>
                        <a:rPr lang="en-GB" sz="1600" b="1">
                          <a:latin typeface="Times New Roman" pitchFamily="18" charset="0"/>
                        </a:rPr>
                        <a:t>(keV)</a:t>
                      </a:r>
                    </a:p>
                  </p:txBody>
                </p:sp>
                <p:sp>
                  <p:nvSpPr>
                    <p:cNvPr id="1044" name="Text Box 14"/>
                    <p:cNvSpPr txBox="1">
                      <a:spLocks noChangeArrowheads="1"/>
                    </p:cNvSpPr>
                    <p:nvPr/>
                  </p:nvSpPr>
                  <p:spPr bwMode="auto">
                    <a:xfrm>
                      <a:off x="3782" y="3635"/>
                      <a:ext cx="1426" cy="366"/>
                    </a:xfrm>
                    <a:prstGeom prst="rect">
                      <a:avLst/>
                    </a:prstGeom>
                    <a:noFill/>
                    <a:ln w="9525">
                      <a:noFill/>
                      <a:miter lim="800000"/>
                      <a:headEnd/>
                      <a:tailEnd/>
                    </a:ln>
                  </p:spPr>
                  <p:txBody>
                    <a:bodyPr wrap="none">
                      <a:spAutoFit/>
                    </a:bodyPr>
                    <a:lstStyle/>
                    <a:p>
                      <a:pPr algn="ctr"/>
                      <a:r>
                        <a:rPr lang="en-GB" sz="1600" b="1">
                          <a:latin typeface="Times New Roman" pitchFamily="18" charset="0"/>
                        </a:rPr>
                        <a:t>Measured peak position</a:t>
                      </a:r>
                    </a:p>
                    <a:p>
                      <a:pPr algn="ctr"/>
                      <a:r>
                        <a:rPr lang="en-GB" sz="1600" b="1">
                          <a:latin typeface="Times New Roman" pitchFamily="18" charset="0"/>
                        </a:rPr>
                        <a:t>(channels)</a:t>
                      </a:r>
                    </a:p>
                  </p:txBody>
                </p:sp>
                <p:sp>
                  <p:nvSpPr>
                    <p:cNvPr id="1045" name="Text Box 15"/>
                    <p:cNvSpPr txBox="1">
                      <a:spLocks noChangeArrowheads="1"/>
                    </p:cNvSpPr>
                    <p:nvPr/>
                  </p:nvSpPr>
                  <p:spPr bwMode="auto">
                    <a:xfrm>
                      <a:off x="1235" y="3188"/>
                      <a:ext cx="960" cy="212"/>
                    </a:xfrm>
                    <a:prstGeom prst="rect">
                      <a:avLst/>
                    </a:prstGeom>
                    <a:noFill/>
                    <a:ln w="9525">
                      <a:noFill/>
                      <a:miter lim="800000"/>
                      <a:headEnd/>
                      <a:tailEnd/>
                    </a:ln>
                  </p:spPr>
                  <p:txBody>
                    <a:bodyPr wrap="none">
                      <a:spAutoFit/>
                    </a:bodyPr>
                    <a:lstStyle/>
                    <a:p>
                      <a:r>
                        <a:rPr lang="en-GB" sz="1600" b="1">
                          <a:latin typeface="Times New Roman" pitchFamily="18" charset="0"/>
                        </a:rPr>
                        <a:t>Intercept (keV)</a:t>
                      </a:r>
                    </a:p>
                  </p:txBody>
                </p:sp>
                <p:sp>
                  <p:nvSpPr>
                    <p:cNvPr id="1046" name="Text Box 16"/>
                    <p:cNvSpPr txBox="1">
                      <a:spLocks noChangeArrowheads="1"/>
                    </p:cNvSpPr>
                    <p:nvPr/>
                  </p:nvSpPr>
                  <p:spPr bwMode="auto">
                    <a:xfrm>
                      <a:off x="0" y="3783"/>
                      <a:ext cx="1280" cy="366"/>
                    </a:xfrm>
                    <a:prstGeom prst="rect">
                      <a:avLst/>
                    </a:prstGeom>
                    <a:noFill/>
                    <a:ln w="9525">
                      <a:noFill/>
                      <a:miter lim="800000"/>
                      <a:headEnd/>
                      <a:tailEnd/>
                    </a:ln>
                  </p:spPr>
                  <p:txBody>
                    <a:bodyPr wrap="none">
                      <a:spAutoFit/>
                    </a:bodyPr>
                    <a:lstStyle/>
                    <a:p>
                      <a:r>
                        <a:rPr lang="en-GB" sz="1600" b="1">
                          <a:latin typeface="Times New Roman" pitchFamily="18" charset="0"/>
                        </a:rPr>
                        <a:t>Energy calibration </a:t>
                      </a:r>
                    </a:p>
                    <a:p>
                      <a:r>
                        <a:rPr lang="en-GB" sz="1600" b="1">
                          <a:latin typeface="Times New Roman" pitchFamily="18" charset="0"/>
                        </a:rPr>
                        <a:t>Factor (keV/channel)</a:t>
                      </a:r>
                    </a:p>
                  </p:txBody>
                </p:sp>
                <p:sp>
                  <p:nvSpPr>
                    <p:cNvPr id="1047" name="Text Box 17"/>
                    <p:cNvSpPr txBox="1">
                      <a:spLocks noChangeArrowheads="1"/>
                    </p:cNvSpPr>
                    <p:nvPr/>
                  </p:nvSpPr>
                  <p:spPr bwMode="auto">
                    <a:xfrm>
                      <a:off x="2437" y="2459"/>
                      <a:ext cx="1100" cy="212"/>
                    </a:xfrm>
                    <a:prstGeom prst="rect">
                      <a:avLst/>
                    </a:prstGeom>
                    <a:noFill/>
                    <a:ln w="9525">
                      <a:noFill/>
                      <a:miter lim="800000"/>
                      <a:headEnd/>
                      <a:tailEnd/>
                    </a:ln>
                  </p:spPr>
                  <p:txBody>
                    <a:bodyPr wrap="none">
                      <a:spAutoFit/>
                    </a:bodyPr>
                    <a:lstStyle/>
                    <a:p>
                      <a:r>
                        <a:rPr lang="en-GB" sz="1600" b="1">
                          <a:latin typeface="Times New Roman" pitchFamily="18" charset="0"/>
                        </a:rPr>
                        <a:t>linear calibration </a:t>
                      </a:r>
                    </a:p>
                  </p:txBody>
                </p:sp>
                <p:sp>
                  <p:nvSpPr>
                    <p:cNvPr id="1048" name="Text Box 18"/>
                    <p:cNvSpPr txBox="1">
                      <a:spLocks noChangeArrowheads="1"/>
                    </p:cNvSpPr>
                    <p:nvPr/>
                  </p:nvSpPr>
                  <p:spPr bwMode="auto">
                    <a:xfrm>
                      <a:off x="2011" y="1427"/>
                      <a:ext cx="1324" cy="212"/>
                    </a:xfrm>
                    <a:prstGeom prst="rect">
                      <a:avLst/>
                    </a:prstGeom>
                    <a:noFill/>
                    <a:ln w="9525">
                      <a:noFill/>
                      <a:miter lim="800000"/>
                      <a:headEnd/>
                      <a:tailEnd/>
                    </a:ln>
                  </p:spPr>
                  <p:txBody>
                    <a:bodyPr wrap="none">
                      <a:spAutoFit/>
                    </a:bodyPr>
                    <a:lstStyle/>
                    <a:p>
                      <a:r>
                        <a:rPr lang="en-GB" sz="1600" b="1">
                          <a:latin typeface="Times New Roman" pitchFamily="18" charset="0"/>
                        </a:rPr>
                        <a:t>Integral non linearity </a:t>
                      </a:r>
                    </a:p>
                  </p:txBody>
                </p:sp>
              </p:grpSp>
              <p:grpSp>
                <p:nvGrpSpPr>
                  <p:cNvPr id="1038" name="Group 19"/>
                  <p:cNvGrpSpPr>
                    <a:grpSpLocks/>
                  </p:cNvGrpSpPr>
                  <p:nvPr/>
                </p:nvGrpSpPr>
                <p:grpSpPr bwMode="auto">
                  <a:xfrm>
                    <a:off x="627" y="2598"/>
                    <a:ext cx="1818" cy="1204"/>
                    <a:chOff x="627" y="2598"/>
                    <a:chExt cx="1818" cy="1204"/>
                  </a:xfrm>
                </p:grpSpPr>
                <p:sp>
                  <p:nvSpPr>
                    <p:cNvPr id="1039" name="Line 20"/>
                    <p:cNvSpPr>
                      <a:spLocks noChangeShapeType="1"/>
                    </p:cNvSpPr>
                    <p:nvPr/>
                  </p:nvSpPr>
                  <p:spPr bwMode="auto">
                    <a:xfrm flipH="1">
                      <a:off x="2176" y="2598"/>
                      <a:ext cx="269" cy="0"/>
                    </a:xfrm>
                    <a:prstGeom prst="line">
                      <a:avLst/>
                    </a:prstGeom>
                    <a:noFill/>
                    <a:ln w="28575">
                      <a:solidFill>
                        <a:schemeClr val="tx1"/>
                      </a:solidFill>
                      <a:round/>
                      <a:headEnd/>
                      <a:tailEnd type="triangle" w="med" len="med"/>
                    </a:ln>
                  </p:spPr>
                  <p:txBody>
                    <a:bodyPr/>
                    <a:lstStyle/>
                    <a:p>
                      <a:endParaRPr lang="en-GB"/>
                    </a:p>
                  </p:txBody>
                </p:sp>
                <p:sp>
                  <p:nvSpPr>
                    <p:cNvPr id="1040" name="Line 21"/>
                    <p:cNvSpPr>
                      <a:spLocks noChangeShapeType="1"/>
                    </p:cNvSpPr>
                    <p:nvPr/>
                  </p:nvSpPr>
                  <p:spPr bwMode="auto">
                    <a:xfrm flipH="1" flipV="1">
                      <a:off x="627" y="3565"/>
                      <a:ext cx="71" cy="237"/>
                    </a:xfrm>
                    <a:prstGeom prst="line">
                      <a:avLst/>
                    </a:prstGeom>
                    <a:noFill/>
                    <a:ln w="28575">
                      <a:solidFill>
                        <a:schemeClr val="tx1"/>
                      </a:solidFill>
                      <a:round/>
                      <a:headEnd/>
                      <a:tailEnd type="triangle" w="med" len="med"/>
                    </a:ln>
                  </p:spPr>
                  <p:txBody>
                    <a:bodyPr/>
                    <a:lstStyle/>
                    <a:p>
                      <a:endParaRPr lang="en-GB"/>
                    </a:p>
                  </p:txBody>
                </p:sp>
                <p:sp>
                  <p:nvSpPr>
                    <p:cNvPr id="1041" name="Line 22"/>
                    <p:cNvSpPr>
                      <a:spLocks noChangeShapeType="1"/>
                    </p:cNvSpPr>
                    <p:nvPr/>
                  </p:nvSpPr>
                  <p:spPr bwMode="auto">
                    <a:xfrm flipH="1">
                      <a:off x="980" y="3321"/>
                      <a:ext cx="269" cy="0"/>
                    </a:xfrm>
                    <a:prstGeom prst="line">
                      <a:avLst/>
                    </a:prstGeom>
                    <a:noFill/>
                    <a:ln w="28575">
                      <a:solidFill>
                        <a:schemeClr val="tx1"/>
                      </a:solidFill>
                      <a:round/>
                      <a:headEnd/>
                      <a:tailEnd type="triangle" w="med" len="med"/>
                    </a:ln>
                  </p:spPr>
                  <p:txBody>
                    <a:bodyPr/>
                    <a:lstStyle/>
                    <a:p>
                      <a:endParaRPr lang="en-GB"/>
                    </a:p>
                  </p:txBody>
                </p:sp>
              </p:grpSp>
            </p:grpSp>
            <p:graphicFrame>
              <p:nvGraphicFramePr>
                <p:cNvPr id="1026" name="Object 23"/>
                <p:cNvGraphicFramePr>
                  <a:graphicFrameLocks noChangeAspect="1"/>
                </p:cNvGraphicFramePr>
                <p:nvPr/>
              </p:nvGraphicFramePr>
              <p:xfrm>
                <a:off x="1093" y="1618"/>
                <a:ext cx="3076" cy="2069"/>
              </p:xfrm>
              <a:graphic>
                <a:graphicData uri="http://schemas.openxmlformats.org/presentationml/2006/ole">
                  <p:oleObj spid="_x0000_s1026" name="CorelDRAW" r:id="rId3" imgW="6730920" imgH="5132160" progId="CorelDRAW.Graphic.10">
                    <p:embed/>
                  </p:oleObj>
                </a:graphicData>
              </a:graphic>
            </p:graphicFrame>
          </p:grpSp>
          <p:sp>
            <p:nvSpPr>
              <p:cNvPr id="345112" name="AutoShape 24"/>
              <p:cNvSpPr>
                <a:spLocks noChangeArrowheads="1"/>
              </p:cNvSpPr>
              <p:nvPr/>
            </p:nvSpPr>
            <p:spPr bwMode="auto">
              <a:xfrm>
                <a:off x="1491" y="3009"/>
                <a:ext cx="160" cy="121"/>
              </a:xfrm>
              <a:prstGeom prst="star5">
                <a:avLst/>
              </a:prstGeom>
              <a:solidFill>
                <a:srgbClr val="FF3300"/>
              </a:solidFill>
              <a:ln w="9525">
                <a:solidFill>
                  <a:srgbClr val="FF3300"/>
                </a:solidFill>
                <a:miter lim="800000"/>
                <a:headEnd/>
                <a:tailEnd/>
              </a:ln>
              <a:effectLst/>
            </p:spPr>
            <p:txBody>
              <a:bodyPr wrap="none" anchor="ctr"/>
              <a:lstStyle/>
              <a:p>
                <a:pPr algn="ctr">
                  <a:defRPr/>
                </a:pPr>
                <a:endParaRPr lang="en-US" sz="1600">
                  <a:solidFill>
                    <a:srgbClr val="FF3300"/>
                  </a:solidFill>
                  <a:latin typeface="Times New Roman" pitchFamily="18" charset="0"/>
                </a:endParaRPr>
              </a:p>
            </p:txBody>
          </p:sp>
          <p:sp>
            <p:nvSpPr>
              <p:cNvPr id="345113" name="AutoShape 25"/>
              <p:cNvSpPr>
                <a:spLocks noChangeArrowheads="1"/>
              </p:cNvSpPr>
              <p:nvPr/>
            </p:nvSpPr>
            <p:spPr bwMode="auto">
              <a:xfrm>
                <a:off x="3578" y="1717"/>
                <a:ext cx="160" cy="121"/>
              </a:xfrm>
              <a:prstGeom prst="star5">
                <a:avLst/>
              </a:prstGeom>
              <a:solidFill>
                <a:srgbClr val="FF3300"/>
              </a:solidFill>
              <a:ln w="9525">
                <a:solidFill>
                  <a:srgbClr val="FF3300"/>
                </a:solidFill>
                <a:miter lim="800000"/>
                <a:headEnd/>
                <a:tailEnd/>
              </a:ln>
              <a:effectLst/>
            </p:spPr>
            <p:txBody>
              <a:bodyPr wrap="none" anchor="ctr"/>
              <a:lstStyle/>
              <a:p>
                <a:pPr algn="ctr">
                  <a:defRPr/>
                </a:pPr>
                <a:endParaRPr lang="en-US" sz="1600">
                  <a:solidFill>
                    <a:srgbClr val="FF3300"/>
                  </a:solidFill>
                  <a:latin typeface="Times New Roman" pitchFamily="18" charset="0"/>
                </a:endParaRPr>
              </a:p>
            </p:txBody>
          </p:sp>
        </p:grpSp>
        <p:sp>
          <p:nvSpPr>
            <p:cNvPr id="1032" name="Line 26"/>
            <p:cNvSpPr>
              <a:spLocks noChangeShapeType="1"/>
            </p:cNvSpPr>
            <p:nvPr/>
          </p:nvSpPr>
          <p:spPr bwMode="auto">
            <a:xfrm>
              <a:off x="2746" y="1638"/>
              <a:ext cx="128" cy="410"/>
            </a:xfrm>
            <a:prstGeom prst="line">
              <a:avLst/>
            </a:prstGeom>
            <a:noFill/>
            <a:ln w="28575">
              <a:solidFill>
                <a:schemeClr val="tx1"/>
              </a:solidFill>
              <a:round/>
              <a:headEnd/>
              <a:tailEnd type="triangle" w="med" len="med"/>
            </a:ln>
          </p:spPr>
          <p:txBody>
            <a:bodyPr/>
            <a:lstStyle/>
            <a:p>
              <a:endParaRPr lang="en-GB"/>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a:xfrm rot="16200000">
            <a:off x="-2779713" y="3621088"/>
            <a:ext cx="6016625" cy="304800"/>
          </a:xfrm>
        </p:spPr>
        <p:txBody>
          <a:bodyPr/>
          <a:lstStyle/>
          <a:p>
            <a:pPr>
              <a:defRPr/>
            </a:pPr>
            <a:r>
              <a:rPr lang="en-GB" dirty="0"/>
              <a:t>PHYS389 : Semiconductor Applications L14</a:t>
            </a:r>
            <a:endParaRPr lang="en-GB" dirty="0"/>
          </a:p>
        </p:txBody>
      </p:sp>
      <p:sp>
        <p:nvSpPr>
          <p:cNvPr id="17411" name="Rectangle 2"/>
          <p:cNvSpPr>
            <a:spLocks noGrp="1" noChangeArrowheads="1"/>
          </p:cNvSpPr>
          <p:nvPr>
            <p:ph type="title"/>
          </p:nvPr>
        </p:nvSpPr>
        <p:spPr/>
        <p:txBody>
          <a:bodyPr/>
          <a:lstStyle/>
          <a:p>
            <a:pPr eaLnBrk="1" hangingPunct="1"/>
            <a:r>
              <a:rPr lang="en-GB" sz="2400" smtClean="0"/>
              <a:t>Real Calibration Spectra: Energy</a:t>
            </a:r>
            <a:endParaRPr lang="en-US" sz="2400" smtClean="0"/>
          </a:p>
        </p:txBody>
      </p:sp>
      <p:sp>
        <p:nvSpPr>
          <p:cNvPr id="17412" name="Rectangle 3"/>
          <p:cNvSpPr>
            <a:spLocks noGrp="1" noChangeArrowheads="1"/>
          </p:cNvSpPr>
          <p:nvPr>
            <p:ph type="body" idx="1"/>
          </p:nvPr>
        </p:nvSpPr>
        <p:spPr bwMode="auto">
          <a:xfrm>
            <a:off x="663575" y="6203950"/>
            <a:ext cx="8229600" cy="465138"/>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mtClean="0"/>
              <a:t>This is a typical mixed source calibration spectrum</a:t>
            </a:r>
            <a:endParaRPr lang="en-US" smtClean="0"/>
          </a:p>
        </p:txBody>
      </p:sp>
      <p:pic>
        <p:nvPicPr>
          <p:cNvPr id="17413" name="Picture 4" descr="mixed-calibration-spectrum"/>
          <p:cNvPicPr>
            <a:picLocks noChangeAspect="1" noChangeArrowheads="1"/>
          </p:cNvPicPr>
          <p:nvPr/>
        </p:nvPicPr>
        <p:blipFill>
          <a:blip r:embed="rId2" cstate="print"/>
          <a:srcRect/>
          <a:stretch>
            <a:fillRect/>
          </a:stretch>
        </p:blipFill>
        <p:spPr bwMode="auto">
          <a:xfrm>
            <a:off x="684213" y="692150"/>
            <a:ext cx="8334375" cy="554355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a:xfrm rot="16200000">
            <a:off x="-2779713" y="3621088"/>
            <a:ext cx="6016625" cy="304800"/>
          </a:xfrm>
        </p:spPr>
        <p:txBody>
          <a:bodyPr/>
          <a:lstStyle/>
          <a:p>
            <a:pPr>
              <a:defRPr/>
            </a:pPr>
            <a:r>
              <a:rPr lang="en-GB" dirty="0"/>
              <a:t>PHYS389 : Semiconductor Applications L14</a:t>
            </a:r>
            <a:endParaRPr lang="en-GB" dirty="0"/>
          </a:p>
        </p:txBody>
      </p:sp>
      <p:sp>
        <p:nvSpPr>
          <p:cNvPr id="18435" name="Rectangle 2"/>
          <p:cNvSpPr>
            <a:spLocks noGrp="1" noChangeArrowheads="1"/>
          </p:cNvSpPr>
          <p:nvPr>
            <p:ph type="title"/>
          </p:nvPr>
        </p:nvSpPr>
        <p:spPr/>
        <p:txBody>
          <a:bodyPr/>
          <a:lstStyle/>
          <a:p>
            <a:pPr eaLnBrk="1" hangingPunct="1"/>
            <a:r>
              <a:rPr lang="en-GB" sz="2400" smtClean="0"/>
              <a:t>Real Calibration Spectra: Efficiency</a:t>
            </a:r>
            <a:endParaRPr lang="en-US" sz="2400" smtClean="0"/>
          </a:p>
        </p:txBody>
      </p:sp>
      <p:sp>
        <p:nvSpPr>
          <p:cNvPr id="18436" name="Rectangle 3"/>
          <p:cNvSpPr>
            <a:spLocks noGrp="1" noChangeArrowheads="1"/>
          </p:cNvSpPr>
          <p:nvPr>
            <p:ph type="body" idx="1"/>
          </p:nvPr>
        </p:nvSpPr>
        <p:spPr bwMode="auto">
          <a:xfrm>
            <a:off x="663575" y="6092825"/>
            <a:ext cx="8229600" cy="465138"/>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mtClean="0"/>
              <a:t>The efficiency curve from an n-type detector</a:t>
            </a:r>
            <a:endParaRPr lang="en-US" smtClean="0"/>
          </a:p>
        </p:txBody>
      </p:sp>
      <p:pic>
        <p:nvPicPr>
          <p:cNvPr id="18437" name="Picture 5" descr="mixed-calibration-efficiency"/>
          <p:cNvPicPr>
            <a:picLocks noChangeAspect="1" noChangeArrowheads="1"/>
          </p:cNvPicPr>
          <p:nvPr/>
        </p:nvPicPr>
        <p:blipFill>
          <a:blip r:embed="rId2" cstate="print"/>
          <a:srcRect/>
          <a:stretch>
            <a:fillRect/>
          </a:stretch>
        </p:blipFill>
        <p:spPr bwMode="auto">
          <a:xfrm>
            <a:off x="1042988" y="692150"/>
            <a:ext cx="7921625" cy="5211763"/>
          </a:xfrm>
          <a:prstGeom prst="rect">
            <a:avLst/>
          </a:prstGeom>
          <a:noFill/>
          <a:ln w="9525">
            <a:noFill/>
            <a:miter lim="800000"/>
            <a:headEnd/>
            <a:tailEnd/>
          </a:ln>
        </p:spPr>
      </p:pic>
      <p:sp>
        <p:nvSpPr>
          <p:cNvPr id="18438" name="Text Box 6"/>
          <p:cNvSpPr txBox="1">
            <a:spLocks noChangeArrowheads="1"/>
          </p:cNvSpPr>
          <p:nvPr/>
        </p:nvSpPr>
        <p:spPr bwMode="auto">
          <a:xfrm rot="-5400000">
            <a:off x="-48419" y="4255294"/>
            <a:ext cx="1633538" cy="457200"/>
          </a:xfrm>
          <a:prstGeom prst="rect">
            <a:avLst/>
          </a:prstGeom>
          <a:noFill/>
          <a:ln w="9525">
            <a:noFill/>
            <a:miter lim="800000"/>
            <a:headEnd/>
            <a:tailEnd/>
          </a:ln>
        </p:spPr>
        <p:txBody>
          <a:bodyPr wrap="none">
            <a:spAutoFit/>
          </a:bodyPr>
          <a:lstStyle/>
          <a:p>
            <a:r>
              <a:rPr lang="en-GB">
                <a:latin typeface="Verdana" pitchFamily="34" charset="0"/>
              </a:rPr>
              <a:t>Efficiency</a:t>
            </a:r>
            <a:endParaRPr lang="en-US">
              <a:latin typeface="Verdana" pitchFamily="34" charset="0"/>
            </a:endParaRPr>
          </a:p>
        </p:txBody>
      </p:sp>
      <p:sp>
        <p:nvSpPr>
          <p:cNvPr id="18439" name="Line 7"/>
          <p:cNvSpPr>
            <a:spLocks noChangeShapeType="1"/>
          </p:cNvSpPr>
          <p:nvPr/>
        </p:nvSpPr>
        <p:spPr bwMode="auto">
          <a:xfrm flipV="1">
            <a:off x="755650" y="1916113"/>
            <a:ext cx="0" cy="1657350"/>
          </a:xfrm>
          <a:prstGeom prst="line">
            <a:avLst/>
          </a:prstGeom>
          <a:noFill/>
          <a:ln w="57150">
            <a:solidFill>
              <a:schemeClr val="tx1"/>
            </a:solidFill>
            <a:round/>
            <a:headEnd/>
            <a:tailEnd type="triangle" w="med" len="med"/>
          </a:ln>
        </p:spPr>
        <p:txBody>
          <a:bodyPr/>
          <a:lstStyle/>
          <a:p>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a:xfrm rot="16200000">
            <a:off x="-2779713" y="3621088"/>
            <a:ext cx="6016625" cy="304800"/>
          </a:xfrm>
        </p:spPr>
        <p:txBody>
          <a:bodyPr/>
          <a:lstStyle/>
          <a:p>
            <a:pPr>
              <a:defRPr/>
            </a:pPr>
            <a:r>
              <a:rPr lang="en-GB" dirty="0"/>
              <a:t>PHYS389 : Semiconductor Applications L14</a:t>
            </a:r>
            <a:endParaRPr lang="en-GB" dirty="0"/>
          </a:p>
        </p:txBody>
      </p:sp>
      <p:sp>
        <p:nvSpPr>
          <p:cNvPr id="4099" name="Rectangle 2"/>
          <p:cNvSpPr>
            <a:spLocks noGrp="1" noChangeArrowheads="1"/>
          </p:cNvSpPr>
          <p:nvPr>
            <p:ph type="title"/>
          </p:nvPr>
        </p:nvSpPr>
        <p:spPr/>
        <p:txBody>
          <a:bodyPr/>
          <a:lstStyle/>
          <a:p>
            <a:pPr eaLnBrk="1" hangingPunct="1"/>
            <a:r>
              <a:rPr lang="en-GB" smtClean="0"/>
              <a:t>How do </a:t>
            </a:r>
            <a:r>
              <a:rPr lang="en-GB" smtClean="0">
                <a:sym typeface="Symbol" pitchFamily="18" charset="2"/>
              </a:rPr>
              <a:t></a:t>
            </a:r>
            <a:r>
              <a:rPr lang="en-GB" smtClean="0"/>
              <a:t>-rays Interact with Matter?</a:t>
            </a:r>
          </a:p>
        </p:txBody>
      </p:sp>
      <p:sp>
        <p:nvSpPr>
          <p:cNvPr id="4100" name="Rectangle 3"/>
          <p:cNvSpPr>
            <a:spLocks noGrp="1" noChangeArrowheads="1"/>
          </p:cNvSpPr>
          <p:nvPr>
            <p:ph type="body" idx="1"/>
          </p:nvPr>
        </p:nvSpPr>
        <p:spPr bwMode="auto">
          <a:xfrm>
            <a:off x="685800" y="990600"/>
            <a:ext cx="7772400" cy="41148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mtClean="0"/>
              <a:t>Gamma-ray photons can interact with matter through 3 primary processes:</a:t>
            </a:r>
          </a:p>
          <a:p>
            <a:pPr lvl="1" eaLnBrk="1" hangingPunct="1"/>
            <a:r>
              <a:rPr lang="en-GB" smtClean="0">
                <a:hlinkClick r:id="rId2" action="ppaction://hlinkfile"/>
              </a:rPr>
              <a:t>Photo-electric absorption</a:t>
            </a:r>
            <a:r>
              <a:rPr lang="en-GB" smtClean="0"/>
              <a:t>.</a:t>
            </a:r>
          </a:p>
          <a:p>
            <a:pPr lvl="1" eaLnBrk="1" hangingPunct="1"/>
            <a:r>
              <a:rPr lang="en-GB" smtClean="0">
                <a:hlinkClick r:id="rId3" action="ppaction://hlinkfile"/>
              </a:rPr>
              <a:t>Compton Scattering</a:t>
            </a:r>
            <a:endParaRPr lang="en-GB" smtClean="0"/>
          </a:p>
          <a:p>
            <a:pPr lvl="1" eaLnBrk="1" hangingPunct="1"/>
            <a:r>
              <a:rPr lang="en-GB" smtClean="0">
                <a:hlinkClick r:id="rId4" action="ppaction://hlinkfile"/>
              </a:rPr>
              <a:t>Pair Production</a:t>
            </a:r>
            <a:r>
              <a:rPr lang="en-GB" smtClean="0"/>
              <a:t>.</a:t>
            </a:r>
          </a:p>
          <a:p>
            <a:pPr eaLnBrk="1" hangingPunct="1"/>
            <a:r>
              <a:rPr lang="en-GB" smtClean="0"/>
              <a:t>An electron with a finite energy </a:t>
            </a:r>
          </a:p>
          <a:p>
            <a:pPr eaLnBrk="1" hangingPunct="1">
              <a:buFontTx/>
              <a:buNone/>
            </a:pPr>
            <a:r>
              <a:rPr lang="en-GB" smtClean="0"/>
              <a:t>    will be left in the semiconductor </a:t>
            </a:r>
          </a:p>
          <a:p>
            <a:pPr eaLnBrk="1" hangingPunct="1">
              <a:buFontTx/>
              <a:buNone/>
            </a:pPr>
            <a:r>
              <a:rPr lang="en-GB" smtClean="0"/>
              <a:t>    material.</a:t>
            </a:r>
          </a:p>
          <a:p>
            <a:pPr eaLnBrk="1" hangingPunct="1"/>
            <a:endParaRPr lang="en-GB" smtClean="0"/>
          </a:p>
        </p:txBody>
      </p:sp>
      <p:pic>
        <p:nvPicPr>
          <p:cNvPr id="4101" name="Picture 4" descr="pair_production_peak"/>
          <p:cNvPicPr>
            <a:picLocks noChangeAspect="1" noChangeArrowheads="1"/>
          </p:cNvPicPr>
          <p:nvPr/>
        </p:nvPicPr>
        <p:blipFill>
          <a:blip r:embed="rId5" cstate="print"/>
          <a:srcRect/>
          <a:stretch>
            <a:fillRect/>
          </a:stretch>
        </p:blipFill>
        <p:spPr bwMode="auto">
          <a:xfrm>
            <a:off x="5318125" y="4210050"/>
            <a:ext cx="3589338" cy="2343150"/>
          </a:xfrm>
          <a:prstGeom prst="rect">
            <a:avLst/>
          </a:prstGeom>
          <a:noFill/>
          <a:ln w="9525">
            <a:noFill/>
            <a:miter lim="800000"/>
            <a:headEnd/>
            <a:tailEnd/>
          </a:ln>
        </p:spPr>
      </p:pic>
      <p:pic>
        <p:nvPicPr>
          <p:cNvPr id="4102" name="Picture 5" descr="compton_continuum"/>
          <p:cNvPicPr>
            <a:picLocks noChangeAspect="1" noChangeArrowheads="1"/>
          </p:cNvPicPr>
          <p:nvPr/>
        </p:nvPicPr>
        <p:blipFill>
          <a:blip r:embed="rId6" cstate="print"/>
          <a:srcRect/>
          <a:stretch>
            <a:fillRect/>
          </a:stretch>
        </p:blipFill>
        <p:spPr bwMode="auto">
          <a:xfrm>
            <a:off x="1135063" y="4210050"/>
            <a:ext cx="3589337" cy="2343150"/>
          </a:xfrm>
          <a:prstGeom prst="rect">
            <a:avLst/>
          </a:prstGeom>
          <a:noFill/>
          <a:ln w="9525">
            <a:noFill/>
            <a:miter lim="800000"/>
            <a:headEnd/>
            <a:tailEnd/>
          </a:ln>
        </p:spPr>
      </p:pic>
      <p:pic>
        <p:nvPicPr>
          <p:cNvPr id="4103" name="Picture 6" descr="full_energy_peak"/>
          <p:cNvPicPr>
            <a:picLocks noChangeAspect="1" noChangeArrowheads="1"/>
          </p:cNvPicPr>
          <p:nvPr/>
        </p:nvPicPr>
        <p:blipFill>
          <a:blip r:embed="rId7" cstate="print"/>
          <a:srcRect/>
          <a:stretch>
            <a:fillRect/>
          </a:stretch>
        </p:blipFill>
        <p:spPr bwMode="auto">
          <a:xfrm>
            <a:off x="5326063" y="1771650"/>
            <a:ext cx="3589337" cy="2343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3"/>
          <p:cNvSpPr>
            <a:spLocks noGrp="1"/>
          </p:cNvSpPr>
          <p:nvPr>
            <p:ph type="ftr" sz="quarter" idx="10"/>
          </p:nvPr>
        </p:nvSpPr>
        <p:spPr>
          <a:xfrm rot="16200000">
            <a:off x="-2779713" y="3621088"/>
            <a:ext cx="6016625" cy="304800"/>
          </a:xfrm>
        </p:spPr>
        <p:txBody>
          <a:bodyPr/>
          <a:lstStyle/>
          <a:p>
            <a:pPr>
              <a:defRPr/>
            </a:pPr>
            <a:r>
              <a:rPr lang="en-GB" dirty="0"/>
              <a:t>PHYS389 : Semiconductor Applications L14</a:t>
            </a:r>
            <a:endParaRPr lang="en-GB" dirty="0"/>
          </a:p>
        </p:txBody>
      </p:sp>
      <p:sp>
        <p:nvSpPr>
          <p:cNvPr id="19459" name="Rectangle 2"/>
          <p:cNvSpPr>
            <a:spLocks noGrp="1" noChangeArrowheads="1"/>
          </p:cNvSpPr>
          <p:nvPr>
            <p:ph type="title"/>
          </p:nvPr>
        </p:nvSpPr>
        <p:spPr/>
        <p:txBody>
          <a:bodyPr/>
          <a:lstStyle/>
          <a:p>
            <a:pPr eaLnBrk="1" hangingPunct="1"/>
            <a:r>
              <a:rPr lang="en-GB" smtClean="0"/>
              <a:t>Counting geometries</a:t>
            </a:r>
          </a:p>
        </p:txBody>
      </p:sp>
      <p:sp>
        <p:nvSpPr>
          <p:cNvPr id="19460" name="Rectangle 3"/>
          <p:cNvSpPr>
            <a:spLocks noGrp="1" noChangeArrowheads="1"/>
          </p:cNvSpPr>
          <p:nvPr>
            <p:ph type="body" idx="1"/>
          </p:nvPr>
        </p:nvSpPr>
        <p:spPr bwMode="auto">
          <a:xfrm>
            <a:off x="685800" y="1219200"/>
            <a:ext cx="7772400" cy="48768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mtClean="0"/>
              <a:t>For low level counting it is important to maximise detector efficiency:</a:t>
            </a:r>
          </a:p>
          <a:p>
            <a:pPr lvl="1" eaLnBrk="1" hangingPunct="1"/>
            <a:r>
              <a:rPr lang="en-GB" smtClean="0"/>
              <a:t>For large quantities of sample utilise a </a:t>
            </a:r>
            <a:r>
              <a:rPr lang="en-GB" b="1" smtClean="0">
                <a:solidFill>
                  <a:schemeClr val="folHlink"/>
                </a:solidFill>
              </a:rPr>
              <a:t>Marinelli</a:t>
            </a:r>
            <a:r>
              <a:rPr lang="en-GB" smtClean="0"/>
              <a:t> beaker.</a:t>
            </a:r>
          </a:p>
          <a:p>
            <a:pPr lvl="1" eaLnBrk="1" hangingPunct="1"/>
            <a:endParaRPr lang="en-GB" smtClean="0"/>
          </a:p>
          <a:p>
            <a:pPr lvl="1" eaLnBrk="1" hangingPunct="1"/>
            <a:endParaRPr lang="en-GB" smtClean="0"/>
          </a:p>
          <a:p>
            <a:pPr lvl="1" eaLnBrk="1" hangingPunct="1"/>
            <a:endParaRPr lang="en-GB" smtClean="0"/>
          </a:p>
          <a:p>
            <a:pPr lvl="1" eaLnBrk="1" hangingPunct="1"/>
            <a:endParaRPr lang="en-GB" smtClean="0"/>
          </a:p>
          <a:p>
            <a:pPr lvl="1" eaLnBrk="1" hangingPunct="1"/>
            <a:endParaRPr lang="en-GB" smtClean="0"/>
          </a:p>
          <a:p>
            <a:pPr lvl="1" eaLnBrk="1" hangingPunct="1"/>
            <a:endParaRPr lang="en-GB" smtClean="0"/>
          </a:p>
          <a:p>
            <a:pPr lvl="1" eaLnBrk="1" hangingPunct="1"/>
            <a:r>
              <a:rPr lang="en-GB" smtClean="0"/>
              <a:t>For small samples place in known geometry on top of detector – or utilise a </a:t>
            </a:r>
            <a:r>
              <a:rPr lang="en-GB" b="1" smtClean="0">
                <a:solidFill>
                  <a:schemeClr val="folHlink"/>
                </a:solidFill>
              </a:rPr>
              <a:t>well</a:t>
            </a:r>
            <a:r>
              <a:rPr lang="en-GB" smtClean="0"/>
              <a:t> detector.</a:t>
            </a:r>
          </a:p>
        </p:txBody>
      </p:sp>
      <p:sp>
        <p:nvSpPr>
          <p:cNvPr id="19461" name="Rectangle 4"/>
          <p:cNvSpPr>
            <a:spLocks noChangeArrowheads="1"/>
          </p:cNvSpPr>
          <p:nvPr/>
        </p:nvSpPr>
        <p:spPr bwMode="auto">
          <a:xfrm>
            <a:off x="4038600" y="5181600"/>
            <a:ext cx="1066800" cy="1295400"/>
          </a:xfrm>
          <a:prstGeom prst="rect">
            <a:avLst/>
          </a:prstGeom>
          <a:solidFill>
            <a:schemeClr val="accent1"/>
          </a:solidFill>
          <a:ln w="9525">
            <a:noFill/>
            <a:miter lim="800000"/>
            <a:headEnd/>
            <a:tailEnd/>
          </a:ln>
        </p:spPr>
        <p:txBody>
          <a:bodyPr wrap="none" anchor="ctr"/>
          <a:lstStyle/>
          <a:p>
            <a:endParaRPr lang="en-US"/>
          </a:p>
        </p:txBody>
      </p:sp>
      <p:sp>
        <p:nvSpPr>
          <p:cNvPr id="19462" name="Rectangle 5"/>
          <p:cNvSpPr>
            <a:spLocks noChangeArrowheads="1"/>
          </p:cNvSpPr>
          <p:nvPr/>
        </p:nvSpPr>
        <p:spPr bwMode="auto">
          <a:xfrm>
            <a:off x="4419600" y="5181600"/>
            <a:ext cx="304800" cy="838200"/>
          </a:xfrm>
          <a:prstGeom prst="rect">
            <a:avLst/>
          </a:prstGeom>
          <a:solidFill>
            <a:schemeClr val="bg1"/>
          </a:solidFill>
          <a:ln w="9525">
            <a:noFill/>
            <a:miter lim="800000"/>
            <a:headEnd/>
            <a:tailEnd/>
          </a:ln>
        </p:spPr>
        <p:txBody>
          <a:bodyPr wrap="none" anchor="ctr"/>
          <a:lstStyle/>
          <a:p>
            <a:endParaRPr lang="en-US"/>
          </a:p>
        </p:txBody>
      </p:sp>
      <p:sp>
        <p:nvSpPr>
          <p:cNvPr id="19463" name="Oval 6"/>
          <p:cNvSpPr>
            <a:spLocks noChangeArrowheads="1"/>
          </p:cNvSpPr>
          <p:nvPr/>
        </p:nvSpPr>
        <p:spPr bwMode="auto">
          <a:xfrm>
            <a:off x="4495800" y="5791200"/>
            <a:ext cx="152400" cy="152400"/>
          </a:xfrm>
          <a:prstGeom prst="ellipse">
            <a:avLst/>
          </a:prstGeom>
          <a:solidFill>
            <a:schemeClr val="folHlink"/>
          </a:solidFill>
          <a:ln w="9525">
            <a:solidFill>
              <a:schemeClr val="tx1"/>
            </a:solidFill>
            <a:round/>
            <a:headEnd/>
            <a:tailEnd/>
          </a:ln>
        </p:spPr>
        <p:txBody>
          <a:bodyPr wrap="none" anchor="ctr"/>
          <a:lstStyle/>
          <a:p>
            <a:endParaRPr lang="en-US"/>
          </a:p>
        </p:txBody>
      </p:sp>
      <p:sp>
        <p:nvSpPr>
          <p:cNvPr id="19464" name="Text Box 7"/>
          <p:cNvSpPr txBox="1">
            <a:spLocks noChangeArrowheads="1"/>
          </p:cNvSpPr>
          <p:nvPr/>
        </p:nvSpPr>
        <p:spPr bwMode="auto">
          <a:xfrm>
            <a:off x="5432425" y="5699125"/>
            <a:ext cx="2035175" cy="396875"/>
          </a:xfrm>
          <a:prstGeom prst="rect">
            <a:avLst/>
          </a:prstGeom>
          <a:noFill/>
          <a:ln w="9525">
            <a:noFill/>
            <a:miter lim="800000"/>
            <a:headEnd/>
            <a:tailEnd/>
          </a:ln>
        </p:spPr>
        <p:txBody>
          <a:bodyPr wrap="none">
            <a:spAutoFit/>
          </a:bodyPr>
          <a:lstStyle/>
          <a:p>
            <a:r>
              <a:rPr lang="en-GB" sz="2000">
                <a:latin typeface="Verdana" pitchFamily="34" charset="0"/>
              </a:rPr>
              <a:t>Well geometry</a:t>
            </a:r>
          </a:p>
        </p:txBody>
      </p:sp>
      <p:sp>
        <p:nvSpPr>
          <p:cNvPr id="19465" name="Rectangle 8"/>
          <p:cNvSpPr>
            <a:spLocks noChangeArrowheads="1"/>
          </p:cNvSpPr>
          <p:nvPr/>
        </p:nvSpPr>
        <p:spPr bwMode="auto">
          <a:xfrm>
            <a:off x="3810000" y="2590800"/>
            <a:ext cx="1524000" cy="1295400"/>
          </a:xfrm>
          <a:prstGeom prst="rect">
            <a:avLst/>
          </a:prstGeom>
          <a:solidFill>
            <a:schemeClr val="folHlink"/>
          </a:solidFill>
          <a:ln w="9525">
            <a:solidFill>
              <a:schemeClr val="folHlink"/>
            </a:solidFill>
            <a:miter lim="800000"/>
            <a:headEnd/>
            <a:tailEnd/>
          </a:ln>
        </p:spPr>
        <p:txBody>
          <a:bodyPr wrap="none" anchor="ctr"/>
          <a:lstStyle/>
          <a:p>
            <a:endParaRPr lang="en-US"/>
          </a:p>
        </p:txBody>
      </p:sp>
      <p:sp>
        <p:nvSpPr>
          <p:cNvPr id="19466" name="Rectangle 9"/>
          <p:cNvSpPr>
            <a:spLocks noChangeArrowheads="1"/>
          </p:cNvSpPr>
          <p:nvPr/>
        </p:nvSpPr>
        <p:spPr bwMode="auto">
          <a:xfrm>
            <a:off x="4038600" y="2819400"/>
            <a:ext cx="1066800" cy="1295400"/>
          </a:xfrm>
          <a:prstGeom prst="rect">
            <a:avLst/>
          </a:prstGeom>
          <a:solidFill>
            <a:schemeClr val="accent1"/>
          </a:solidFill>
          <a:ln w="9525">
            <a:noFill/>
            <a:miter lim="800000"/>
            <a:headEnd/>
            <a:tailEnd/>
          </a:ln>
        </p:spPr>
        <p:txBody>
          <a:bodyPr wrap="none" anchor="ctr"/>
          <a:lstStyle/>
          <a:p>
            <a:endParaRPr lang="en-US"/>
          </a:p>
        </p:txBody>
      </p:sp>
      <p:sp>
        <p:nvSpPr>
          <p:cNvPr id="19467" name="Text Box 10"/>
          <p:cNvSpPr txBox="1">
            <a:spLocks noChangeArrowheads="1"/>
          </p:cNvSpPr>
          <p:nvPr/>
        </p:nvSpPr>
        <p:spPr bwMode="auto">
          <a:xfrm>
            <a:off x="5518150" y="3276600"/>
            <a:ext cx="2559050" cy="396875"/>
          </a:xfrm>
          <a:prstGeom prst="rect">
            <a:avLst/>
          </a:prstGeom>
          <a:noFill/>
          <a:ln w="9525">
            <a:noFill/>
            <a:miter lim="800000"/>
            <a:headEnd/>
            <a:tailEnd/>
          </a:ln>
        </p:spPr>
        <p:txBody>
          <a:bodyPr wrap="none">
            <a:spAutoFit/>
          </a:bodyPr>
          <a:lstStyle/>
          <a:p>
            <a:r>
              <a:rPr lang="en-GB" sz="2000">
                <a:latin typeface="Verdana" pitchFamily="34" charset="0"/>
              </a:rPr>
              <a:t>Marinelli geometry</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a:xfrm rot="16200000">
            <a:off x="-2779713" y="3621088"/>
            <a:ext cx="6016625" cy="304800"/>
          </a:xfrm>
        </p:spPr>
        <p:txBody>
          <a:bodyPr/>
          <a:lstStyle/>
          <a:p>
            <a:pPr>
              <a:defRPr/>
            </a:pPr>
            <a:r>
              <a:rPr lang="en-GB" dirty="0"/>
              <a:t>PHYS389 : Semiconductor Applications L14</a:t>
            </a:r>
            <a:endParaRPr lang="en-GB" dirty="0"/>
          </a:p>
        </p:txBody>
      </p:sp>
      <p:sp>
        <p:nvSpPr>
          <p:cNvPr id="20483" name="Rectangle 2"/>
          <p:cNvSpPr>
            <a:spLocks noGrp="1" noChangeArrowheads="1"/>
          </p:cNvSpPr>
          <p:nvPr>
            <p:ph type="title"/>
          </p:nvPr>
        </p:nvSpPr>
        <p:spPr/>
        <p:txBody>
          <a:bodyPr/>
          <a:lstStyle/>
          <a:p>
            <a:pPr eaLnBrk="1" hangingPunct="1"/>
            <a:r>
              <a:rPr lang="en-GB" sz="2400" smtClean="0"/>
              <a:t>Real Unknown Spectra: Sample</a:t>
            </a:r>
            <a:endParaRPr lang="en-US" sz="2400" smtClean="0"/>
          </a:p>
        </p:txBody>
      </p:sp>
      <p:sp>
        <p:nvSpPr>
          <p:cNvPr id="20484" name="Rectangle 3"/>
          <p:cNvSpPr>
            <a:spLocks noGrp="1" noChangeArrowheads="1"/>
          </p:cNvSpPr>
          <p:nvPr>
            <p:ph type="body" idx="1"/>
          </p:nvPr>
        </p:nvSpPr>
        <p:spPr bwMode="auto">
          <a:xfrm>
            <a:off x="519113" y="6237288"/>
            <a:ext cx="8229600" cy="6096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mtClean="0"/>
              <a:t>Unknown marinelli sample</a:t>
            </a:r>
            <a:endParaRPr lang="en-US" smtClean="0"/>
          </a:p>
        </p:txBody>
      </p:sp>
      <p:pic>
        <p:nvPicPr>
          <p:cNvPr id="20485" name="Picture 4" descr="mixed-sample-spectrum"/>
          <p:cNvPicPr>
            <a:picLocks noChangeAspect="1" noChangeArrowheads="1"/>
          </p:cNvPicPr>
          <p:nvPr/>
        </p:nvPicPr>
        <p:blipFill>
          <a:blip r:embed="rId2" cstate="print"/>
          <a:srcRect/>
          <a:stretch>
            <a:fillRect/>
          </a:stretch>
        </p:blipFill>
        <p:spPr bwMode="auto">
          <a:xfrm>
            <a:off x="630238" y="676275"/>
            <a:ext cx="8334375" cy="550545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a:xfrm rot="16200000">
            <a:off x="-2779713" y="3621088"/>
            <a:ext cx="6016625" cy="304800"/>
          </a:xfrm>
        </p:spPr>
        <p:txBody>
          <a:bodyPr/>
          <a:lstStyle/>
          <a:p>
            <a:pPr>
              <a:defRPr/>
            </a:pPr>
            <a:r>
              <a:rPr lang="en-GB" dirty="0"/>
              <a:t>PHYS389 : Semiconductor Applications L14</a:t>
            </a:r>
            <a:endParaRPr lang="en-GB" dirty="0"/>
          </a:p>
        </p:txBody>
      </p:sp>
      <p:sp>
        <p:nvSpPr>
          <p:cNvPr id="21507" name="Rectangle 2"/>
          <p:cNvSpPr>
            <a:spLocks noGrp="1" noChangeArrowheads="1"/>
          </p:cNvSpPr>
          <p:nvPr>
            <p:ph type="title"/>
          </p:nvPr>
        </p:nvSpPr>
        <p:spPr/>
        <p:txBody>
          <a:bodyPr/>
          <a:lstStyle/>
          <a:p>
            <a:pPr eaLnBrk="1" hangingPunct="1"/>
            <a:r>
              <a:rPr lang="en-GB" sz="2400" smtClean="0"/>
              <a:t>Analysing a real unknown spectrum</a:t>
            </a:r>
            <a:endParaRPr lang="en-US" sz="2400" smtClean="0"/>
          </a:p>
        </p:txBody>
      </p:sp>
      <p:sp>
        <p:nvSpPr>
          <p:cNvPr id="21508" name="Rectangle 3"/>
          <p:cNvSpPr>
            <a:spLocks noGrp="1" noChangeArrowheads="1"/>
          </p:cNvSpPr>
          <p:nvPr>
            <p:ph type="body" idx="1"/>
          </p:nvPr>
        </p:nvSpPr>
        <p:spPr bwMode="auto">
          <a:xfrm>
            <a:off x="684213" y="1600200"/>
            <a:ext cx="8002587"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t>In general analysis of a spectrum may take the following form: </a:t>
            </a:r>
          </a:p>
          <a:p>
            <a:pPr lvl="1" eaLnBrk="1" hangingPunct="1"/>
            <a:r>
              <a:rPr lang="en-US" smtClean="0"/>
              <a:t>Search for peaks.</a:t>
            </a:r>
          </a:p>
          <a:p>
            <a:pPr lvl="1" eaLnBrk="1" hangingPunct="1"/>
            <a:r>
              <a:rPr lang="en-US" smtClean="0"/>
              <a:t>Measure the width of peaks.</a:t>
            </a:r>
          </a:p>
          <a:p>
            <a:pPr eaLnBrk="1" hangingPunct="1"/>
            <a:r>
              <a:rPr lang="en-US" smtClean="0"/>
              <a:t>If the width is consistent with the energy perform a peak area calculation.</a:t>
            </a:r>
          </a:p>
          <a:p>
            <a:pPr eaLnBrk="1" hangingPunct="1"/>
            <a:r>
              <a:rPr lang="en-US" smtClean="0"/>
              <a:t>If peak is too wide, deconvolute the peaks.</a:t>
            </a:r>
          </a:p>
          <a:p>
            <a:pPr eaLnBrk="1" hangingPunct="1"/>
            <a:r>
              <a:rPr lang="en-US" smtClean="0"/>
              <a:t>Identify peaks in particular isotopes.</a:t>
            </a:r>
          </a:p>
          <a:p>
            <a:pPr eaLnBrk="1" hangingPunct="1"/>
            <a:r>
              <a:rPr lang="en-US" smtClean="0"/>
              <a:t>Use the efficiency calibration to determine the intensities of the peaks and estimate the isotope activities.</a:t>
            </a:r>
          </a:p>
          <a:p>
            <a:pPr eaLnBrk="1" hangingPunct="1"/>
            <a:endParaRPr lang="en-US"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a:xfrm rot="16200000">
            <a:off x="-2779713" y="3621088"/>
            <a:ext cx="6016625" cy="304800"/>
          </a:xfrm>
        </p:spPr>
        <p:txBody>
          <a:bodyPr/>
          <a:lstStyle/>
          <a:p>
            <a:pPr>
              <a:defRPr/>
            </a:pPr>
            <a:r>
              <a:rPr lang="en-GB" dirty="0"/>
              <a:t>PHYS389 : Semiconductor Applications L14</a:t>
            </a:r>
            <a:endParaRPr lang="en-GB" dirty="0"/>
          </a:p>
        </p:txBody>
      </p:sp>
      <p:sp>
        <p:nvSpPr>
          <p:cNvPr id="22531" name="Rectangle 2"/>
          <p:cNvSpPr>
            <a:spLocks noGrp="1" noChangeArrowheads="1"/>
          </p:cNvSpPr>
          <p:nvPr>
            <p:ph type="title"/>
          </p:nvPr>
        </p:nvSpPr>
        <p:spPr>
          <a:xfrm>
            <a:off x="1295400" y="152400"/>
            <a:ext cx="7772400" cy="381000"/>
          </a:xfrm>
        </p:spPr>
        <p:txBody>
          <a:bodyPr/>
          <a:lstStyle/>
          <a:p>
            <a:pPr eaLnBrk="1" hangingPunct="1"/>
            <a:r>
              <a:rPr lang="en-GB" dirty="0" smtClean="0"/>
              <a:t>Lecture </a:t>
            </a:r>
            <a:r>
              <a:rPr lang="en-GB" dirty="0" smtClean="0"/>
              <a:t>14: </a:t>
            </a:r>
            <a:r>
              <a:rPr lang="en-GB" dirty="0" smtClean="0"/>
              <a:t>Radiation detectors III</a:t>
            </a:r>
          </a:p>
        </p:txBody>
      </p:sp>
      <p:sp>
        <p:nvSpPr>
          <p:cNvPr id="22532" name="Rectangle 3"/>
          <p:cNvSpPr>
            <a:spLocks noChangeArrowheads="1"/>
          </p:cNvSpPr>
          <p:nvPr>
            <p:ph type="body" idx="1"/>
          </p:nvPr>
        </p:nvSpPr>
        <p:spPr bwMode="auto">
          <a:xfrm>
            <a:off x="2286000" y="1773238"/>
            <a:ext cx="5486400" cy="3338512"/>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z="2500" smtClean="0"/>
              <a:t>Germanium detectors</a:t>
            </a:r>
          </a:p>
          <a:p>
            <a:pPr lvl="1" eaLnBrk="1" hangingPunct="1"/>
            <a:r>
              <a:rPr lang="en-GB" sz="2000" smtClean="0"/>
              <a:t>Interactions in surroundings</a:t>
            </a:r>
          </a:p>
          <a:p>
            <a:pPr lvl="1" eaLnBrk="1" hangingPunct="1"/>
            <a:r>
              <a:rPr lang="en-GB" sz="2000" smtClean="0"/>
              <a:t>Graded shielding</a:t>
            </a:r>
          </a:p>
          <a:p>
            <a:pPr lvl="1" eaLnBrk="1" hangingPunct="1"/>
            <a:r>
              <a:rPr lang="en-GB" sz="2000" smtClean="0"/>
              <a:t>Linear Attenuation Coefficients</a:t>
            </a:r>
          </a:p>
          <a:p>
            <a:pPr lvl="1" eaLnBrk="1" hangingPunct="1"/>
            <a:r>
              <a:rPr lang="en-GB" sz="2000" smtClean="0"/>
              <a:t>Build-up factor</a:t>
            </a:r>
          </a:p>
          <a:p>
            <a:pPr eaLnBrk="1" hangingPunct="1"/>
            <a:r>
              <a:rPr lang="en-GB" sz="2400" smtClean="0"/>
              <a:t>Spectrum Analysis</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Compton Scattering</a:t>
            </a:r>
            <a:endParaRPr lang="en-GB" dirty="0"/>
          </a:p>
        </p:txBody>
      </p:sp>
      <p:sp>
        <p:nvSpPr>
          <p:cNvPr id="4" name="Footer Placeholder 3"/>
          <p:cNvSpPr>
            <a:spLocks noGrp="1"/>
          </p:cNvSpPr>
          <p:nvPr>
            <p:ph type="ftr" sz="quarter" idx="10"/>
          </p:nvPr>
        </p:nvSpPr>
        <p:spPr/>
        <p:txBody>
          <a:bodyPr/>
          <a:lstStyle/>
          <a:p>
            <a:pPr>
              <a:defRPr/>
            </a:pPr>
            <a:r>
              <a:rPr lang="en-GB" smtClean="0"/>
              <a:t>PHYS389 : Semiconductor Applications L13</a:t>
            </a:r>
            <a:endParaRPr lang="en-GB"/>
          </a:p>
        </p:txBody>
      </p:sp>
      <p:pic>
        <p:nvPicPr>
          <p:cNvPr id="36866" name="Picture 2"/>
          <p:cNvPicPr>
            <a:picLocks noChangeAspect="1" noChangeArrowheads="1"/>
          </p:cNvPicPr>
          <p:nvPr/>
        </p:nvPicPr>
        <p:blipFill>
          <a:blip r:embed="rId2" cstate="print"/>
          <a:srcRect l="4404"/>
          <a:stretch>
            <a:fillRect/>
          </a:stretch>
        </p:blipFill>
        <p:spPr bwMode="auto">
          <a:xfrm>
            <a:off x="755576" y="836712"/>
            <a:ext cx="8008311" cy="54006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Klein-</a:t>
            </a:r>
            <a:r>
              <a:rPr lang="en-GB" dirty="0" err="1" smtClean="0"/>
              <a:t>Nishina</a:t>
            </a:r>
            <a:r>
              <a:rPr lang="en-GB" dirty="0" smtClean="0"/>
              <a:t> equation</a:t>
            </a:r>
            <a:endParaRPr lang="en-GB" dirty="0"/>
          </a:p>
        </p:txBody>
      </p:sp>
      <p:sp>
        <p:nvSpPr>
          <p:cNvPr id="4" name="Footer Placeholder 3"/>
          <p:cNvSpPr>
            <a:spLocks noGrp="1"/>
          </p:cNvSpPr>
          <p:nvPr>
            <p:ph type="ftr" sz="quarter" idx="10"/>
          </p:nvPr>
        </p:nvSpPr>
        <p:spPr/>
        <p:txBody>
          <a:bodyPr/>
          <a:lstStyle/>
          <a:p>
            <a:pPr>
              <a:defRPr/>
            </a:pPr>
            <a:r>
              <a:rPr lang="en-GB" smtClean="0"/>
              <a:t>PHYS389 : Semiconductor Applications L13</a:t>
            </a:r>
            <a:endParaRPr lang="en-GB"/>
          </a:p>
        </p:txBody>
      </p:sp>
      <p:pic>
        <p:nvPicPr>
          <p:cNvPr id="37890" name="Picture 2"/>
          <p:cNvPicPr>
            <a:picLocks noChangeAspect="1" noChangeArrowheads="1"/>
          </p:cNvPicPr>
          <p:nvPr/>
        </p:nvPicPr>
        <p:blipFill>
          <a:blip r:embed="rId2" cstate="print"/>
          <a:srcRect l="13935" t="50080" r="24641" b="29760"/>
          <a:stretch>
            <a:fillRect/>
          </a:stretch>
        </p:blipFill>
        <p:spPr bwMode="auto">
          <a:xfrm>
            <a:off x="480244" y="4941168"/>
            <a:ext cx="8580953" cy="1584176"/>
          </a:xfrm>
          <a:prstGeom prst="rect">
            <a:avLst/>
          </a:prstGeom>
          <a:noFill/>
          <a:ln w="9525">
            <a:noFill/>
            <a:miter lim="800000"/>
            <a:headEnd/>
            <a:tailEnd/>
          </a:ln>
        </p:spPr>
      </p:pic>
      <p:pic>
        <p:nvPicPr>
          <p:cNvPr id="37891" name="Picture 3"/>
          <p:cNvPicPr>
            <a:picLocks noChangeAspect="1" noChangeArrowheads="1"/>
          </p:cNvPicPr>
          <p:nvPr/>
        </p:nvPicPr>
        <p:blipFill>
          <a:blip r:embed="rId3" cstate="print"/>
          <a:srcRect t="2800" b="4801"/>
          <a:stretch>
            <a:fillRect/>
          </a:stretch>
        </p:blipFill>
        <p:spPr bwMode="auto">
          <a:xfrm>
            <a:off x="1331640" y="620688"/>
            <a:ext cx="6696744" cy="463691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a:xfrm rot="16200000">
            <a:off x="-2779713" y="3621088"/>
            <a:ext cx="6016625" cy="304800"/>
          </a:xfrm>
        </p:spPr>
        <p:txBody>
          <a:bodyPr/>
          <a:lstStyle/>
          <a:p>
            <a:pPr>
              <a:defRPr/>
            </a:pPr>
            <a:r>
              <a:rPr lang="en-GB" dirty="0"/>
              <a:t>PHYS389 : Semiconductor Applications L14</a:t>
            </a:r>
            <a:endParaRPr lang="en-GB" dirty="0"/>
          </a:p>
        </p:txBody>
      </p:sp>
      <p:sp>
        <p:nvSpPr>
          <p:cNvPr id="5123" name="Rectangle 2"/>
          <p:cNvSpPr>
            <a:spLocks noGrp="1" noChangeArrowheads="1"/>
          </p:cNvSpPr>
          <p:nvPr>
            <p:ph type="title"/>
          </p:nvPr>
        </p:nvSpPr>
        <p:spPr/>
        <p:txBody>
          <a:bodyPr/>
          <a:lstStyle/>
          <a:p>
            <a:pPr eaLnBrk="1" hangingPunct="1"/>
            <a:r>
              <a:rPr lang="en-GB" smtClean="0"/>
              <a:t>Interactions with surroundings</a:t>
            </a:r>
          </a:p>
        </p:txBody>
      </p:sp>
      <p:sp>
        <p:nvSpPr>
          <p:cNvPr id="5124" name="Rectangle 3"/>
          <p:cNvSpPr>
            <a:spLocks noGrp="1" noChangeArrowheads="1"/>
          </p:cNvSpPr>
          <p:nvPr>
            <p:ph type="body" idx="1"/>
          </p:nvPr>
        </p:nvSpPr>
        <p:spPr bwMode="auto">
          <a:xfrm>
            <a:off x="663575" y="1600200"/>
            <a:ext cx="8229600"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z="2400" smtClean="0"/>
              <a:t>Gamma-ray photons from the source will undergo interactions with the surroundings of the detector, i.e. the: </a:t>
            </a:r>
          </a:p>
          <a:p>
            <a:pPr lvl="1" eaLnBrk="1" hangingPunct="1"/>
            <a:r>
              <a:rPr lang="en-GB" sz="2000" smtClean="0"/>
              <a:t>the shielding</a:t>
            </a:r>
          </a:p>
          <a:p>
            <a:pPr lvl="1" eaLnBrk="1" hangingPunct="1"/>
            <a:r>
              <a:rPr lang="en-GB" sz="2000" smtClean="0"/>
              <a:t>the cryostat </a:t>
            </a:r>
          </a:p>
          <a:p>
            <a:pPr lvl="1" eaLnBrk="1" hangingPunct="1"/>
            <a:r>
              <a:rPr lang="en-GB" sz="2000" smtClean="0"/>
              <a:t>the detector cap </a:t>
            </a:r>
          </a:p>
          <a:p>
            <a:pPr lvl="1" eaLnBrk="1" hangingPunct="1"/>
            <a:r>
              <a:rPr lang="en-GB" sz="2000" smtClean="0"/>
              <a:t>the source mount etc</a:t>
            </a:r>
          </a:p>
          <a:p>
            <a:pPr eaLnBrk="1" hangingPunct="1"/>
            <a:r>
              <a:rPr lang="en-GB" sz="2400" smtClean="0"/>
              <a:t>These unavoidable interactions can influence the shape of the spectrum recorded by the detector.</a:t>
            </a:r>
          </a:p>
          <a:p>
            <a:pPr eaLnBrk="1" hangingPunct="1"/>
            <a:r>
              <a:rPr lang="en-GB" smtClean="0">
                <a:hlinkClick r:id="rId2" action="ppaction://hlinkfile"/>
              </a:rPr>
              <a:t>Interactions in shieldin</a:t>
            </a:r>
            <a:r>
              <a:rPr lang="en-GB" smtClean="0"/>
              <a:t>g</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a:xfrm rot="16200000">
            <a:off x="-2779713" y="3621088"/>
            <a:ext cx="6016625" cy="304800"/>
          </a:xfrm>
        </p:spPr>
        <p:txBody>
          <a:bodyPr/>
          <a:lstStyle/>
          <a:p>
            <a:pPr>
              <a:defRPr/>
            </a:pPr>
            <a:r>
              <a:rPr lang="en-GB" dirty="0"/>
              <a:t>PHYS389 : Semiconductor Applications L14</a:t>
            </a:r>
            <a:endParaRPr lang="en-GB" dirty="0"/>
          </a:p>
        </p:txBody>
      </p:sp>
      <p:sp>
        <p:nvSpPr>
          <p:cNvPr id="6147" name="Rectangle 2"/>
          <p:cNvSpPr>
            <a:spLocks noGrp="1" noChangeArrowheads="1"/>
          </p:cNvSpPr>
          <p:nvPr>
            <p:ph type="title"/>
          </p:nvPr>
        </p:nvSpPr>
        <p:spPr/>
        <p:txBody>
          <a:bodyPr/>
          <a:lstStyle/>
          <a:p>
            <a:pPr eaLnBrk="1" hangingPunct="1"/>
            <a:r>
              <a:rPr lang="en-GB" smtClean="0"/>
              <a:t>The graded shield</a:t>
            </a:r>
          </a:p>
        </p:txBody>
      </p:sp>
      <p:sp>
        <p:nvSpPr>
          <p:cNvPr id="6148"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z="2400" smtClean="0"/>
              <a:t>For the common shielding material lead.</a:t>
            </a:r>
          </a:p>
          <a:p>
            <a:pPr eaLnBrk="1" hangingPunct="1"/>
            <a:r>
              <a:rPr lang="en-GB" sz="2400" smtClean="0"/>
              <a:t>X-ray peaks at energies between 70-85 keV. </a:t>
            </a:r>
          </a:p>
          <a:p>
            <a:pPr eaLnBrk="1" hangingPunct="1"/>
            <a:r>
              <a:rPr lang="en-GB" sz="2400" smtClean="0"/>
              <a:t>These X-rays introduce unwanted background particularly for low energy gamma-ray measurements. </a:t>
            </a:r>
          </a:p>
          <a:p>
            <a:pPr eaLnBrk="1" hangingPunct="1"/>
            <a:r>
              <a:rPr lang="en-GB" sz="2400" smtClean="0"/>
              <a:t>The solution is to use a graded shield: </a:t>
            </a:r>
          </a:p>
          <a:p>
            <a:pPr lvl="1" eaLnBrk="1" hangingPunct="1"/>
            <a:r>
              <a:rPr lang="en-GB" sz="2000" smtClean="0"/>
              <a:t>The inner surface of the lead shield (~10 cm thick).</a:t>
            </a:r>
          </a:p>
          <a:p>
            <a:pPr lvl="1" eaLnBrk="1" hangingPunct="1"/>
            <a:r>
              <a:rPr lang="en-GB" sz="2000" smtClean="0"/>
              <a:t>A thin layer of cadmium (~3 mm)</a:t>
            </a:r>
          </a:p>
          <a:p>
            <a:pPr lvl="1" eaLnBrk="1" hangingPunct="1"/>
            <a:r>
              <a:rPr lang="en-GB" sz="2000" smtClean="0"/>
              <a:t>A thin layer of copper (~0.7 mm)</a:t>
            </a:r>
          </a:p>
          <a:p>
            <a:pPr lvl="1" eaLnBrk="1" hangingPunct="1"/>
            <a:r>
              <a:rPr lang="en-GB" sz="2000" smtClean="0">
                <a:hlinkClick r:id="rId2" action="ppaction://hlinkfile"/>
              </a:rPr>
              <a:t>Example!</a:t>
            </a:r>
            <a:endParaRPr lang="en-GB" smtClean="0"/>
          </a:p>
          <a:p>
            <a:pPr lvl="1" eaLnBrk="1" hangingPunct="1"/>
            <a:endParaRPr lang="en-GB" sz="2400" smtClean="0"/>
          </a:p>
          <a:p>
            <a:pPr eaLnBrk="1" hangingPunct="1"/>
            <a:endParaRPr lang="en-GB" sz="24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ooter Placeholder 3"/>
          <p:cNvSpPr>
            <a:spLocks noGrp="1"/>
          </p:cNvSpPr>
          <p:nvPr>
            <p:ph type="ftr" sz="quarter" idx="10"/>
          </p:nvPr>
        </p:nvSpPr>
        <p:spPr>
          <a:xfrm rot="16200000">
            <a:off x="-2779713" y="3621088"/>
            <a:ext cx="6016625" cy="304800"/>
          </a:xfrm>
        </p:spPr>
        <p:txBody>
          <a:bodyPr/>
          <a:lstStyle/>
          <a:p>
            <a:pPr>
              <a:defRPr/>
            </a:pPr>
            <a:r>
              <a:rPr lang="en-GB" dirty="0"/>
              <a:t>PHYS389 : Semiconductor Applications L14</a:t>
            </a:r>
            <a:endParaRPr lang="en-GB" dirty="0"/>
          </a:p>
        </p:txBody>
      </p:sp>
      <p:sp>
        <p:nvSpPr>
          <p:cNvPr id="7171" name="Rectangle 2"/>
          <p:cNvSpPr>
            <a:spLocks noGrp="1" noChangeArrowheads="1"/>
          </p:cNvSpPr>
          <p:nvPr>
            <p:ph type="title"/>
          </p:nvPr>
        </p:nvSpPr>
        <p:spPr/>
        <p:txBody>
          <a:bodyPr/>
          <a:lstStyle/>
          <a:p>
            <a:pPr eaLnBrk="1" hangingPunct="1"/>
            <a:r>
              <a:rPr lang="en-GB" smtClean="0"/>
              <a:t>Typical low level counting system</a:t>
            </a:r>
          </a:p>
        </p:txBody>
      </p:sp>
      <p:sp>
        <p:nvSpPr>
          <p:cNvPr id="7172" name="Rectangle 3"/>
          <p:cNvSpPr>
            <a:spLocks noChangeArrowheads="1"/>
          </p:cNvSpPr>
          <p:nvPr/>
        </p:nvSpPr>
        <p:spPr bwMode="auto">
          <a:xfrm>
            <a:off x="3200400" y="1905000"/>
            <a:ext cx="2971800" cy="3352800"/>
          </a:xfrm>
          <a:prstGeom prst="rect">
            <a:avLst/>
          </a:prstGeom>
          <a:solidFill>
            <a:srgbClr val="333333"/>
          </a:solidFill>
          <a:ln w="38100">
            <a:solidFill>
              <a:schemeClr val="tx1"/>
            </a:solidFill>
            <a:miter lim="800000"/>
            <a:headEnd/>
            <a:tailEnd/>
          </a:ln>
        </p:spPr>
        <p:txBody>
          <a:bodyPr wrap="none" anchor="ctr"/>
          <a:lstStyle/>
          <a:p>
            <a:endParaRPr lang="en-US"/>
          </a:p>
        </p:txBody>
      </p:sp>
      <p:sp>
        <p:nvSpPr>
          <p:cNvPr id="7173" name="Rectangle 4"/>
          <p:cNvSpPr>
            <a:spLocks noChangeArrowheads="1"/>
          </p:cNvSpPr>
          <p:nvPr/>
        </p:nvSpPr>
        <p:spPr bwMode="auto">
          <a:xfrm>
            <a:off x="3505200" y="2209800"/>
            <a:ext cx="2362200" cy="2743200"/>
          </a:xfrm>
          <a:prstGeom prst="rect">
            <a:avLst/>
          </a:prstGeom>
          <a:solidFill>
            <a:srgbClr val="C0C0C0"/>
          </a:solidFill>
          <a:ln w="38100">
            <a:noFill/>
            <a:miter lim="800000"/>
            <a:headEnd/>
            <a:tailEnd/>
          </a:ln>
        </p:spPr>
        <p:txBody>
          <a:bodyPr wrap="none" anchor="ctr"/>
          <a:lstStyle/>
          <a:p>
            <a:endParaRPr lang="en-US"/>
          </a:p>
        </p:txBody>
      </p:sp>
      <p:sp>
        <p:nvSpPr>
          <p:cNvPr id="7174" name="Rectangle 5"/>
          <p:cNvSpPr>
            <a:spLocks noChangeArrowheads="1"/>
          </p:cNvSpPr>
          <p:nvPr/>
        </p:nvSpPr>
        <p:spPr bwMode="auto">
          <a:xfrm>
            <a:off x="3657600" y="2362200"/>
            <a:ext cx="2057400" cy="2438400"/>
          </a:xfrm>
          <a:prstGeom prst="rect">
            <a:avLst/>
          </a:prstGeom>
          <a:solidFill>
            <a:srgbClr val="FF0000"/>
          </a:solidFill>
          <a:ln w="38100">
            <a:noFill/>
            <a:miter lim="800000"/>
            <a:headEnd/>
            <a:tailEnd/>
          </a:ln>
        </p:spPr>
        <p:txBody>
          <a:bodyPr wrap="none" anchor="ctr"/>
          <a:lstStyle/>
          <a:p>
            <a:endParaRPr lang="en-US"/>
          </a:p>
        </p:txBody>
      </p:sp>
      <p:sp>
        <p:nvSpPr>
          <p:cNvPr id="7175" name="Rectangle 6"/>
          <p:cNvSpPr>
            <a:spLocks noChangeArrowheads="1"/>
          </p:cNvSpPr>
          <p:nvPr/>
        </p:nvSpPr>
        <p:spPr bwMode="auto">
          <a:xfrm>
            <a:off x="3733800" y="2438400"/>
            <a:ext cx="1905000" cy="2286000"/>
          </a:xfrm>
          <a:prstGeom prst="rect">
            <a:avLst/>
          </a:prstGeom>
          <a:solidFill>
            <a:schemeClr val="bg1"/>
          </a:solidFill>
          <a:ln w="38100">
            <a:noFill/>
            <a:miter lim="800000"/>
            <a:headEnd/>
            <a:tailEnd/>
          </a:ln>
        </p:spPr>
        <p:txBody>
          <a:bodyPr wrap="none" anchor="ctr"/>
          <a:lstStyle/>
          <a:p>
            <a:endParaRPr lang="en-US"/>
          </a:p>
        </p:txBody>
      </p:sp>
      <p:sp>
        <p:nvSpPr>
          <p:cNvPr id="7176" name="Rectangle 7"/>
          <p:cNvSpPr>
            <a:spLocks noChangeArrowheads="1"/>
          </p:cNvSpPr>
          <p:nvPr/>
        </p:nvSpPr>
        <p:spPr bwMode="auto">
          <a:xfrm>
            <a:off x="4419600" y="3810000"/>
            <a:ext cx="609600" cy="914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177" name="Rectangle 8"/>
          <p:cNvSpPr>
            <a:spLocks noChangeArrowheads="1"/>
          </p:cNvSpPr>
          <p:nvPr/>
        </p:nvSpPr>
        <p:spPr bwMode="auto">
          <a:xfrm>
            <a:off x="4572000" y="4724400"/>
            <a:ext cx="304800" cy="762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178" name="Line 9"/>
          <p:cNvSpPr>
            <a:spLocks noChangeShapeType="1"/>
          </p:cNvSpPr>
          <p:nvPr/>
        </p:nvSpPr>
        <p:spPr bwMode="auto">
          <a:xfrm flipV="1">
            <a:off x="6019800" y="1828800"/>
            <a:ext cx="838200" cy="533400"/>
          </a:xfrm>
          <a:prstGeom prst="line">
            <a:avLst/>
          </a:prstGeom>
          <a:noFill/>
          <a:ln w="38100">
            <a:solidFill>
              <a:schemeClr val="tx1"/>
            </a:solidFill>
            <a:round/>
            <a:headEnd/>
            <a:tailEnd/>
          </a:ln>
        </p:spPr>
        <p:txBody>
          <a:bodyPr/>
          <a:lstStyle/>
          <a:p>
            <a:endParaRPr lang="en-GB"/>
          </a:p>
        </p:txBody>
      </p:sp>
      <p:sp>
        <p:nvSpPr>
          <p:cNvPr id="7179" name="Line 10"/>
          <p:cNvSpPr>
            <a:spLocks noChangeShapeType="1"/>
          </p:cNvSpPr>
          <p:nvPr/>
        </p:nvSpPr>
        <p:spPr bwMode="auto">
          <a:xfrm flipV="1">
            <a:off x="5791200" y="2971800"/>
            <a:ext cx="914400" cy="685800"/>
          </a:xfrm>
          <a:prstGeom prst="line">
            <a:avLst/>
          </a:prstGeom>
          <a:noFill/>
          <a:ln w="38100">
            <a:solidFill>
              <a:schemeClr val="tx1"/>
            </a:solidFill>
            <a:round/>
            <a:headEnd/>
            <a:tailEnd/>
          </a:ln>
        </p:spPr>
        <p:txBody>
          <a:bodyPr/>
          <a:lstStyle/>
          <a:p>
            <a:endParaRPr lang="en-GB"/>
          </a:p>
        </p:txBody>
      </p:sp>
      <p:sp>
        <p:nvSpPr>
          <p:cNvPr id="7180" name="Line 11"/>
          <p:cNvSpPr>
            <a:spLocks noChangeShapeType="1"/>
          </p:cNvSpPr>
          <p:nvPr/>
        </p:nvSpPr>
        <p:spPr bwMode="auto">
          <a:xfrm flipV="1">
            <a:off x="5638800" y="3962400"/>
            <a:ext cx="1066800" cy="457200"/>
          </a:xfrm>
          <a:prstGeom prst="line">
            <a:avLst/>
          </a:prstGeom>
          <a:noFill/>
          <a:ln w="38100">
            <a:solidFill>
              <a:schemeClr val="tx1"/>
            </a:solidFill>
            <a:round/>
            <a:headEnd/>
            <a:tailEnd/>
          </a:ln>
        </p:spPr>
        <p:txBody>
          <a:bodyPr/>
          <a:lstStyle/>
          <a:p>
            <a:endParaRPr lang="en-GB"/>
          </a:p>
        </p:txBody>
      </p:sp>
      <p:sp>
        <p:nvSpPr>
          <p:cNvPr id="7181" name="Text Box 12"/>
          <p:cNvSpPr txBox="1">
            <a:spLocks noChangeArrowheads="1"/>
          </p:cNvSpPr>
          <p:nvPr/>
        </p:nvSpPr>
        <p:spPr bwMode="auto">
          <a:xfrm>
            <a:off x="6842125" y="1530350"/>
            <a:ext cx="1728788" cy="396875"/>
          </a:xfrm>
          <a:prstGeom prst="rect">
            <a:avLst/>
          </a:prstGeom>
          <a:noFill/>
          <a:ln w="9525">
            <a:noFill/>
            <a:miter lim="800000"/>
            <a:headEnd/>
            <a:tailEnd/>
          </a:ln>
        </p:spPr>
        <p:txBody>
          <a:bodyPr wrap="none">
            <a:spAutoFit/>
          </a:bodyPr>
          <a:lstStyle/>
          <a:p>
            <a:r>
              <a:rPr lang="en-GB" sz="2000">
                <a:latin typeface="Verdana" pitchFamily="34" charset="0"/>
              </a:rPr>
              <a:t>Lead (aged)</a:t>
            </a:r>
          </a:p>
        </p:txBody>
      </p:sp>
      <p:sp>
        <p:nvSpPr>
          <p:cNvPr id="7182" name="Text Box 13"/>
          <p:cNvSpPr txBox="1">
            <a:spLocks noChangeArrowheads="1"/>
          </p:cNvSpPr>
          <p:nvPr/>
        </p:nvSpPr>
        <p:spPr bwMode="auto">
          <a:xfrm>
            <a:off x="6705600" y="2667000"/>
            <a:ext cx="1398588" cy="396875"/>
          </a:xfrm>
          <a:prstGeom prst="rect">
            <a:avLst/>
          </a:prstGeom>
          <a:noFill/>
          <a:ln w="9525">
            <a:noFill/>
            <a:miter lim="800000"/>
            <a:headEnd/>
            <a:tailEnd/>
          </a:ln>
        </p:spPr>
        <p:txBody>
          <a:bodyPr wrap="none">
            <a:spAutoFit/>
          </a:bodyPr>
          <a:lstStyle/>
          <a:p>
            <a:r>
              <a:rPr lang="en-GB" sz="2000">
                <a:latin typeface="Verdana" pitchFamily="34" charset="0"/>
              </a:rPr>
              <a:t>Cadmium</a:t>
            </a:r>
          </a:p>
        </p:txBody>
      </p:sp>
      <p:sp>
        <p:nvSpPr>
          <p:cNvPr id="7183" name="Text Box 14"/>
          <p:cNvSpPr txBox="1">
            <a:spLocks noChangeArrowheads="1"/>
          </p:cNvSpPr>
          <p:nvPr/>
        </p:nvSpPr>
        <p:spPr bwMode="auto">
          <a:xfrm>
            <a:off x="6705600" y="3733800"/>
            <a:ext cx="1092200" cy="396875"/>
          </a:xfrm>
          <a:prstGeom prst="rect">
            <a:avLst/>
          </a:prstGeom>
          <a:noFill/>
          <a:ln w="9525">
            <a:noFill/>
            <a:miter lim="800000"/>
            <a:headEnd/>
            <a:tailEnd/>
          </a:ln>
        </p:spPr>
        <p:txBody>
          <a:bodyPr wrap="none">
            <a:spAutoFit/>
          </a:bodyPr>
          <a:lstStyle/>
          <a:p>
            <a:r>
              <a:rPr lang="en-GB" sz="2000">
                <a:latin typeface="Verdana" pitchFamily="34" charset="0"/>
              </a:rPr>
              <a:t>Copper</a:t>
            </a:r>
          </a:p>
        </p:txBody>
      </p:sp>
      <p:sp>
        <p:nvSpPr>
          <p:cNvPr id="7184" name="Oval 15"/>
          <p:cNvSpPr>
            <a:spLocks noChangeArrowheads="1"/>
          </p:cNvSpPr>
          <p:nvPr/>
        </p:nvSpPr>
        <p:spPr bwMode="auto">
          <a:xfrm>
            <a:off x="4610100" y="2590800"/>
            <a:ext cx="228600" cy="228600"/>
          </a:xfrm>
          <a:prstGeom prst="ellipse">
            <a:avLst/>
          </a:prstGeom>
          <a:solidFill>
            <a:srgbClr val="FFFF00"/>
          </a:solidFill>
          <a:ln w="28575">
            <a:noFill/>
            <a:round/>
            <a:headEnd/>
            <a:tailEnd/>
          </a:ln>
        </p:spPr>
        <p:txBody>
          <a:bodyPr wrap="none" anchor="ctr"/>
          <a:lstStyle/>
          <a:p>
            <a:endParaRPr lang="en-US"/>
          </a:p>
        </p:txBody>
      </p:sp>
      <p:sp>
        <p:nvSpPr>
          <p:cNvPr id="7185" name="Rectangle 16"/>
          <p:cNvSpPr>
            <a:spLocks noChangeArrowheads="1"/>
          </p:cNvSpPr>
          <p:nvPr/>
        </p:nvSpPr>
        <p:spPr bwMode="auto">
          <a:xfrm>
            <a:off x="2362200" y="3200400"/>
            <a:ext cx="1066800" cy="1447800"/>
          </a:xfrm>
          <a:prstGeom prst="rect">
            <a:avLst/>
          </a:prstGeom>
          <a:solidFill>
            <a:srgbClr val="333333"/>
          </a:solidFill>
          <a:ln w="9525">
            <a:noFill/>
            <a:miter lim="800000"/>
            <a:headEnd/>
            <a:tailEnd/>
          </a:ln>
        </p:spPr>
        <p:txBody>
          <a:bodyPr wrap="none" anchor="ctr"/>
          <a:lstStyle/>
          <a:p>
            <a:endParaRPr lang="en-US"/>
          </a:p>
        </p:txBody>
      </p:sp>
      <p:sp>
        <p:nvSpPr>
          <p:cNvPr id="7186" name="Rectangle 17"/>
          <p:cNvSpPr>
            <a:spLocks noChangeArrowheads="1"/>
          </p:cNvSpPr>
          <p:nvPr/>
        </p:nvSpPr>
        <p:spPr bwMode="auto">
          <a:xfrm>
            <a:off x="3429000" y="3200400"/>
            <a:ext cx="609600" cy="1447800"/>
          </a:xfrm>
          <a:prstGeom prst="rect">
            <a:avLst/>
          </a:prstGeom>
          <a:solidFill>
            <a:srgbClr val="C0C0C0"/>
          </a:solidFill>
          <a:ln w="9525">
            <a:noFill/>
            <a:miter lim="800000"/>
            <a:headEnd/>
            <a:tailEnd/>
          </a:ln>
        </p:spPr>
        <p:txBody>
          <a:bodyPr wrap="none" anchor="ctr"/>
          <a:lstStyle/>
          <a:p>
            <a:endParaRPr lang="en-US"/>
          </a:p>
        </p:txBody>
      </p:sp>
      <p:sp>
        <p:nvSpPr>
          <p:cNvPr id="7187" name="Rectangle 18"/>
          <p:cNvSpPr>
            <a:spLocks noChangeArrowheads="1"/>
          </p:cNvSpPr>
          <p:nvPr/>
        </p:nvSpPr>
        <p:spPr bwMode="auto">
          <a:xfrm>
            <a:off x="4038600" y="3200400"/>
            <a:ext cx="152400" cy="1447800"/>
          </a:xfrm>
          <a:prstGeom prst="rect">
            <a:avLst/>
          </a:prstGeom>
          <a:solidFill>
            <a:srgbClr val="FF0000"/>
          </a:solidFill>
          <a:ln w="9525">
            <a:noFill/>
            <a:miter lim="800000"/>
            <a:headEnd/>
            <a:tailEnd/>
          </a:ln>
        </p:spPr>
        <p:txBody>
          <a:bodyPr wrap="none" anchor="ctr"/>
          <a:lstStyle/>
          <a:p>
            <a:endParaRPr lang="en-US"/>
          </a:p>
        </p:txBody>
      </p:sp>
      <p:sp>
        <p:nvSpPr>
          <p:cNvPr id="7188" name="Rectangle 19"/>
          <p:cNvSpPr>
            <a:spLocks noChangeArrowheads="1"/>
          </p:cNvSpPr>
          <p:nvPr/>
        </p:nvSpPr>
        <p:spPr bwMode="auto">
          <a:xfrm>
            <a:off x="2590800" y="3200400"/>
            <a:ext cx="1600200" cy="1447800"/>
          </a:xfrm>
          <a:prstGeom prst="rect">
            <a:avLst/>
          </a:prstGeom>
          <a:noFill/>
          <a:ln w="9525">
            <a:noFill/>
            <a:miter lim="800000"/>
            <a:headEnd/>
            <a:tailEnd/>
          </a:ln>
        </p:spPr>
        <p:txBody>
          <a:bodyPr wrap="none" anchor="ctr"/>
          <a:lstStyle/>
          <a:p>
            <a:endParaRPr lang="en-US"/>
          </a:p>
        </p:txBody>
      </p:sp>
      <p:sp>
        <p:nvSpPr>
          <p:cNvPr id="7189" name="Line 20"/>
          <p:cNvSpPr>
            <a:spLocks noChangeShapeType="1"/>
          </p:cNvSpPr>
          <p:nvPr/>
        </p:nvSpPr>
        <p:spPr bwMode="auto">
          <a:xfrm flipH="1">
            <a:off x="4114800" y="2819400"/>
            <a:ext cx="457200" cy="457200"/>
          </a:xfrm>
          <a:prstGeom prst="line">
            <a:avLst/>
          </a:prstGeom>
          <a:noFill/>
          <a:ln w="28575">
            <a:solidFill>
              <a:schemeClr val="tx1"/>
            </a:solidFill>
            <a:round/>
            <a:headEnd/>
            <a:tailEnd type="triangle" w="med" len="med"/>
          </a:ln>
        </p:spPr>
        <p:txBody>
          <a:bodyPr/>
          <a:lstStyle/>
          <a:p>
            <a:endParaRPr lang="en-GB"/>
          </a:p>
        </p:txBody>
      </p:sp>
      <p:sp>
        <p:nvSpPr>
          <p:cNvPr id="7190" name="Line 21"/>
          <p:cNvSpPr>
            <a:spLocks noChangeShapeType="1"/>
          </p:cNvSpPr>
          <p:nvPr/>
        </p:nvSpPr>
        <p:spPr bwMode="auto">
          <a:xfrm flipH="1">
            <a:off x="3657600" y="3276600"/>
            <a:ext cx="457200" cy="457200"/>
          </a:xfrm>
          <a:prstGeom prst="line">
            <a:avLst/>
          </a:prstGeom>
          <a:noFill/>
          <a:ln w="28575">
            <a:solidFill>
              <a:schemeClr val="tx1"/>
            </a:solidFill>
            <a:round/>
            <a:headEnd/>
            <a:tailEnd type="triangle" w="med" len="med"/>
          </a:ln>
        </p:spPr>
        <p:txBody>
          <a:bodyPr/>
          <a:lstStyle/>
          <a:p>
            <a:endParaRPr lang="en-GB"/>
          </a:p>
        </p:txBody>
      </p:sp>
      <p:sp>
        <p:nvSpPr>
          <p:cNvPr id="7191" name="Line 22"/>
          <p:cNvSpPr>
            <a:spLocks noChangeShapeType="1"/>
          </p:cNvSpPr>
          <p:nvPr/>
        </p:nvSpPr>
        <p:spPr bwMode="auto">
          <a:xfrm flipH="1">
            <a:off x="3200400" y="3733800"/>
            <a:ext cx="457200" cy="457200"/>
          </a:xfrm>
          <a:prstGeom prst="line">
            <a:avLst/>
          </a:prstGeom>
          <a:noFill/>
          <a:ln w="28575">
            <a:solidFill>
              <a:schemeClr val="tx1"/>
            </a:solidFill>
            <a:round/>
            <a:headEnd/>
            <a:tailEnd type="triangle" w="med" len="med"/>
          </a:ln>
        </p:spPr>
        <p:txBody>
          <a:bodyPr/>
          <a:lstStyle/>
          <a:p>
            <a:endParaRPr lang="en-GB"/>
          </a:p>
        </p:txBody>
      </p:sp>
      <p:sp>
        <p:nvSpPr>
          <p:cNvPr id="7192" name="Line 23"/>
          <p:cNvSpPr>
            <a:spLocks noChangeShapeType="1"/>
          </p:cNvSpPr>
          <p:nvPr/>
        </p:nvSpPr>
        <p:spPr bwMode="auto">
          <a:xfrm>
            <a:off x="4114800" y="3352800"/>
            <a:ext cx="685800" cy="457200"/>
          </a:xfrm>
          <a:prstGeom prst="line">
            <a:avLst/>
          </a:prstGeom>
          <a:noFill/>
          <a:ln w="28575">
            <a:solidFill>
              <a:schemeClr val="tx1"/>
            </a:solidFill>
            <a:round/>
            <a:headEnd/>
            <a:tailEnd type="triangle" w="med" len="med"/>
          </a:ln>
        </p:spPr>
        <p:txBody>
          <a:bodyPr/>
          <a:lstStyle/>
          <a:p>
            <a:endParaRPr lang="en-GB"/>
          </a:p>
        </p:txBody>
      </p:sp>
      <p:sp>
        <p:nvSpPr>
          <p:cNvPr id="7193" name="Line 24"/>
          <p:cNvSpPr>
            <a:spLocks noChangeShapeType="1"/>
          </p:cNvSpPr>
          <p:nvPr/>
        </p:nvSpPr>
        <p:spPr bwMode="auto">
          <a:xfrm>
            <a:off x="3733800" y="3733800"/>
            <a:ext cx="304800" cy="304800"/>
          </a:xfrm>
          <a:prstGeom prst="line">
            <a:avLst/>
          </a:prstGeom>
          <a:noFill/>
          <a:ln w="28575">
            <a:solidFill>
              <a:schemeClr val="tx1"/>
            </a:solidFill>
            <a:round/>
            <a:headEnd/>
            <a:tailEnd type="triangle" w="med" len="med"/>
          </a:ln>
        </p:spPr>
        <p:txBody>
          <a:bodyPr/>
          <a:lstStyle/>
          <a:p>
            <a:endParaRPr lang="en-GB"/>
          </a:p>
        </p:txBody>
      </p:sp>
      <p:sp>
        <p:nvSpPr>
          <p:cNvPr id="7194" name="Line 25"/>
          <p:cNvSpPr>
            <a:spLocks noChangeShapeType="1"/>
          </p:cNvSpPr>
          <p:nvPr/>
        </p:nvSpPr>
        <p:spPr bwMode="auto">
          <a:xfrm>
            <a:off x="4038600" y="4038600"/>
            <a:ext cx="381000" cy="152400"/>
          </a:xfrm>
          <a:prstGeom prst="line">
            <a:avLst/>
          </a:prstGeom>
          <a:noFill/>
          <a:ln w="28575">
            <a:solidFill>
              <a:schemeClr val="tx1"/>
            </a:solidFill>
            <a:round/>
            <a:headEnd/>
            <a:tailEnd type="triangle" w="med" len="med"/>
          </a:ln>
        </p:spPr>
        <p:txBody>
          <a:bodyPr/>
          <a:lstStyle/>
          <a:p>
            <a:endParaRPr lang="en-GB"/>
          </a:p>
        </p:txBody>
      </p:sp>
      <p:sp>
        <p:nvSpPr>
          <p:cNvPr id="7195" name="Line 26"/>
          <p:cNvSpPr>
            <a:spLocks noChangeShapeType="1"/>
          </p:cNvSpPr>
          <p:nvPr/>
        </p:nvSpPr>
        <p:spPr bwMode="auto">
          <a:xfrm>
            <a:off x="3276600" y="4191000"/>
            <a:ext cx="381000" cy="152400"/>
          </a:xfrm>
          <a:prstGeom prst="line">
            <a:avLst/>
          </a:prstGeom>
          <a:noFill/>
          <a:ln w="28575">
            <a:solidFill>
              <a:schemeClr val="tx1"/>
            </a:solidFill>
            <a:round/>
            <a:headEnd/>
            <a:tailEnd type="triangle" w="med" len="med"/>
          </a:ln>
        </p:spPr>
        <p:txBody>
          <a:bodyPr/>
          <a:lstStyle/>
          <a:p>
            <a:endParaRPr lang="en-GB"/>
          </a:p>
        </p:txBody>
      </p:sp>
      <p:sp>
        <p:nvSpPr>
          <p:cNvPr id="7196" name="Line 27"/>
          <p:cNvSpPr>
            <a:spLocks noChangeShapeType="1"/>
          </p:cNvSpPr>
          <p:nvPr/>
        </p:nvSpPr>
        <p:spPr bwMode="auto">
          <a:xfrm>
            <a:off x="3657600" y="4343400"/>
            <a:ext cx="381000" cy="76200"/>
          </a:xfrm>
          <a:prstGeom prst="line">
            <a:avLst/>
          </a:prstGeom>
          <a:noFill/>
          <a:ln w="28575">
            <a:solidFill>
              <a:schemeClr val="tx1"/>
            </a:solidFill>
            <a:round/>
            <a:headEnd/>
            <a:tailEnd type="triangle" w="med" len="med"/>
          </a:ln>
        </p:spPr>
        <p:txBody>
          <a:bodyPr/>
          <a:lstStyle/>
          <a:p>
            <a:endParaRPr lang="en-GB"/>
          </a:p>
        </p:txBody>
      </p:sp>
      <p:sp>
        <p:nvSpPr>
          <p:cNvPr id="7197" name="Line 28"/>
          <p:cNvSpPr>
            <a:spLocks noChangeShapeType="1"/>
          </p:cNvSpPr>
          <p:nvPr/>
        </p:nvSpPr>
        <p:spPr bwMode="auto">
          <a:xfrm>
            <a:off x="3962400" y="4419600"/>
            <a:ext cx="381000" cy="0"/>
          </a:xfrm>
          <a:prstGeom prst="line">
            <a:avLst/>
          </a:prstGeom>
          <a:noFill/>
          <a:ln w="28575">
            <a:solidFill>
              <a:schemeClr val="tx1"/>
            </a:solidFill>
            <a:round/>
            <a:headEnd/>
            <a:tailEnd type="triangle" w="med" len="med"/>
          </a:ln>
        </p:spPr>
        <p:txBody>
          <a:bodyPr/>
          <a:lstStyle/>
          <a:p>
            <a:endParaRPr lang="en-GB"/>
          </a:p>
        </p:txBody>
      </p:sp>
      <p:sp>
        <p:nvSpPr>
          <p:cNvPr id="7198" name="Line 29"/>
          <p:cNvSpPr>
            <a:spLocks noChangeShapeType="1"/>
          </p:cNvSpPr>
          <p:nvPr/>
        </p:nvSpPr>
        <p:spPr bwMode="auto">
          <a:xfrm>
            <a:off x="1828800" y="3124200"/>
            <a:ext cx="1295400" cy="990600"/>
          </a:xfrm>
          <a:prstGeom prst="line">
            <a:avLst/>
          </a:prstGeom>
          <a:noFill/>
          <a:ln w="28575">
            <a:solidFill>
              <a:schemeClr val="tx1"/>
            </a:solidFill>
            <a:round/>
            <a:headEnd/>
            <a:tailEnd type="triangle" w="med" len="med"/>
          </a:ln>
        </p:spPr>
        <p:txBody>
          <a:bodyPr/>
          <a:lstStyle/>
          <a:p>
            <a:endParaRPr lang="en-GB"/>
          </a:p>
        </p:txBody>
      </p:sp>
      <p:sp>
        <p:nvSpPr>
          <p:cNvPr id="7199" name="Text Box 30"/>
          <p:cNvSpPr txBox="1">
            <a:spLocks noChangeArrowheads="1"/>
          </p:cNvSpPr>
          <p:nvPr/>
        </p:nvSpPr>
        <p:spPr bwMode="auto">
          <a:xfrm>
            <a:off x="1498600" y="2757488"/>
            <a:ext cx="330200" cy="519112"/>
          </a:xfrm>
          <a:prstGeom prst="rect">
            <a:avLst/>
          </a:prstGeom>
          <a:noFill/>
          <a:ln w="9525">
            <a:noFill/>
            <a:miter lim="800000"/>
            <a:headEnd/>
            <a:tailEnd/>
          </a:ln>
        </p:spPr>
        <p:txBody>
          <a:bodyPr wrap="none">
            <a:spAutoFit/>
          </a:bodyPr>
          <a:lstStyle/>
          <a:p>
            <a:r>
              <a:rPr lang="en-GB" sz="2800">
                <a:sym typeface="Symbol" pitchFamily="18" charset="2"/>
              </a:rPr>
              <a:t></a:t>
            </a:r>
            <a:endParaRPr lang="en-GB" sz="2800"/>
          </a:p>
        </p:txBody>
      </p:sp>
      <p:sp>
        <p:nvSpPr>
          <p:cNvPr id="7200" name="Text Box 31"/>
          <p:cNvSpPr txBox="1">
            <a:spLocks noChangeArrowheads="1"/>
          </p:cNvSpPr>
          <p:nvPr/>
        </p:nvSpPr>
        <p:spPr bwMode="auto">
          <a:xfrm>
            <a:off x="4851400" y="2362200"/>
            <a:ext cx="330200" cy="519113"/>
          </a:xfrm>
          <a:prstGeom prst="rect">
            <a:avLst/>
          </a:prstGeom>
          <a:noFill/>
          <a:ln w="9525">
            <a:noFill/>
            <a:miter lim="800000"/>
            <a:headEnd/>
            <a:tailEnd/>
          </a:ln>
        </p:spPr>
        <p:txBody>
          <a:bodyPr wrap="none">
            <a:spAutoFit/>
          </a:bodyPr>
          <a:lstStyle/>
          <a:p>
            <a:r>
              <a:rPr lang="en-GB" sz="2800">
                <a:sym typeface="Symbol" pitchFamily="18" charset="2"/>
              </a:rPr>
              <a:t></a:t>
            </a:r>
            <a:endParaRPr lang="en-GB" sz="2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a:xfrm rot="16200000">
            <a:off x="-2779713" y="3621088"/>
            <a:ext cx="6016625" cy="304800"/>
          </a:xfrm>
        </p:spPr>
        <p:txBody>
          <a:bodyPr/>
          <a:lstStyle/>
          <a:p>
            <a:pPr>
              <a:defRPr/>
            </a:pPr>
            <a:r>
              <a:rPr lang="en-GB" dirty="0"/>
              <a:t>PHYS389 : Semiconductor Applications L14</a:t>
            </a:r>
            <a:endParaRPr lang="en-GB" dirty="0"/>
          </a:p>
        </p:txBody>
      </p:sp>
      <p:sp>
        <p:nvSpPr>
          <p:cNvPr id="8195" name="Rectangle 2"/>
          <p:cNvSpPr>
            <a:spLocks noGrp="1" noChangeArrowheads="1"/>
          </p:cNvSpPr>
          <p:nvPr>
            <p:ph type="title"/>
          </p:nvPr>
        </p:nvSpPr>
        <p:spPr/>
        <p:txBody>
          <a:bodyPr/>
          <a:lstStyle/>
          <a:p>
            <a:pPr eaLnBrk="1" hangingPunct="1"/>
            <a:r>
              <a:rPr lang="en-GB" smtClean="0"/>
              <a:t>Backscattering</a:t>
            </a:r>
          </a:p>
        </p:txBody>
      </p:sp>
      <p:sp>
        <p:nvSpPr>
          <p:cNvPr id="8196"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mtClean="0"/>
              <a:t>Close inspection of a gamma-ray spectrum may reveal a wide peak with energy &lt;250keV which does not correspond to a known photon from the source. </a:t>
            </a:r>
          </a:p>
          <a:p>
            <a:pPr eaLnBrk="1" hangingPunct="1"/>
            <a:r>
              <a:rPr lang="en-GB" smtClean="0"/>
              <a:t>Such a feature, termed a </a:t>
            </a:r>
            <a:r>
              <a:rPr lang="en-GB" i="1" smtClean="0"/>
              <a:t>Backscatter</a:t>
            </a:r>
            <a:r>
              <a:rPr lang="en-GB" smtClean="0"/>
              <a:t> peak, is due to gamma-rays which first interact by </a:t>
            </a:r>
            <a:r>
              <a:rPr lang="en-GB" smtClean="0">
                <a:hlinkClick r:id="rId2" action="ppaction://hlinkfile"/>
              </a:rPr>
              <a:t>Compton scattering</a:t>
            </a:r>
            <a:r>
              <a:rPr lang="en-GB" smtClean="0"/>
              <a:t> with the shielding. </a:t>
            </a:r>
          </a:p>
          <a:p>
            <a:pPr eaLnBrk="1" hangingPunct="1"/>
            <a:r>
              <a:rPr lang="en-GB" smtClean="0"/>
              <a:t>Backscattered gamma-rays are those scattered through a large angle (&gt; 120°) by the shielding. </a:t>
            </a:r>
          </a:p>
          <a:p>
            <a:pPr eaLnBrk="1" hangingPunct="1"/>
            <a:r>
              <a:rPr lang="en-GB" smtClean="0">
                <a:hlinkClick r:id="rId3" action="ppaction://hlinkfile"/>
              </a:rPr>
              <a:t>Example!</a:t>
            </a:r>
            <a:endParaRPr lang="en-GB"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a:xfrm rot="16200000">
            <a:off x="-2779713" y="3621088"/>
            <a:ext cx="6016625" cy="304800"/>
          </a:xfrm>
        </p:spPr>
        <p:txBody>
          <a:bodyPr/>
          <a:lstStyle/>
          <a:p>
            <a:pPr>
              <a:defRPr/>
            </a:pPr>
            <a:r>
              <a:rPr lang="en-GB" dirty="0"/>
              <a:t>PHYS389 : Semiconductor Applications L14</a:t>
            </a:r>
            <a:endParaRPr lang="en-GB" dirty="0"/>
          </a:p>
        </p:txBody>
      </p:sp>
      <p:sp>
        <p:nvSpPr>
          <p:cNvPr id="9219" name="Rectangle 2"/>
          <p:cNvSpPr>
            <a:spLocks noGrp="1" noChangeArrowheads="1"/>
          </p:cNvSpPr>
          <p:nvPr>
            <p:ph type="title"/>
          </p:nvPr>
        </p:nvSpPr>
        <p:spPr/>
        <p:txBody>
          <a:bodyPr/>
          <a:lstStyle/>
          <a:p>
            <a:pPr eaLnBrk="1" hangingPunct="1"/>
            <a:r>
              <a:rPr lang="en-GB" smtClean="0"/>
              <a:t>Shielding and Pair Production</a:t>
            </a:r>
          </a:p>
        </p:txBody>
      </p:sp>
      <p:sp>
        <p:nvSpPr>
          <p:cNvPr id="9220"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mtClean="0">
                <a:hlinkClick r:id="rId2" action="ppaction://hlinkfile"/>
              </a:rPr>
              <a:t>Pair production</a:t>
            </a:r>
            <a:r>
              <a:rPr lang="en-GB" smtClean="0"/>
              <a:t> in the surrounding material of the detector gives rise to the 'annihilation peak' at 511 keV in the energy spectrum. </a:t>
            </a:r>
          </a:p>
          <a:p>
            <a:pPr eaLnBrk="1" hangingPunct="1"/>
            <a:r>
              <a:rPr lang="en-GB" smtClean="0"/>
              <a:t>This is due to the escape of one of the 511 keV gamma-rays to the detector. </a:t>
            </a:r>
          </a:p>
          <a:p>
            <a:pPr eaLnBrk="1" hangingPunct="1"/>
            <a:r>
              <a:rPr lang="en-GB" smtClean="0"/>
              <a:t>The mechanism is similar to the double and single escape peaks in the detector but only one of the 511 keV photons can ever reach the detector because they are emitted in opposite directions. </a:t>
            </a:r>
          </a:p>
          <a:p>
            <a:pPr eaLnBrk="1" hangingPunct="1"/>
            <a:r>
              <a:rPr lang="en-GB" smtClean="0"/>
              <a:t>The annihilation peak in a spectrum only arises if the source emits at an energy greater than 1022 keV.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System disk:Applications:Microsoft Office 2001:Templates:Presentations:Designs:Blueprint</Template>
  <TotalTime>18208</TotalTime>
  <Words>1260</Words>
  <Application>Microsoft Office PowerPoint</Application>
  <PresentationFormat>On-screen Show (4:3)</PresentationFormat>
  <Paragraphs>211</Paragraphs>
  <Slides>23</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1" baseType="lpstr">
      <vt:lpstr>Times</vt:lpstr>
      <vt:lpstr>Arial</vt:lpstr>
      <vt:lpstr>Verdana</vt:lpstr>
      <vt:lpstr>Symbol</vt:lpstr>
      <vt:lpstr>Courier New</vt:lpstr>
      <vt:lpstr>Times New Roman</vt:lpstr>
      <vt:lpstr>Blank</vt:lpstr>
      <vt:lpstr>CorelDRAW 10.0 Graphic</vt:lpstr>
      <vt:lpstr>Lecture 14: Radiation detectors III</vt:lpstr>
      <vt:lpstr>How do -rays Interact with Matter?</vt:lpstr>
      <vt:lpstr>Compton Scattering</vt:lpstr>
      <vt:lpstr>Klein-Nishina equation</vt:lpstr>
      <vt:lpstr>Interactions with surroundings</vt:lpstr>
      <vt:lpstr>The graded shield</vt:lpstr>
      <vt:lpstr>Typical low level counting system</vt:lpstr>
      <vt:lpstr>Backscattering</vt:lpstr>
      <vt:lpstr>Shielding and Pair Production</vt:lpstr>
      <vt:lpstr>Attenuation Coefficients</vt:lpstr>
      <vt:lpstr>The build up factor</vt:lpstr>
      <vt:lpstr>Interactions in a real detector</vt:lpstr>
      <vt:lpstr>Schematic Gamma Spectrum</vt:lpstr>
      <vt:lpstr>Schematic Gamma Spectrum</vt:lpstr>
      <vt:lpstr>Schematic Gamma Spectrum</vt:lpstr>
      <vt:lpstr>Standard Analysis procedures</vt:lpstr>
      <vt:lpstr>Energy Calibration</vt:lpstr>
      <vt:lpstr>Real Calibration Spectra: Energy</vt:lpstr>
      <vt:lpstr>Real Calibration Spectra: Efficiency</vt:lpstr>
      <vt:lpstr>Counting geometries</vt:lpstr>
      <vt:lpstr>Real Unknown Spectra: Sample</vt:lpstr>
      <vt:lpstr>Analysing a real unknown spectrum</vt:lpstr>
      <vt:lpstr>Lecture 14: Radiation detectors III</vt:lpstr>
    </vt:vector>
  </TitlesOfParts>
  <Company>University of Liverpool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Liverpool Pulse Shape Presentation</dc:title>
  <dc:creator>Andy Boston</dc:creator>
  <cp:lastModifiedBy>Andy Boston</cp:lastModifiedBy>
  <cp:revision>237</cp:revision>
  <cp:lastPrinted>2002-04-27T15:49:30Z</cp:lastPrinted>
  <dcterms:created xsi:type="dcterms:W3CDTF">2002-04-26T22:12:02Z</dcterms:created>
  <dcterms:modified xsi:type="dcterms:W3CDTF">2011-11-29T15:14:09Z</dcterms:modified>
</cp:coreProperties>
</file>