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446" r:id="rId2"/>
    <p:sldId id="444" r:id="rId3"/>
    <p:sldId id="459" r:id="rId4"/>
    <p:sldId id="447" r:id="rId5"/>
    <p:sldId id="448" r:id="rId6"/>
    <p:sldId id="450" r:id="rId7"/>
    <p:sldId id="453" r:id="rId8"/>
    <p:sldId id="454" r:id="rId9"/>
    <p:sldId id="456" r:id="rId10"/>
    <p:sldId id="267" r:id="rId11"/>
    <p:sldId id="426" r:id="rId12"/>
    <p:sldId id="438" r:id="rId13"/>
    <p:sldId id="442" r:id="rId14"/>
    <p:sldId id="443" r:id="rId15"/>
    <p:sldId id="441" r:id="rId16"/>
    <p:sldId id="460" r:id="rId17"/>
    <p:sldId id="4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8F7F3"/>
    <a:srgbClr val="FF2F92"/>
    <a:srgbClr val="7030A0"/>
    <a:srgbClr val="FFD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/>
    <p:restoredTop sz="94690"/>
  </p:normalViewPr>
  <p:slideViewPr>
    <p:cSldViewPr snapToGrid="0">
      <p:cViewPr varScale="1">
        <p:scale>
          <a:sx n="147" d="100"/>
          <a:sy n="147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BC9AC-6AA0-2046-B125-F118005EF52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37F3-9DD7-F440-8682-6EFDAC6FC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72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D6F2-BF9F-753F-D820-EDA6D2EC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112C6F-B431-EE84-AE1E-7A4C988B7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42AE0-A6AB-57C9-8469-2DBE40F7E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0EE98-3D4E-418A-E52E-4459CD2D6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4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0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82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9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62E9-6885-F29E-6D4C-75512B8F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01547-9917-678E-8D44-8F0059ABD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0BF86-D2C8-60E0-6064-9365EC4C7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DF2EA-D6C9-3462-5E67-F6788B0C4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2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1C1C-12A0-8F43-212C-BDDDCE0A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4142F-C7AC-61D6-5651-5AE02B328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A607CF-0CA6-F597-FDFF-EECDDCDCC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03F9-39E3-B1DE-FD0B-4F2035EE7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7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2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27C7-4CDD-E830-A939-B1D0FC3D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FF592-ECEE-A18C-75B0-40FF288F0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82DA-1508-9549-BAEC-9407AA4C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ECB1-53C3-454F-9C05-DCABA3DAF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4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DCC6-BFAC-38A4-A23B-5B2E5310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8232E-5DCB-103F-DCF3-35BD08217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AAECA-3D0D-FF6F-22B1-FA287000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AB89-1E8C-95C6-CA61-5AFBF49F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37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6443-9C66-D8D5-CEEB-0DFBE75C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A4E60-C731-4685-4AFB-2626D1F0C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DA37F-7398-9113-11C0-8F4F7DD8F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95A42-E947-97B9-E69A-5F016F7A3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83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428F-279E-914F-818A-3DB5ED584EB5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0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9043-C750-7340-9F04-37017013207E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7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754A-F701-114A-9BB9-2675CA8B3868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8" y="2319349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39C8CA-2A3B-C8D6-308C-8F2C576C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03919-5A74-8D27-DBF2-3AF8E3B855BC}"/>
              </a:ext>
            </a:extLst>
          </p:cNvPr>
          <p:cNvSpPr txBox="1"/>
          <p:nvPr userDrawn="1"/>
        </p:nvSpPr>
        <p:spPr>
          <a:xfrm>
            <a:off x="8251115" y="111692"/>
            <a:ext cx="2578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HEP Annual Meeting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492ED-959B-6A04-F002-8B906B02915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23/05/2025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89026FAE-348D-EB1A-683F-E43E51E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154" y="52241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4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683D-CDDB-4643-8177-3F93A4F2D525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7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8B8C-881B-4642-A04D-914E05FCDBA1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CA9-1598-6E45-B8EA-2D9A74AD7E34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8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7D86E-9669-F95A-A5F8-F01A90E630DF}"/>
              </a:ext>
            </a:extLst>
          </p:cNvPr>
          <p:cNvSpPr txBox="1"/>
          <p:nvPr userDrawn="1"/>
        </p:nvSpPr>
        <p:spPr>
          <a:xfrm>
            <a:off x="8304903" y="111692"/>
            <a:ext cx="252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789E-79BB-CB98-F427-CC2EE7947E5C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9298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48F5-0812-7D74-D9BA-A5F597725215}"/>
              </a:ext>
            </a:extLst>
          </p:cNvPr>
          <p:cNvSpPr txBox="1"/>
          <p:nvPr userDrawn="1"/>
        </p:nvSpPr>
        <p:spPr>
          <a:xfrm>
            <a:off x="8914755" y="34748"/>
            <a:ext cx="1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 HEP Annual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F517A-2650-416F-8FBD-144CDD76C32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23/05/2024</a:t>
            </a:r>
          </a:p>
        </p:txBody>
      </p:sp>
    </p:spTree>
    <p:extLst>
      <p:ext uri="{BB962C8B-B14F-4D97-AF65-F5344CB8AC3E}">
        <p14:creationId xmlns:p14="http://schemas.microsoft.com/office/powerpoint/2010/main" val="279234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F8AFECDA-1B21-A546-A244-0DD715928F6D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1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03B-6788-2D4B-91EF-D003BD75D089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8298" y="504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11971E-1769-5A44-BEC5-19958F9B45B7}" type="datetime1">
              <a:rPr lang="en-GB" smtClean="0"/>
              <a:t>19/05/2025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2029" y="57807"/>
            <a:ext cx="18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Estifa’a </a:t>
            </a:r>
            <a:r>
              <a:rPr lang="en-US" dirty="0" err="1"/>
              <a:t>zaid</a:t>
            </a:r>
            <a:r>
              <a:rPr lang="en-US" dirty="0"/>
              <a:t>, pic2024 Athens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154" y="5224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191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39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journals.aps.org/prl/abstract/10.1103/PhysRevLett.128.022002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s-hep2025.eu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journals.aps.org/prl/abstract/10.1103/PhysRevLett.132.231904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4" name="Picture 3" descr="Network connection abstract against a white background">
            <a:extLst>
              <a:ext uri="{FF2B5EF4-FFF2-40B4-BE49-F238E27FC236}">
                <a16:creationId xmlns:a16="http://schemas.microsoft.com/office/drawing/2014/main" id="{1667FF25-41C4-280C-2E98-C7EEDCEC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695657-4834-4DEB-A529-4DB28F6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219240"/>
            <a:ext cx="11301984" cy="94997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B5293-7EEA-499F-BC82-82AE6721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376057"/>
            <a:ext cx="11303626" cy="2034709"/>
          </a:xfrm>
          <a:prstGeom prst="rect">
            <a:avLst/>
          </a:prstGeom>
          <a:solidFill>
            <a:schemeClr val="accent1">
              <a:alpha val="4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9AAD2-DA69-37A5-48B1-66299BDD4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KLOE, Muon g-2 and Mu-EDM at Liverpool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9418D-F51D-5B81-6FAE-E38570885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504576"/>
            <a:ext cx="10965142" cy="7484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Estifa’a Zaid on behalf of the KLOE-2 Collaboration FNAL g-2 Collaboration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672FB-868D-2F3D-F3A7-80E80A2BD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74" y="325710"/>
            <a:ext cx="2665250" cy="9239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E81BB6-CBFB-8CAE-3373-266EE197A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3"/>
          <a:stretch/>
        </p:blipFill>
        <p:spPr bwMode="auto">
          <a:xfrm>
            <a:off x="6915631" y="1545177"/>
            <a:ext cx="4830540" cy="25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0CF50-EF41-1161-4D46-C6206B21A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430" y="255951"/>
            <a:ext cx="1935418" cy="960090"/>
          </a:xfrm>
          <a:prstGeom prst="rect">
            <a:avLst/>
          </a:prstGeom>
        </p:spPr>
      </p:pic>
      <p:pic>
        <p:nvPicPr>
          <p:cNvPr id="11" name="Picture 4" descr="The KLOE detector bows out – INFN-LNF">
            <a:extLst>
              <a:ext uri="{FF2B5EF4-FFF2-40B4-BE49-F238E27FC236}">
                <a16:creationId xmlns:a16="http://schemas.microsoft.com/office/drawing/2014/main" id="{58FA7980-8D96-425A-C4F2-018D8E71E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1"/>
          <a:stretch/>
        </p:blipFill>
        <p:spPr bwMode="auto">
          <a:xfrm>
            <a:off x="445827" y="1545177"/>
            <a:ext cx="3162345" cy="24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CC119-3629-70B7-C374-D5314D9AC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459" y="0"/>
            <a:ext cx="1373628" cy="1373628"/>
          </a:xfrm>
          <a:prstGeom prst="rect">
            <a:avLst/>
          </a:prstGeom>
        </p:spPr>
      </p:pic>
      <p:pic>
        <p:nvPicPr>
          <p:cNvPr id="7" name="Picture 6" descr="A large circular machine in a factory&#10;&#10;Description automatically generated">
            <a:extLst>
              <a:ext uri="{FF2B5EF4-FFF2-40B4-BE49-F238E27FC236}">
                <a16:creationId xmlns:a16="http://schemas.microsoft.com/office/drawing/2014/main" id="{BC74B20C-792C-D616-92D8-412773EF2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4921" y="1562739"/>
            <a:ext cx="3100023" cy="24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A large circular structur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C76AD177-86FF-7720-B1D3-A7A731E3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8" r="1" b="806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BC185-5B02-D69E-FD4B-CAE0D47F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6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03E3-967B-105B-8FAF-9EF4D1E3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30" y="0"/>
            <a:ext cx="11029616" cy="1188720"/>
          </a:xfrm>
        </p:spPr>
        <p:txBody>
          <a:bodyPr/>
          <a:lstStyle/>
          <a:p>
            <a:r>
              <a:rPr lang="en-US" dirty="0"/>
              <a:t>Key Principles of measuring g-2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CF754D9-1EC4-0CA6-B060-9C6B1AEB03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585" y="4459799"/>
                <a:ext cx="5633436" cy="203826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>
                    <a:solidFill>
                      <a:srgbClr val="FF0000"/>
                    </a:solidFill>
                  </a:rPr>
                  <a:t>Spin </a:t>
                </a:r>
                <a:r>
                  <a:rPr lang="en-GB" sz="2200" dirty="0"/>
                  <a:t>rotates ahead of </a:t>
                </a:r>
                <a:r>
                  <a:rPr lang="en-GB" sz="2200" dirty="0">
                    <a:solidFill>
                      <a:srgbClr val="0070C0"/>
                    </a:solidFill>
                  </a:rPr>
                  <a:t>momentum </a:t>
                </a:r>
                <a:r>
                  <a:rPr lang="en-GB" sz="2200" dirty="0"/>
                  <a:t>as muon orbits the ring. 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22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At a given point in the ring </a:t>
                </a:r>
                <a:r>
                  <a:rPr lang="en-GB" sz="2200" dirty="0">
                    <a:solidFill>
                      <a:srgbClr val="FF0000"/>
                    </a:solidFill>
                  </a:rPr>
                  <a:t>spin</a:t>
                </a:r>
                <a:r>
                  <a:rPr lang="en-GB" sz="2200" dirty="0"/>
                  <a:t> rotates radially in and out with a frequency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GB" sz="2200" b="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2200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CF754D9-1EC4-0CA6-B060-9C6B1AEB0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85" y="4459799"/>
                <a:ext cx="5633436" cy="2038264"/>
              </a:xfrm>
              <a:prstGeom prst="rect">
                <a:avLst/>
              </a:prstGeom>
              <a:blipFill>
                <a:blip r:embed="rId2"/>
                <a:stretch>
                  <a:fillRect t="-3727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F825B1D-8DCA-F0BF-1940-B1036382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94" t="40211"/>
          <a:stretch/>
        </p:blipFill>
        <p:spPr>
          <a:xfrm>
            <a:off x="1525709" y="1485910"/>
            <a:ext cx="3830062" cy="20382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D727A9-0E7C-A289-9C82-AE8CA264D3A2}"/>
              </a:ext>
            </a:extLst>
          </p:cNvPr>
          <p:cNvGrpSpPr/>
          <p:nvPr/>
        </p:nvGrpSpPr>
        <p:grpSpPr>
          <a:xfrm>
            <a:off x="8332361" y="1593293"/>
            <a:ext cx="2392938" cy="1230966"/>
            <a:chOff x="8518177" y="1797957"/>
            <a:chExt cx="2392938" cy="123096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91FA802-7E7E-CC6E-3870-E0B4C096B523}"/>
                </a:ext>
              </a:extLst>
            </p:cNvPr>
            <p:cNvCxnSpPr>
              <a:cxnSpLocks/>
            </p:cNvCxnSpPr>
            <p:nvPr/>
          </p:nvCxnSpPr>
          <p:spPr>
            <a:xfrm>
              <a:off x="8518177" y="1988457"/>
              <a:ext cx="1220909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19F360-46AF-5873-168C-117C8935671C}"/>
                </a:ext>
              </a:extLst>
            </p:cNvPr>
            <p:cNvCxnSpPr>
              <a:cxnSpLocks/>
            </p:cNvCxnSpPr>
            <p:nvPr/>
          </p:nvCxnSpPr>
          <p:spPr>
            <a:xfrm>
              <a:off x="8518177" y="2038686"/>
              <a:ext cx="959652" cy="74950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8A8946-5B97-A3BC-CF6A-3E1F8B3C0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8115" y="1797957"/>
              <a:ext cx="304800" cy="381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3DF3B-7594-9248-7263-6A10710AB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7829" y="2647923"/>
              <a:ext cx="304800" cy="381000"/>
            </a:xfrm>
            <a:prstGeom prst="rect">
              <a:avLst/>
            </a:prstGeom>
          </p:spPr>
        </p:pic>
        <p:pic>
          <p:nvPicPr>
            <p:cNvPr id="18" name="Picture 17" descr="A black and white math equation&#10;&#10;Description automatically generated">
              <a:extLst>
                <a:ext uri="{FF2B5EF4-FFF2-40B4-BE49-F238E27FC236}">
                  <a16:creationId xmlns:a16="http://schemas.microsoft.com/office/drawing/2014/main" id="{83A856C6-966E-8748-65E9-B2EF61579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20515" y="2195609"/>
              <a:ext cx="990600" cy="419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6E430D8-5D53-C4B7-0FEC-2F810ED0CB0D}"/>
                    </a:ext>
                  </a:extLst>
                </p:cNvPr>
                <p:cNvSpPr txBox="1"/>
                <p:nvPr/>
              </p:nvSpPr>
              <p:spPr>
                <a:xfrm>
                  <a:off x="8870653" y="2065341"/>
                  <a:ext cx="33342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1" smtClean="0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GB" sz="2000" b="0" dirty="0"/>
                </a:p>
                <a:p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6E430D8-5D53-C4B7-0FEC-2F810ED0C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653" y="2065341"/>
                  <a:ext cx="333425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 descr="A diagram of a spinning wheel&#10;&#10;Description automatically generated">
            <a:extLst>
              <a:ext uri="{FF2B5EF4-FFF2-40B4-BE49-F238E27FC236}">
                <a16:creationId xmlns:a16="http://schemas.microsoft.com/office/drawing/2014/main" id="{0B635AB5-67B5-B1C1-4A15-6E8282ADB8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48" t="3491" r="12053" b="6494"/>
          <a:stretch/>
        </p:blipFill>
        <p:spPr>
          <a:xfrm>
            <a:off x="7532914" y="2980620"/>
            <a:ext cx="3991832" cy="3994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F461E9-9760-D1F2-3D81-A0AB61A2F2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50" t="3661" r="11951" b="6495"/>
          <a:stretch/>
        </p:blipFill>
        <p:spPr>
          <a:xfrm>
            <a:off x="7532914" y="2945196"/>
            <a:ext cx="3991832" cy="3987112"/>
          </a:xfrm>
          <a:prstGeom prst="rect">
            <a:avLst/>
          </a:prstGeom>
        </p:spPr>
      </p:pic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4068EF7-F9A7-70A3-EDB0-982074197D81}"/>
              </a:ext>
            </a:extLst>
          </p:cNvPr>
          <p:cNvSpPr/>
          <p:nvPr/>
        </p:nvSpPr>
        <p:spPr>
          <a:xfrm>
            <a:off x="238335" y="1378856"/>
            <a:ext cx="6301207" cy="532309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DF4F84A-F7F4-68A9-078E-67B08825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E16DC-32CF-B959-215F-D1385DD7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7" descr="A diagram of a circle with circles and numbers&#10;&#10;Description automatically generated with medium confidence">
            <a:extLst>
              <a:ext uri="{FF2B5EF4-FFF2-40B4-BE49-F238E27FC236}">
                <a16:creationId xmlns:a16="http://schemas.microsoft.com/office/drawing/2014/main" id="{40EB9EC4-7220-A650-7273-02906E18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3" t="37279" r="35710" b="11268"/>
          <a:stretch/>
        </p:blipFill>
        <p:spPr>
          <a:xfrm>
            <a:off x="740127" y="2552897"/>
            <a:ext cx="6677892" cy="305604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614FC-0CCC-46DA-CF37-D3C7BF6F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1889"/>
            <a:ext cx="11029616" cy="1188720"/>
          </a:xfrm>
        </p:spPr>
        <p:txBody>
          <a:bodyPr/>
          <a:lstStyle/>
          <a:p>
            <a:r>
              <a:rPr lang="en-US" dirty="0"/>
              <a:t>Measuring muon g-2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9DF950-3A5E-3383-CBDA-52E3FCD809CE}"/>
              </a:ext>
            </a:extLst>
          </p:cNvPr>
          <p:cNvSpPr txBox="1">
            <a:spLocks/>
          </p:cNvSpPr>
          <p:nvPr/>
        </p:nvSpPr>
        <p:spPr>
          <a:xfrm>
            <a:off x="0" y="1186831"/>
            <a:ext cx="7961745" cy="873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7" name="Content Placeholder 7" descr="A diagram of a circle with circles and numbers&#10;&#10;Description automatically generated with medium confidence">
            <a:extLst>
              <a:ext uri="{FF2B5EF4-FFF2-40B4-BE49-F238E27FC236}">
                <a16:creationId xmlns:a16="http://schemas.microsoft.com/office/drawing/2014/main" id="{0D0D6BB0-C6F1-2AEA-90B1-410A189AE9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86" t="27138" r="77258" b="66829"/>
          <a:stretch/>
        </p:blipFill>
        <p:spPr>
          <a:xfrm>
            <a:off x="882326" y="2268800"/>
            <a:ext cx="1303006" cy="358290"/>
          </a:xfrm>
          <a:prstGeom prst="rect">
            <a:avLst/>
          </a:prstGeom>
          <a:noFill/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70E13E3-7CEB-5AF1-BA15-C377A55C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4" descr="Lorenzo Cotrozzi">
            <a:extLst>
              <a:ext uri="{FF2B5EF4-FFF2-40B4-BE49-F238E27FC236}">
                <a16:creationId xmlns:a16="http://schemas.microsoft.com/office/drawing/2014/main" id="{F8D5D35A-1BDB-9346-0E75-DB7FB88A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" r="1" b="15313"/>
          <a:stretch>
            <a:fillRect/>
          </a:stretch>
        </p:blipFill>
        <p:spPr bwMode="auto">
          <a:xfrm>
            <a:off x="9940877" y="3112948"/>
            <a:ext cx="1879973" cy="15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1D471A8-48C3-75EE-86EA-0CE2676C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" b="15326"/>
          <a:stretch>
            <a:fillRect/>
          </a:stretch>
        </p:blipFill>
        <p:spPr>
          <a:xfrm>
            <a:off x="7825823" y="3062919"/>
            <a:ext cx="1969839" cy="1654124"/>
          </a:xfrm>
          <a:prstGeom prst="rect">
            <a:avLst/>
          </a:prstGeom>
        </p:spPr>
      </p:pic>
      <p:pic>
        <p:nvPicPr>
          <p:cNvPr id="6" name="Picture 2" descr="Elia Bottalico – The Conversation">
            <a:extLst>
              <a:ext uri="{FF2B5EF4-FFF2-40B4-BE49-F238E27FC236}">
                <a16:creationId xmlns:a16="http://schemas.microsoft.com/office/drawing/2014/main" id="{C4151F47-1E27-A18D-0482-3017861A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r="2" b="12961"/>
          <a:stretch>
            <a:fillRect/>
          </a:stretch>
        </p:blipFill>
        <p:spPr bwMode="auto">
          <a:xfrm>
            <a:off x="7825824" y="1297813"/>
            <a:ext cx="1960452" cy="165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earing a head scarf&#10;&#10;AI-generated content may be incorrect.">
            <a:extLst>
              <a:ext uri="{FF2B5EF4-FFF2-40B4-BE49-F238E27FC236}">
                <a16:creationId xmlns:a16="http://schemas.microsoft.com/office/drawing/2014/main" id="{184DA392-01E9-EC37-ABAF-C156E3390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1831" y="4949570"/>
            <a:ext cx="1718154" cy="1703955"/>
          </a:xfrm>
          <a:prstGeom prst="rect">
            <a:avLst/>
          </a:prstGeom>
        </p:spPr>
      </p:pic>
      <p:pic>
        <p:nvPicPr>
          <p:cNvPr id="11" name="Picture 16" descr="Graziano Venanzoni - TEDxBustoArsizio">
            <a:extLst>
              <a:ext uri="{FF2B5EF4-FFF2-40B4-BE49-F238E27FC236}">
                <a16:creationId xmlns:a16="http://schemas.microsoft.com/office/drawing/2014/main" id="{949E5E15-4066-B288-8EE3-85CCD904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5802" r="6543" b="9305"/>
          <a:stretch/>
        </p:blipFill>
        <p:spPr bwMode="auto">
          <a:xfrm>
            <a:off x="7961745" y="4949570"/>
            <a:ext cx="1712282" cy="170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in glasses and a black jacket&#10;&#10;AI-generated content may be incorrect.">
            <a:extLst>
              <a:ext uri="{FF2B5EF4-FFF2-40B4-BE49-F238E27FC236}">
                <a16:creationId xmlns:a16="http://schemas.microsoft.com/office/drawing/2014/main" id="{42F8CF80-AF73-5C37-3C1F-7BF41D0974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060" b="28780"/>
          <a:stretch/>
        </p:blipFill>
        <p:spPr>
          <a:xfrm>
            <a:off x="9906380" y="1297813"/>
            <a:ext cx="1948969" cy="16541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F82030-71E8-6981-6CBC-CF0D09F42E00}"/>
              </a:ext>
            </a:extLst>
          </p:cNvPr>
          <p:cNvSpPr/>
          <p:nvPr/>
        </p:nvSpPr>
        <p:spPr>
          <a:xfrm>
            <a:off x="3784600" y="4699180"/>
            <a:ext cx="3158067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2D40E1-5F37-FC40-944B-6A0B139C72AB}"/>
              </a:ext>
            </a:extLst>
          </p:cNvPr>
          <p:cNvSpPr/>
          <p:nvPr/>
        </p:nvSpPr>
        <p:spPr>
          <a:xfrm>
            <a:off x="2377916" y="4699180"/>
            <a:ext cx="780152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C33FBF-CEB8-199B-6168-160351DBB93E}"/>
              </a:ext>
            </a:extLst>
          </p:cNvPr>
          <p:cNvSpPr/>
          <p:nvPr/>
        </p:nvSpPr>
        <p:spPr>
          <a:xfrm>
            <a:off x="820192" y="5094797"/>
            <a:ext cx="559874" cy="313087"/>
          </a:xfrm>
          <a:prstGeom prst="rect">
            <a:avLst/>
          </a:prstGeom>
          <a:solidFill>
            <a:srgbClr val="C00000">
              <a:alpha val="1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1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AA36-A848-88D8-C899-2CDECD62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3F0A-1CCB-6B03-E083-D21245D4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2 data Collection and Result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CE3FCB-F609-95A3-894E-A8D887137FCA}"/>
              </a:ext>
            </a:extLst>
          </p:cNvPr>
          <p:cNvGrpSpPr/>
          <p:nvPr/>
        </p:nvGrpSpPr>
        <p:grpSpPr>
          <a:xfrm>
            <a:off x="581192" y="1328170"/>
            <a:ext cx="7458208" cy="4201659"/>
            <a:chOff x="3512998" y="679630"/>
            <a:chExt cx="5166005" cy="2880307"/>
          </a:xfrm>
        </p:grpSpPr>
        <p:pic>
          <p:nvPicPr>
            <p:cNvPr id="5" name="Picture 4" descr="A graph with numbers and a line&#10;&#10;Description automatically generated">
              <a:extLst>
                <a:ext uri="{FF2B5EF4-FFF2-40B4-BE49-F238E27FC236}">
                  <a16:creationId xmlns:a16="http://schemas.microsoft.com/office/drawing/2014/main" id="{4BA4463A-3B0C-C646-C473-69D65A19D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0" t="6276" r="7431" b="6600"/>
            <a:stretch/>
          </p:blipFill>
          <p:spPr>
            <a:xfrm>
              <a:off x="3512998" y="679630"/>
              <a:ext cx="5166005" cy="28803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E09656-8FAC-BC43-F339-0595B43CA5CC}"/>
                </a:ext>
              </a:extLst>
            </p:cNvPr>
            <p:cNvSpPr/>
            <p:nvPr/>
          </p:nvSpPr>
          <p:spPr>
            <a:xfrm>
              <a:off x="5727074" y="1154060"/>
              <a:ext cx="2797617" cy="13074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41FA7D3-1215-50FA-0186-8EB8A5C250B4}"/>
              </a:ext>
            </a:extLst>
          </p:cNvPr>
          <p:cNvSpPr/>
          <p:nvPr/>
        </p:nvSpPr>
        <p:spPr>
          <a:xfrm>
            <a:off x="5214142" y="1759924"/>
            <a:ext cx="2145067" cy="491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296163D-8EE7-5B9A-6496-7F0CD44C5456}"/>
              </a:ext>
            </a:extLst>
          </p:cNvPr>
          <p:cNvSpPr/>
          <p:nvPr/>
        </p:nvSpPr>
        <p:spPr>
          <a:xfrm>
            <a:off x="7322212" y="1440811"/>
            <a:ext cx="4597378" cy="3803723"/>
          </a:xfrm>
          <a:prstGeom prst="wedgeRectCallout">
            <a:avLst>
              <a:gd name="adj1" fmla="val -122549"/>
              <a:gd name="adj2" fmla="val 18031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2857F-C70F-571D-C453-859CE4E92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43780" y="1728749"/>
            <a:ext cx="4354241" cy="3177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6787FA-981E-59C2-1F36-3A29554CA7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940" y="5656629"/>
                <a:ext cx="5285702" cy="250188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</a:rPr>
                  <a:t>Damaged resistors in 2/3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quad plates redesigned and replaced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. Beam oscillation frequencies are more stable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sz="1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𝒑𝒂</m:t>
                        </m:r>
                      </m:sub>
                    </m:sSub>
                  </m:oMath>
                </a14:m>
                <a:r>
                  <a:rPr lang="en-GB" sz="1800" b="1" dirty="0">
                    <a:solidFill>
                      <a:schemeClr val="accent2"/>
                    </a:solidFill>
                  </a:rPr>
                  <a:t> 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reduced. </a:t>
                </a:r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6787FA-981E-59C2-1F36-3A29554C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40" y="5656629"/>
                <a:ext cx="5285702" cy="2501888"/>
              </a:xfrm>
              <a:prstGeom prst="rect">
                <a:avLst/>
              </a:prstGeom>
              <a:blipFill>
                <a:blip r:embed="rId4"/>
                <a:stretch>
                  <a:fillRect l="-478" t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96467B44-BE91-02F8-09E2-459BF9909378}"/>
              </a:ext>
            </a:extLst>
          </p:cNvPr>
          <p:cNvSpPr/>
          <p:nvPr/>
        </p:nvSpPr>
        <p:spPr>
          <a:xfrm>
            <a:off x="189940" y="5642469"/>
            <a:ext cx="11812120" cy="1002097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 descr="A graph of a running measurement&#10;&#10;Description automatically generated with medium confidence">
            <a:extLst>
              <a:ext uri="{FF2B5EF4-FFF2-40B4-BE49-F238E27FC236}">
                <a16:creationId xmlns:a16="http://schemas.microsoft.com/office/drawing/2014/main" id="{72BD8899-17D7-9B7D-03B7-F903DB39D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256" y="1273228"/>
            <a:ext cx="3424174" cy="2456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325E525D-67F4-E664-4982-057CDA310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7145" y="5676288"/>
                <a:ext cx="5638234" cy="250188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</a:rPr>
                  <a:t>The oscillating magnetic fields from vibrating quads measured with a new NMR probe and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measurement positions increased.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00B0F0"/>
                    </a:solidFill>
                  </a:rPr>
                  <a:t> </a:t>
                </a:r>
                <a:r>
                  <a:rPr lang="en-GB" sz="1800" dirty="0"/>
                  <a:t>reduced</a:t>
                </a:r>
                <a:r>
                  <a:rPr lang="en-GB" sz="1800" dirty="0">
                    <a:solidFill>
                      <a:srgbClr val="00B0F0"/>
                    </a:solidFill>
                  </a:rPr>
                  <a:t> </a:t>
                </a:r>
                <a:r>
                  <a:rPr lang="en-GB" sz="1800" b="1" dirty="0">
                    <a:solidFill>
                      <a:srgbClr val="00B0F0"/>
                    </a:solidFill>
                  </a:rPr>
                  <a:t> </a:t>
                </a:r>
                <a:endParaRPr lang="en-GB" sz="1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325E525D-67F4-E664-4982-057CDA31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145" y="5676288"/>
                <a:ext cx="5638234" cy="2501888"/>
              </a:xfrm>
              <a:prstGeom prst="rect">
                <a:avLst/>
              </a:prstGeom>
              <a:blipFill>
                <a:blip r:embed="rId6"/>
                <a:stretch>
                  <a:fillRect l="-674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15912C3-F6D7-99F7-CA93-C2BF8C52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27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4E155-4178-45E0-6BF5-D2D74A9D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629AE-B81C-F53B-C497-AFE325C3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2/3 data Collection and Result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CAC311-F6E5-F84D-6F73-FEDECFAF8D16}"/>
              </a:ext>
            </a:extLst>
          </p:cNvPr>
          <p:cNvGrpSpPr/>
          <p:nvPr/>
        </p:nvGrpSpPr>
        <p:grpSpPr>
          <a:xfrm>
            <a:off x="581192" y="1667928"/>
            <a:ext cx="7458208" cy="4201659"/>
            <a:chOff x="3512998" y="679630"/>
            <a:chExt cx="5166005" cy="2880307"/>
          </a:xfrm>
        </p:grpSpPr>
        <p:pic>
          <p:nvPicPr>
            <p:cNvPr id="5" name="Picture 4" descr="A graph with numbers and a line&#10;&#10;Description automatically generated">
              <a:extLst>
                <a:ext uri="{FF2B5EF4-FFF2-40B4-BE49-F238E27FC236}">
                  <a16:creationId xmlns:a16="http://schemas.microsoft.com/office/drawing/2014/main" id="{45802545-0153-F389-63F6-A99F8E3A0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0" t="6276" r="7431" b="6600"/>
            <a:stretch/>
          </p:blipFill>
          <p:spPr>
            <a:xfrm>
              <a:off x="3512998" y="679630"/>
              <a:ext cx="5166005" cy="28803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89957A-6F16-FF46-1922-5B4C305D0D01}"/>
                </a:ext>
              </a:extLst>
            </p:cNvPr>
            <p:cNvSpPr/>
            <p:nvPr/>
          </p:nvSpPr>
          <p:spPr>
            <a:xfrm>
              <a:off x="5727074" y="1154060"/>
              <a:ext cx="2797617" cy="13074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84E4264-6BE3-F167-3A80-2D2C5BE0A3DB}"/>
              </a:ext>
            </a:extLst>
          </p:cNvPr>
          <p:cNvSpPr/>
          <p:nvPr/>
        </p:nvSpPr>
        <p:spPr>
          <a:xfrm>
            <a:off x="5214142" y="2099682"/>
            <a:ext cx="2145067" cy="491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D1F0144-16AA-73FD-4612-580990578D9A}"/>
              </a:ext>
            </a:extLst>
          </p:cNvPr>
          <p:cNvSpPr/>
          <p:nvPr/>
        </p:nvSpPr>
        <p:spPr>
          <a:xfrm>
            <a:off x="7322212" y="1780569"/>
            <a:ext cx="4597378" cy="3803723"/>
          </a:xfrm>
          <a:prstGeom prst="wedgeRectCallout">
            <a:avLst>
              <a:gd name="adj1" fmla="val -122549"/>
              <a:gd name="adj2" fmla="val 18031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9ED5D6-45F1-AD3A-6305-63F2A2B93FD3}"/>
              </a:ext>
            </a:extLst>
          </p:cNvPr>
          <p:cNvSpPr txBox="1"/>
          <p:nvPr/>
        </p:nvSpPr>
        <p:spPr>
          <a:xfrm>
            <a:off x="6096000" y="6016046"/>
            <a:ext cx="561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Bahnschrift" panose="020B0502040204020203" pitchFamily="34" charset="0"/>
              </a:rPr>
              <a:t>Total Systematic: 70 ppb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Bahnschrift" panose="020B0502040204020203" pitchFamily="34" charset="0"/>
              </a:rPr>
              <a:t>Statistical uncertainty is still higher than systematic.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3440EF2-B92F-A83D-DCAD-40F24C1C8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39" y="1891730"/>
            <a:ext cx="3771900" cy="3581400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23DFA73-A88B-60DE-6C61-F20F5F5BA9B3}"/>
              </a:ext>
            </a:extLst>
          </p:cNvPr>
          <p:cNvGraphicFramePr>
            <a:graphicFrameLocks noGrp="1"/>
          </p:cNvGraphicFramePr>
          <p:nvPr/>
        </p:nvGraphicFramePr>
        <p:xfrm>
          <a:off x="2701566" y="2744681"/>
          <a:ext cx="3911670" cy="1177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77922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944730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18878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400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44554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2EE615-8A99-35EA-B558-606F1E721073}"/>
              </a:ext>
            </a:extLst>
          </p:cNvPr>
          <p:cNvSpPr txBox="1"/>
          <p:nvPr/>
        </p:nvSpPr>
        <p:spPr>
          <a:xfrm>
            <a:off x="10383892" y="1857812"/>
            <a:ext cx="122691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0.21 ppm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5DCA8-F930-5DFC-ECDC-2CE733B6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65FED9-A86D-1A9C-FEDC-C722509A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048"/>
            <a:ext cx="11029616" cy="1188720"/>
          </a:xfrm>
        </p:spPr>
        <p:txBody>
          <a:bodyPr/>
          <a:lstStyle/>
          <a:p>
            <a:r>
              <a:rPr lang="en-US" dirty="0"/>
              <a:t>Run 4/5/6 data Collection and Final Result ! 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C0BE59F-B9B1-D99C-105A-9EB3F72A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470" y="2359892"/>
            <a:ext cx="6181434" cy="32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62034F-C41D-75C2-EFC8-B5FDB659E09B}"/>
              </a:ext>
            </a:extLst>
          </p:cNvPr>
          <p:cNvSpPr txBox="1">
            <a:spLocks/>
          </p:cNvSpPr>
          <p:nvPr/>
        </p:nvSpPr>
        <p:spPr>
          <a:xfrm>
            <a:off x="6659418" y="1613776"/>
            <a:ext cx="5353350" cy="38275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 dirty="0"/>
              <a:t>Still analysing full dataset of 322 billion positrons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>
                <a:solidFill>
                  <a:schemeClr val="accent2"/>
                </a:solidFill>
                <a:sym typeface="Wingdings" panose="05000000000000000000" pitchFamily="2" charset="2"/>
              </a:rPr>
              <a:t>Release talk scheduled for the 3</a:t>
            </a:r>
            <a:r>
              <a:rPr lang="en-GB" sz="2000" baseline="30000" dirty="0">
                <a:solidFill>
                  <a:schemeClr val="accent2"/>
                </a:solidFill>
                <a:sym typeface="Wingdings" panose="05000000000000000000" pitchFamily="2" charset="2"/>
              </a:rPr>
              <a:t>rd</a:t>
            </a:r>
            <a:r>
              <a:rPr lang="en-GB" sz="2000" dirty="0">
                <a:solidFill>
                  <a:schemeClr val="accent2"/>
                </a:solidFill>
                <a:sym typeface="Wingdings" panose="05000000000000000000" pitchFamily="2" charset="2"/>
              </a:rPr>
              <a:t> of June 2025 (Save the Date ! )</a:t>
            </a:r>
            <a:endParaRPr lang="en-GB" sz="2000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Statistical uncertainty</a:t>
            </a:r>
            <a:r>
              <a:rPr lang="en-GB" sz="2000" dirty="0"/>
              <a:t>: with Runs 1-6 we expect to surpass design goal of 100ppb statistical uncertainty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Running conditions: </a:t>
            </a:r>
            <a:r>
              <a:rPr lang="en-GB" sz="2000" dirty="0"/>
              <a:t>Quadrupole radio frequency switched on during Run 5 and 6. This reduced radial and vertical motion of muons giving a more stable beam and less muon losses.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00B0F0"/>
                </a:solidFill>
              </a:rPr>
              <a:t>Systematic uncertainty: </a:t>
            </a:r>
            <a:r>
              <a:rPr lang="en-GB" sz="2000" dirty="0"/>
              <a:t>Great efforts to understand and investigate the systematics better than run 2/3 </a:t>
            </a:r>
            <a:endParaRPr lang="en-GB" sz="20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GB" sz="2200" dirty="0"/>
          </a:p>
          <a:p>
            <a:pPr marL="0" indent="0" algn="ctr">
              <a:buNone/>
            </a:pPr>
            <a:r>
              <a:rPr lang="en-GB" b="1" dirty="0">
                <a:solidFill>
                  <a:srgbClr val="00B0F0"/>
                </a:solidFill>
              </a:rPr>
              <a:t> 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8B6EE24-271C-026C-FE58-B38D75DF3F01}"/>
              </a:ext>
            </a:extLst>
          </p:cNvPr>
          <p:cNvSpPr/>
          <p:nvPr/>
        </p:nvSpPr>
        <p:spPr>
          <a:xfrm>
            <a:off x="6564661" y="1490346"/>
            <a:ext cx="5542865" cy="496125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658EE6-C903-FF9E-FB04-66A8637B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19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805BA-10CC-3E3C-9BA7-D5B01C10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A88FD-874F-34AC-5713-752B5CCD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3B7EA656-AC19-9B75-7166-AB4A492B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2881"/>
          <a:stretch>
            <a:fillRect/>
          </a:stretch>
        </p:blipFill>
        <p:spPr>
          <a:xfrm>
            <a:off x="447860" y="4135326"/>
            <a:ext cx="3461956" cy="247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FC7449-D63D-A63F-35D2-8C875D6340A1}"/>
              </a:ext>
            </a:extLst>
          </p:cNvPr>
          <p:cNvSpPr/>
          <p:nvPr/>
        </p:nvSpPr>
        <p:spPr>
          <a:xfrm rot="20472100">
            <a:off x="2738671" y="4067170"/>
            <a:ext cx="1936969" cy="8487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Made in Liverpool </a:t>
            </a:r>
          </a:p>
        </p:txBody>
      </p:sp>
      <p:pic>
        <p:nvPicPr>
          <p:cNvPr id="12" name="Picture 8" descr="Dominika Vasilkova">
            <a:extLst>
              <a:ext uri="{FF2B5EF4-FFF2-40B4-BE49-F238E27FC236}">
                <a16:creationId xmlns:a16="http://schemas.microsoft.com/office/drawing/2014/main" id="{70F41BA7-86B3-173A-728D-9C87785D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542"/>
          <a:stretch>
            <a:fillRect/>
          </a:stretch>
        </p:blipFill>
        <p:spPr bwMode="auto">
          <a:xfrm>
            <a:off x="4451877" y="5295622"/>
            <a:ext cx="1719872" cy="14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oe Price">
            <a:extLst>
              <a:ext uri="{FF2B5EF4-FFF2-40B4-BE49-F238E27FC236}">
                <a16:creationId xmlns:a16="http://schemas.microsoft.com/office/drawing/2014/main" id="{4822A04F-C93B-569E-F7D9-AE58BA3B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542"/>
          <a:stretch>
            <a:fillRect/>
          </a:stretch>
        </p:blipFill>
        <p:spPr bwMode="auto">
          <a:xfrm>
            <a:off x="6513687" y="5228950"/>
            <a:ext cx="1825980" cy="154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atherine Ferraby - Centre for Doctoral Training for ...">
            <a:extLst>
              <a:ext uri="{FF2B5EF4-FFF2-40B4-BE49-F238E27FC236}">
                <a16:creationId xmlns:a16="http://schemas.microsoft.com/office/drawing/2014/main" id="{3733EB6B-CBBB-D6E3-AF7D-EE7E0E5F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90" y="5163989"/>
            <a:ext cx="1759200" cy="16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9D5B5847-8535-3EB8-7C86-020C79FCEE9C}"/>
              </a:ext>
            </a:extLst>
          </p:cNvPr>
          <p:cNvSpPr/>
          <p:nvPr/>
        </p:nvSpPr>
        <p:spPr>
          <a:xfrm>
            <a:off x="4527456" y="691941"/>
            <a:ext cx="5019103" cy="447204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B5404BB-4564-94D9-FB0A-3C48D080C7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6704" y="883723"/>
                <a:ext cx="4962776" cy="379306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Non-zero EDM introduces a tiny increase in the precession frequency </a:t>
                </a:r>
                <a:endParaRPr lang="en-GB" sz="2000" b="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0070C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 is the horizontal precession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 is the vertical precession. 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Search for an EDM by looking for a small tilt to the spin precession plane</a:t>
                </a:r>
                <a:r>
                  <a:rPr lang="en-GB" sz="2000" dirty="0"/>
                  <a:t> 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  <a:effectLst/>
                  </a:rPr>
                  <a:t>FNAL muon EDM search focuses on the tracker-based approach, measuring vertical decay angle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GB" sz="2000" dirty="0">
                    <a:solidFill>
                      <a:srgbClr val="000000"/>
                    </a:solidFill>
                  </a:rPr>
                  <a:t>Results expected summer 2025</a:t>
                </a:r>
                <a:endParaRPr lang="en-GB" sz="2000" dirty="0">
                  <a:solidFill>
                    <a:srgbClr val="000000"/>
                  </a:solidFill>
                  <a:effectLst/>
                </a:endParaRPr>
              </a:p>
              <a:p>
                <a:pPr algn="ctr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B5404BB-4564-94D9-FB0A-3C48D080C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704" y="883723"/>
                <a:ext cx="4962776" cy="3793067"/>
              </a:xfrm>
              <a:prstGeom prst="rect">
                <a:avLst/>
              </a:prstGeom>
              <a:blipFill>
                <a:blip r:embed="rId7"/>
                <a:stretch>
                  <a:fillRect l="-255" t="-1000" r="-1531" b="-15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F392AC40-BA71-5720-BC34-ADDBD5861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864" y="728790"/>
            <a:ext cx="2489200" cy="4053650"/>
          </a:xfrm>
          <a:prstGeom prst="rect">
            <a:avLst/>
          </a:prstGeom>
        </p:spPr>
      </p:pic>
      <p:pic>
        <p:nvPicPr>
          <p:cNvPr id="21" name="Picture 20" descr="A diagram of a circle with arrows and a circle with a circle and a circle with arrows&#10;&#10;AI-generated content may be incorrect.">
            <a:extLst>
              <a:ext uri="{FF2B5EF4-FFF2-40B4-BE49-F238E27FC236}">
                <a16:creationId xmlns:a16="http://schemas.microsoft.com/office/drawing/2014/main" id="{12C6CCD3-3B85-C6A0-260F-DDE07C99E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50" y="686371"/>
            <a:ext cx="3987800" cy="3340100"/>
          </a:xfrm>
          <a:prstGeom prst="rect">
            <a:avLst/>
          </a:prstGeom>
          <a:ln>
            <a:solidFill>
              <a:srgbClr val="F8F7F3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4150D5-2CCE-84DB-15D0-D0681EA25EF5}"/>
              </a:ext>
            </a:extLst>
          </p:cNvPr>
          <p:cNvSpPr/>
          <p:nvPr/>
        </p:nvSpPr>
        <p:spPr>
          <a:xfrm>
            <a:off x="3258664" y="720507"/>
            <a:ext cx="1014410" cy="2006600"/>
          </a:xfrm>
          <a:prstGeom prst="rect">
            <a:avLst/>
          </a:prstGeom>
          <a:solidFill>
            <a:srgbClr val="F8F7F3"/>
          </a:solidFill>
          <a:ln>
            <a:solidFill>
              <a:srgbClr val="F8F7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010E72-069E-34DA-C960-473428780804}"/>
              </a:ext>
            </a:extLst>
          </p:cNvPr>
          <p:cNvSpPr/>
          <p:nvPr/>
        </p:nvSpPr>
        <p:spPr>
          <a:xfrm>
            <a:off x="3199951" y="738785"/>
            <a:ext cx="1014410" cy="2006600"/>
          </a:xfrm>
          <a:prstGeom prst="rect">
            <a:avLst/>
          </a:prstGeom>
          <a:solidFill>
            <a:srgbClr val="F8F7F3"/>
          </a:solidFill>
          <a:ln>
            <a:solidFill>
              <a:srgbClr val="F8F7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C216FE-A4ED-1737-E118-A7B43828C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639203"/>
            <a:ext cx="3843867" cy="2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74A6A7-1C17-FFF5-9AD0-1F34489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43" y="1419225"/>
            <a:ext cx="6798608" cy="2346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Thank you Very Much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9CC9D3D6-B104-53B2-83EE-9A873D6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700" y="2049354"/>
            <a:ext cx="3053422" cy="3053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36AD5-4C53-83A5-7008-D7021745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17</a:t>
            </a:fld>
            <a:endParaRPr 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0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16FF-94EE-4E92-D3E6-A88BF448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71" y="-107158"/>
            <a:ext cx="11029616" cy="1188720"/>
          </a:xfrm>
        </p:spPr>
        <p:txBody>
          <a:bodyPr/>
          <a:lstStyle/>
          <a:p>
            <a:r>
              <a:rPr lang="en-US" dirty="0"/>
              <a:t>The muon g-2  Landscape 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A9477B32-1766-822D-5A60-CC6400E9DC73}"/>
              </a:ext>
            </a:extLst>
          </p:cNvPr>
          <p:cNvSpPr/>
          <p:nvPr/>
        </p:nvSpPr>
        <p:spPr>
          <a:xfrm>
            <a:off x="460771" y="1252071"/>
            <a:ext cx="5635229" cy="4634131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0E7B3-748C-C033-8D1D-3D2E0E77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8812" y="1593089"/>
            <a:ext cx="5269457" cy="3952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C94F1-107B-2EC8-EE3F-54982ADA3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16" y="1502541"/>
            <a:ext cx="4951737" cy="4235349"/>
          </a:xfrm>
          <a:prstGeom prst="rect">
            <a:avLst/>
          </a:prstGeom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CF0DB7E-4E97-AA78-5696-4F08F8FD491A}"/>
              </a:ext>
            </a:extLst>
          </p:cNvPr>
          <p:cNvSpPr/>
          <p:nvPr/>
        </p:nvSpPr>
        <p:spPr>
          <a:xfrm>
            <a:off x="6374252" y="1252071"/>
            <a:ext cx="5458578" cy="463413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3BABCAB6-869B-521F-E533-34313432C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585" y="6136673"/>
            <a:ext cx="4293614" cy="636091"/>
          </a:xfrm>
          <a:prstGeom prst="rect">
            <a:avLst/>
          </a:prstGeom>
          <a:ln>
            <a:solidFill>
              <a:srgbClr val="004C97"/>
            </a:solidFill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7BDA78-7330-7F0C-B1BB-66161D3B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7D826-B17B-F8E3-D057-81F3BC25A613}"/>
              </a:ext>
            </a:extLst>
          </p:cNvPr>
          <p:cNvSpPr txBox="1">
            <a:spLocks/>
          </p:cNvSpPr>
          <p:nvPr/>
        </p:nvSpPr>
        <p:spPr>
          <a:xfrm rot="212867">
            <a:off x="286915" y="5919768"/>
            <a:ext cx="5898216" cy="6711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The KLOE measurements have been instrumental in shaping the current landscape of muon g-2. </a:t>
            </a:r>
            <a:endParaRPr lang="en-GB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ED5F7F-6D8A-F7A3-3355-EA3556DBF413}"/>
              </a:ext>
            </a:extLst>
          </p:cNvPr>
          <p:cNvSpPr/>
          <p:nvPr/>
        </p:nvSpPr>
        <p:spPr>
          <a:xfrm>
            <a:off x="1000898" y="2669059"/>
            <a:ext cx="704336" cy="605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88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8C8-9161-B9DF-4FE4-6DFF53B2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DBD5A18-F4D5-DBB2-9DF4-1EA95557D71D}"/>
              </a:ext>
            </a:extLst>
          </p:cNvPr>
          <p:cNvSpPr/>
          <p:nvPr/>
        </p:nvSpPr>
        <p:spPr>
          <a:xfrm>
            <a:off x="581191" y="1400214"/>
            <a:ext cx="11212213" cy="118422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DA736-C64B-355F-8FEB-0A5A6EF6546C}"/>
              </a:ext>
            </a:extLst>
          </p:cNvPr>
          <p:cNvSpPr txBox="1">
            <a:spLocks/>
          </p:cNvSpPr>
          <p:nvPr/>
        </p:nvSpPr>
        <p:spPr>
          <a:xfrm>
            <a:off x="581191" y="1505191"/>
            <a:ext cx="11157101" cy="1020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The Leverhulme Trust grant which was awarded to Graziano </a:t>
            </a:r>
            <a:r>
              <a:rPr lang="en-US" sz="2200" dirty="0" err="1"/>
              <a:t>Venanzoni</a:t>
            </a:r>
            <a:r>
              <a:rPr lang="en-US" sz="2200" dirty="0"/>
              <a:t> in 2022 has funded a large group in Liverpool (12 postdocs and 8 PhD students) with the aim of clarifying the muon g-2 puzzle.  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68B78-C848-0FCB-3900-4395D8D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F45D5-4D7B-5D0D-66DD-D5E2028F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" y="3875596"/>
            <a:ext cx="2665250" cy="92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DA7CA-8419-B496-BE09-D39FDFB3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582" y="3030832"/>
            <a:ext cx="4919822" cy="3689867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843386A-20F0-D9EC-9EE4-A3162AA377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4242391"/>
            <a:ext cx="4357679" cy="446746"/>
          </a:xfrm>
          <a:prstGeom prst="bentConnector3">
            <a:avLst>
              <a:gd name="adj1" fmla="val 317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0A730B9-5DE4-9D6E-F8E4-8CFD1AEAB4BD}"/>
              </a:ext>
            </a:extLst>
          </p:cNvPr>
          <p:cNvCxnSpPr>
            <a:cxnSpLocks/>
          </p:cNvCxnSpPr>
          <p:nvPr/>
        </p:nvCxnSpPr>
        <p:spPr>
          <a:xfrm rot="10800000">
            <a:off x="2847451" y="2919464"/>
            <a:ext cx="7391703" cy="5095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770A0838-570A-478C-90B1-A88003BBAF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6039289"/>
            <a:ext cx="4655395" cy="372144"/>
          </a:xfrm>
          <a:prstGeom prst="bentConnector3">
            <a:avLst>
              <a:gd name="adj1" fmla="val 2967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D13557E-E562-4D4A-5E6A-4E23B929B26F}"/>
              </a:ext>
            </a:extLst>
          </p:cNvPr>
          <p:cNvSpPr txBox="1">
            <a:spLocks/>
          </p:cNvSpPr>
          <p:nvPr/>
        </p:nvSpPr>
        <p:spPr>
          <a:xfrm>
            <a:off x="3252655" y="2956615"/>
            <a:ext cx="3351897" cy="1380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Muon g-2 Experiment at Fermilab Run 4+5+6 </a:t>
            </a:r>
            <a:endParaRPr lang="en-GB" sz="18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43A3A3D-3C52-6AAF-8265-015C71161C66}"/>
              </a:ext>
            </a:extLst>
          </p:cNvPr>
          <p:cNvSpPr txBox="1">
            <a:spLocks/>
          </p:cNvSpPr>
          <p:nvPr/>
        </p:nvSpPr>
        <p:spPr>
          <a:xfrm>
            <a:off x="2983625" y="4146283"/>
            <a:ext cx="2908344" cy="52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New KLOE hadronic cross section measurement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1800" dirty="0" err="1"/>
                  <a:t>MUonE</a:t>
                </a:r>
                <a:r>
                  <a:rPr lang="en-GB" sz="1800" dirty="0"/>
                  <a:t> experiment: a new approach to determining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𝐻𝐿𝑂</m:t>
                        </m:r>
                      </m:sup>
                    </m:sSubSup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  <a:blipFill>
                <a:blip r:embed="rId5"/>
                <a:stretch>
                  <a:fillRect l="-1563" t="-9524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D337038-6B60-1D85-668E-AC70DFF6A5B2}"/>
              </a:ext>
            </a:extLst>
          </p:cNvPr>
          <p:cNvSpPr/>
          <p:nvPr/>
        </p:nvSpPr>
        <p:spPr>
          <a:xfrm>
            <a:off x="2714595" y="2683934"/>
            <a:ext cx="4022387" cy="2336799"/>
          </a:xfrm>
          <a:custGeom>
            <a:avLst/>
            <a:gdLst>
              <a:gd name="connsiteX0" fmla="*/ 0 w 4022387"/>
              <a:gd name="connsiteY0" fmla="*/ 0 h 2336799"/>
              <a:gd name="connsiteX1" fmla="*/ 655074 w 4022387"/>
              <a:gd name="connsiteY1" fmla="*/ 0 h 2336799"/>
              <a:gd name="connsiteX2" fmla="*/ 1269925 w 4022387"/>
              <a:gd name="connsiteY2" fmla="*/ 0 h 2336799"/>
              <a:gd name="connsiteX3" fmla="*/ 1844552 w 4022387"/>
              <a:gd name="connsiteY3" fmla="*/ 0 h 2336799"/>
              <a:gd name="connsiteX4" fmla="*/ 2419178 w 4022387"/>
              <a:gd name="connsiteY4" fmla="*/ 0 h 2336799"/>
              <a:gd name="connsiteX5" fmla="*/ 3074253 w 4022387"/>
              <a:gd name="connsiteY5" fmla="*/ 0 h 2336799"/>
              <a:gd name="connsiteX6" fmla="*/ 4022387 w 4022387"/>
              <a:gd name="connsiteY6" fmla="*/ 0 h 2336799"/>
              <a:gd name="connsiteX7" fmla="*/ 4022387 w 4022387"/>
              <a:gd name="connsiteY7" fmla="*/ 514096 h 2336799"/>
              <a:gd name="connsiteX8" fmla="*/ 4022387 w 4022387"/>
              <a:gd name="connsiteY8" fmla="*/ 1121664 h 2336799"/>
              <a:gd name="connsiteX9" fmla="*/ 4022387 w 4022387"/>
              <a:gd name="connsiteY9" fmla="*/ 1635759 h 2336799"/>
              <a:gd name="connsiteX10" fmla="*/ 4022387 w 4022387"/>
              <a:gd name="connsiteY10" fmla="*/ 2336799 h 2336799"/>
              <a:gd name="connsiteX11" fmla="*/ 3528208 w 4022387"/>
              <a:gd name="connsiteY11" fmla="*/ 2336799 h 2336799"/>
              <a:gd name="connsiteX12" fmla="*/ 2873134 w 4022387"/>
              <a:gd name="connsiteY12" fmla="*/ 2336799 h 2336799"/>
              <a:gd name="connsiteX13" fmla="*/ 2338731 w 4022387"/>
              <a:gd name="connsiteY13" fmla="*/ 2336799 h 2336799"/>
              <a:gd name="connsiteX14" fmla="*/ 1683656 w 4022387"/>
              <a:gd name="connsiteY14" fmla="*/ 2336799 h 2336799"/>
              <a:gd name="connsiteX15" fmla="*/ 1189477 w 4022387"/>
              <a:gd name="connsiteY15" fmla="*/ 2336799 h 2336799"/>
              <a:gd name="connsiteX16" fmla="*/ 735522 w 4022387"/>
              <a:gd name="connsiteY16" fmla="*/ 2336799 h 2336799"/>
              <a:gd name="connsiteX17" fmla="*/ 0 w 4022387"/>
              <a:gd name="connsiteY17" fmla="*/ 2336799 h 2336799"/>
              <a:gd name="connsiteX18" fmla="*/ 0 w 4022387"/>
              <a:gd name="connsiteY18" fmla="*/ 1729231 h 2336799"/>
              <a:gd name="connsiteX19" fmla="*/ 0 w 4022387"/>
              <a:gd name="connsiteY19" fmla="*/ 1215135 h 2336799"/>
              <a:gd name="connsiteX20" fmla="*/ 0 w 4022387"/>
              <a:gd name="connsiteY20" fmla="*/ 584200 h 2336799"/>
              <a:gd name="connsiteX21" fmla="*/ 0 w 4022387"/>
              <a:gd name="connsiteY21" fmla="*/ 0 h 233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2387" h="2336799" fill="none" extrusionOk="0">
                <a:moveTo>
                  <a:pt x="0" y="0"/>
                </a:moveTo>
                <a:cubicBezTo>
                  <a:pt x="290900" y="-57208"/>
                  <a:pt x="445234" y="29685"/>
                  <a:pt x="655074" y="0"/>
                </a:cubicBezTo>
                <a:cubicBezTo>
                  <a:pt x="864914" y="-29685"/>
                  <a:pt x="964600" y="46334"/>
                  <a:pt x="1269925" y="0"/>
                </a:cubicBezTo>
                <a:cubicBezTo>
                  <a:pt x="1575250" y="-46334"/>
                  <a:pt x="1617172" y="55026"/>
                  <a:pt x="1844552" y="0"/>
                </a:cubicBezTo>
                <a:cubicBezTo>
                  <a:pt x="2071932" y="-55026"/>
                  <a:pt x="2140597" y="3318"/>
                  <a:pt x="2419178" y="0"/>
                </a:cubicBezTo>
                <a:cubicBezTo>
                  <a:pt x="2697759" y="-3318"/>
                  <a:pt x="2795559" y="36796"/>
                  <a:pt x="3074253" y="0"/>
                </a:cubicBezTo>
                <a:cubicBezTo>
                  <a:pt x="3352947" y="-36796"/>
                  <a:pt x="3609788" y="108911"/>
                  <a:pt x="4022387" y="0"/>
                </a:cubicBezTo>
                <a:cubicBezTo>
                  <a:pt x="4061828" y="207270"/>
                  <a:pt x="3977212" y="322861"/>
                  <a:pt x="4022387" y="514096"/>
                </a:cubicBezTo>
                <a:cubicBezTo>
                  <a:pt x="4067562" y="705331"/>
                  <a:pt x="3975793" y="949930"/>
                  <a:pt x="4022387" y="1121664"/>
                </a:cubicBezTo>
                <a:cubicBezTo>
                  <a:pt x="4068981" y="1293398"/>
                  <a:pt x="3993416" y="1391532"/>
                  <a:pt x="4022387" y="1635759"/>
                </a:cubicBezTo>
                <a:cubicBezTo>
                  <a:pt x="4051358" y="1879987"/>
                  <a:pt x="3984886" y="2098145"/>
                  <a:pt x="4022387" y="2336799"/>
                </a:cubicBezTo>
                <a:cubicBezTo>
                  <a:pt x="3861306" y="2365754"/>
                  <a:pt x="3690574" y="2277768"/>
                  <a:pt x="3528208" y="2336799"/>
                </a:cubicBezTo>
                <a:cubicBezTo>
                  <a:pt x="3365842" y="2395830"/>
                  <a:pt x="3167826" y="2319748"/>
                  <a:pt x="2873134" y="2336799"/>
                </a:cubicBezTo>
                <a:cubicBezTo>
                  <a:pt x="2578442" y="2353850"/>
                  <a:pt x="2536410" y="2280622"/>
                  <a:pt x="2338731" y="2336799"/>
                </a:cubicBezTo>
                <a:cubicBezTo>
                  <a:pt x="2141052" y="2392976"/>
                  <a:pt x="1869314" y="2275547"/>
                  <a:pt x="1683656" y="2336799"/>
                </a:cubicBezTo>
                <a:cubicBezTo>
                  <a:pt x="1497998" y="2398051"/>
                  <a:pt x="1357485" y="2322803"/>
                  <a:pt x="1189477" y="2336799"/>
                </a:cubicBezTo>
                <a:cubicBezTo>
                  <a:pt x="1021469" y="2350795"/>
                  <a:pt x="910958" y="2297136"/>
                  <a:pt x="735522" y="2336799"/>
                </a:cubicBezTo>
                <a:cubicBezTo>
                  <a:pt x="560086" y="2376462"/>
                  <a:pt x="264700" y="2291026"/>
                  <a:pt x="0" y="2336799"/>
                </a:cubicBezTo>
                <a:cubicBezTo>
                  <a:pt x="-48360" y="2033634"/>
                  <a:pt x="67824" y="1880713"/>
                  <a:pt x="0" y="1729231"/>
                </a:cubicBezTo>
                <a:cubicBezTo>
                  <a:pt x="-67824" y="1577749"/>
                  <a:pt x="56244" y="1366229"/>
                  <a:pt x="0" y="1215135"/>
                </a:cubicBezTo>
                <a:cubicBezTo>
                  <a:pt x="-56244" y="1064041"/>
                  <a:pt x="39356" y="832336"/>
                  <a:pt x="0" y="584200"/>
                </a:cubicBezTo>
                <a:cubicBezTo>
                  <a:pt x="-39356" y="336064"/>
                  <a:pt x="39773" y="123197"/>
                  <a:pt x="0" y="0"/>
                </a:cubicBezTo>
                <a:close/>
              </a:path>
              <a:path w="4022387" h="2336799" stroke="0" extrusionOk="0">
                <a:moveTo>
                  <a:pt x="0" y="0"/>
                </a:moveTo>
                <a:cubicBezTo>
                  <a:pt x="230500" y="-59051"/>
                  <a:pt x="323955" y="31528"/>
                  <a:pt x="534403" y="0"/>
                </a:cubicBezTo>
                <a:cubicBezTo>
                  <a:pt x="744851" y="-31528"/>
                  <a:pt x="810111" y="8563"/>
                  <a:pt x="988358" y="0"/>
                </a:cubicBezTo>
                <a:cubicBezTo>
                  <a:pt x="1166605" y="-8563"/>
                  <a:pt x="1508613" y="112"/>
                  <a:pt x="1643432" y="0"/>
                </a:cubicBezTo>
                <a:cubicBezTo>
                  <a:pt x="1778251" y="-112"/>
                  <a:pt x="1911020" y="44505"/>
                  <a:pt x="2177835" y="0"/>
                </a:cubicBezTo>
                <a:cubicBezTo>
                  <a:pt x="2444650" y="-44505"/>
                  <a:pt x="2572054" y="48388"/>
                  <a:pt x="2712238" y="0"/>
                </a:cubicBezTo>
                <a:cubicBezTo>
                  <a:pt x="2852422" y="-48388"/>
                  <a:pt x="3048459" y="77422"/>
                  <a:pt x="3367313" y="0"/>
                </a:cubicBezTo>
                <a:cubicBezTo>
                  <a:pt x="3686167" y="-77422"/>
                  <a:pt x="3850616" y="13255"/>
                  <a:pt x="4022387" y="0"/>
                </a:cubicBezTo>
                <a:cubicBezTo>
                  <a:pt x="4070330" y="196083"/>
                  <a:pt x="3978402" y="414306"/>
                  <a:pt x="4022387" y="630936"/>
                </a:cubicBezTo>
                <a:cubicBezTo>
                  <a:pt x="4066372" y="847566"/>
                  <a:pt x="3978690" y="925197"/>
                  <a:pt x="4022387" y="1168400"/>
                </a:cubicBezTo>
                <a:cubicBezTo>
                  <a:pt x="4066084" y="1411603"/>
                  <a:pt x="3996774" y="1574327"/>
                  <a:pt x="4022387" y="1705863"/>
                </a:cubicBezTo>
                <a:cubicBezTo>
                  <a:pt x="4048000" y="1837399"/>
                  <a:pt x="4009349" y="2096790"/>
                  <a:pt x="4022387" y="2336799"/>
                </a:cubicBezTo>
                <a:cubicBezTo>
                  <a:pt x="3897077" y="2376411"/>
                  <a:pt x="3564220" y="2316283"/>
                  <a:pt x="3407536" y="2336799"/>
                </a:cubicBezTo>
                <a:cubicBezTo>
                  <a:pt x="3250852" y="2357315"/>
                  <a:pt x="3017457" y="2326675"/>
                  <a:pt x="2752462" y="2336799"/>
                </a:cubicBezTo>
                <a:cubicBezTo>
                  <a:pt x="2487467" y="2346923"/>
                  <a:pt x="2373701" y="2293168"/>
                  <a:pt x="2097388" y="2336799"/>
                </a:cubicBezTo>
                <a:cubicBezTo>
                  <a:pt x="1821075" y="2380430"/>
                  <a:pt x="1734777" y="2323806"/>
                  <a:pt x="1603209" y="2336799"/>
                </a:cubicBezTo>
                <a:cubicBezTo>
                  <a:pt x="1471641" y="2349792"/>
                  <a:pt x="1302273" y="2287683"/>
                  <a:pt x="1028582" y="2336799"/>
                </a:cubicBezTo>
                <a:cubicBezTo>
                  <a:pt x="754891" y="2385915"/>
                  <a:pt x="271801" y="2225181"/>
                  <a:pt x="0" y="2336799"/>
                </a:cubicBezTo>
                <a:cubicBezTo>
                  <a:pt x="-14022" y="2061947"/>
                  <a:pt x="69144" y="1900022"/>
                  <a:pt x="0" y="1752599"/>
                </a:cubicBezTo>
                <a:cubicBezTo>
                  <a:pt x="-69144" y="1605176"/>
                  <a:pt x="28312" y="1332901"/>
                  <a:pt x="0" y="1215135"/>
                </a:cubicBezTo>
                <a:cubicBezTo>
                  <a:pt x="-28312" y="1097369"/>
                  <a:pt x="30138" y="886336"/>
                  <a:pt x="0" y="677672"/>
                </a:cubicBezTo>
                <a:cubicBezTo>
                  <a:pt x="-30138" y="469008"/>
                  <a:pt x="74299" y="163267"/>
                  <a:pt x="0" y="0"/>
                </a:cubicBezTo>
                <a:close/>
              </a:path>
            </a:pathLst>
          </a:custGeom>
          <a:solidFill>
            <a:srgbClr val="FF2F92">
              <a:alpha val="16863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78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E10B-B523-0E3A-C7DF-8ED69D17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43F6-BF7F-F005-324F-FE2E6F03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75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0B22E-74E2-6F2C-E281-D0FE0D3C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49" y="2131562"/>
            <a:ext cx="4351947" cy="372233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F0776C-7162-0FAC-4CA7-E36B615E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68EFF-6323-D9D6-C80D-6711C55C16E2}"/>
              </a:ext>
            </a:extLst>
          </p:cNvPr>
          <p:cNvSpPr/>
          <p:nvPr/>
        </p:nvSpPr>
        <p:spPr>
          <a:xfrm>
            <a:off x="4486939" y="3530009"/>
            <a:ext cx="2381693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5B5BD-9498-ED15-5F09-6D4905B15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6" t="25485" r="40784" b="6852"/>
          <a:stretch/>
        </p:blipFill>
        <p:spPr>
          <a:xfrm>
            <a:off x="137204" y="1382728"/>
            <a:ext cx="7567857" cy="52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48E36-A998-481F-85EB-AC835EC3D6E5}"/>
              </a:ext>
            </a:extLst>
          </p:cNvPr>
          <p:cNvSpPr/>
          <p:nvPr/>
        </p:nvSpPr>
        <p:spPr>
          <a:xfrm>
            <a:off x="4486939" y="3429001"/>
            <a:ext cx="2528458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3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75E2-435C-3AF0-1740-5268A9355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1B42-1810-68B4-D623-864F94E8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C8E162AE-12C7-315C-8A23-B7C2BDC32B32}"/>
              </a:ext>
            </a:extLst>
          </p:cNvPr>
          <p:cNvSpPr/>
          <p:nvPr/>
        </p:nvSpPr>
        <p:spPr>
          <a:xfrm>
            <a:off x="210489" y="3799602"/>
            <a:ext cx="3004280" cy="1866059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F5860-C66A-3821-19BF-7FCD8127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0D158ED-79F8-1ED5-02D3-5659F90EF7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4771" y="3579776"/>
            <a:ext cx="2457533" cy="635230"/>
          </a:xfrm>
          <a:prstGeom prst="bentConnector3">
            <a:avLst>
              <a:gd name="adj1" fmla="val 71621"/>
            </a:avLst>
          </a:prstGeom>
          <a:ln w="28575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751B247-0BBD-DDD0-AC69-8172F89C5500}"/>
              </a:ext>
            </a:extLst>
          </p:cNvPr>
          <p:cNvSpPr txBox="1">
            <a:spLocks/>
          </p:cNvSpPr>
          <p:nvPr/>
        </p:nvSpPr>
        <p:spPr>
          <a:xfrm>
            <a:off x="3849183" y="1895869"/>
            <a:ext cx="3904735" cy="628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New KLOE hadronic cross section measurement</a:t>
            </a:r>
            <a:endParaRPr lang="en-GB" sz="2000" b="1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1BCD2E-17A0-748F-DBD4-14BD66F63625}"/>
              </a:ext>
            </a:extLst>
          </p:cNvPr>
          <p:cNvSpPr txBox="1">
            <a:spLocks/>
          </p:cNvSpPr>
          <p:nvPr/>
        </p:nvSpPr>
        <p:spPr>
          <a:xfrm>
            <a:off x="8690536" y="3060539"/>
            <a:ext cx="3281916" cy="1801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Large experimental group of 15 members at Liverpool University working on the KLOE analysis as well as collaborators from Pisa, Dresden and Krakow institutes. 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E01D0998-A504-98FA-F0B2-2E421A2768BF}"/>
              </a:ext>
            </a:extLst>
          </p:cNvPr>
          <p:cNvCxnSpPr>
            <a:cxnSpLocks/>
          </p:cNvCxnSpPr>
          <p:nvPr/>
        </p:nvCxnSpPr>
        <p:spPr>
          <a:xfrm>
            <a:off x="7406822" y="2343304"/>
            <a:ext cx="1345746" cy="123647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3A03075-8A75-D8F5-ABB2-56FEA7B8EF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66792" y="2550228"/>
            <a:ext cx="1712435" cy="1298586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4">
            <a:extLst>
              <a:ext uri="{FF2B5EF4-FFF2-40B4-BE49-F238E27FC236}">
                <a16:creationId xmlns:a16="http://schemas.microsoft.com/office/drawing/2014/main" id="{8D603CB0-BD53-1BF1-87E7-8FA9FD37B40D}"/>
              </a:ext>
            </a:extLst>
          </p:cNvPr>
          <p:cNvSpPr/>
          <p:nvPr/>
        </p:nvSpPr>
        <p:spPr>
          <a:xfrm>
            <a:off x="4003589" y="4044599"/>
            <a:ext cx="4302401" cy="1866060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3B0D3-C7D2-FA59-E15F-802267D3AB8B}"/>
              </a:ext>
            </a:extLst>
          </p:cNvPr>
          <p:cNvSpPr txBox="1"/>
          <p:nvPr/>
        </p:nvSpPr>
        <p:spPr>
          <a:xfrm>
            <a:off x="3599315" y="4091854"/>
            <a:ext cx="47687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2550"/>
              </a:spcAft>
            </a:pPr>
            <a:r>
              <a:rPr lang="en-GB" dirty="0">
                <a:solidFill>
                  <a:srgbClr val="323232"/>
                </a:solidFill>
                <a:effectLst/>
                <a:latin typeface="Bahnschrift Light" panose="020B0502040204020203" pitchFamily="34" charset="0"/>
              </a:rPr>
              <a:t>Combined effort with theory members at Liverpool University to cross check Radiative Corrections for published analyses, calculate higher order radiative corrections and develop NNLO MC generators for the new analysis.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AE9A7B-6365-ED85-32DD-79530DE4BB2D}"/>
              </a:ext>
            </a:extLst>
          </p:cNvPr>
          <p:cNvSpPr txBox="1"/>
          <p:nvPr/>
        </p:nvSpPr>
        <p:spPr>
          <a:xfrm>
            <a:off x="351872" y="3799602"/>
            <a:ext cx="2831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Bahnschrift Light" panose="020B0502040204020203" pitchFamily="34" charset="0"/>
              </a:rPr>
              <a:t>RadioMonteCarLow 2</a:t>
            </a:r>
          </a:p>
          <a:p>
            <a:pPr>
              <a:buNone/>
            </a:pPr>
            <a:endParaRPr lang="en-GB" dirty="0">
              <a:effectLst/>
              <a:latin typeface="Bahnschrift Light" panose="020B0502040204020203" pitchFamily="34" charset="0"/>
            </a:endParaRPr>
          </a:p>
          <a:p>
            <a:pPr algn="l" rtl="0">
              <a:buNone/>
            </a:pPr>
            <a:r>
              <a:rPr lang="en-GB" dirty="0"/>
              <a:t>Leading updated comparisons of Monte Carlo generators for low-energy physics.</a:t>
            </a:r>
            <a:endParaRPr lang="en-GB" dirty="0">
              <a:effectLst/>
              <a:latin typeface="Bahnschrift Light" panose="020B0502040204020203" pitchFamily="34" charset="0"/>
            </a:endParaRP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9FE87C8E-D95A-6EE7-7376-C0B5C32BD314}"/>
              </a:ext>
            </a:extLst>
          </p:cNvPr>
          <p:cNvSpPr/>
          <p:nvPr/>
        </p:nvSpPr>
        <p:spPr>
          <a:xfrm>
            <a:off x="8752568" y="2944583"/>
            <a:ext cx="3267548" cy="1917181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43490F-C8A0-B1CB-84D1-86CAB2BD7443}"/>
              </a:ext>
            </a:extLst>
          </p:cNvPr>
          <p:cNvSpPr txBox="1"/>
          <p:nvPr/>
        </p:nvSpPr>
        <p:spPr>
          <a:xfrm>
            <a:off x="1198605" y="2239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68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2466D-14BB-4081-DD2B-DE64AC8C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54" y="-38537"/>
            <a:ext cx="11029616" cy="1189554"/>
          </a:xfrm>
        </p:spPr>
        <p:txBody>
          <a:bodyPr/>
          <a:lstStyle/>
          <a:p>
            <a:r>
              <a:rPr lang="en-GB" dirty="0"/>
              <a:t>Theoretical support for the KLOE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1D82-C362-081E-DF4A-8BA25D91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/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l" rtl="0">
                  <a:buNone/>
                </a:pPr>
                <a:r>
                  <a:rPr lang="en-GB" sz="1800" b="1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Why Low-Energy Physics, Why Now?</a:t>
                </a:r>
                <a:endParaRPr lang="en-GB" b="1" u="none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Renewed interest in low-energy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annihilation as a probe of hadronic effects</a:t>
                </a: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Two Physical Review Letters publications highlight recent theoretical advances (including one from our group).</a:t>
                </a:r>
                <a:b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</a:b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3"/>
                  </a:rPr>
                  <a:t>Phys.Rev.Lett. 128 (2022) 2, 022002</a:t>
                </a:r>
                <a:r>
                  <a:rPr lang="en-GB" sz="1800" u="none" strike="noStrike" dirty="0">
                    <a:solidFill>
                      <a:srgbClr val="000000"/>
                    </a:solidFill>
                    <a:effectLst/>
                    <a:latin typeface="Bahnschrift Light" panose="020B0502040204020203" pitchFamily="34" charset="0"/>
                  </a:rPr>
                  <a:t>, </a:t>
                </a: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4"/>
                  </a:rPr>
                  <a:t>Phys.Rev.Lett. 132 (2024) 23, 231904</a:t>
                </a:r>
                <a:endParaRPr lang="en-GB" sz="18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blipFill>
                <a:blip r:embed="rId5"/>
                <a:stretch>
                  <a:fillRect l="-1078" t="-1382" r="-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0FB1CEB-FF6E-66EF-204E-FE9250381280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/>
              <p:nvPr/>
            </p:nvSpPr>
            <p:spPr>
              <a:xfrm>
                <a:off x="5216041" y="1136258"/>
                <a:ext cx="6897623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Main focus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radiative return processes,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b="0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 </a:t>
                </a:r>
                <a:endParaRPr lang="el-GR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Next-to leading (NLO) theoretical predictions currently available</a:t>
                </a: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We are now improving these predictions: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Make use of soft-QED approximation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Improved theoretical precision to match KLOE-2 data needs</a:t>
                </a: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>
                  <a:buNone/>
                </a:pPr>
                <a:r>
                  <a:rPr lang="en-GB" sz="2000" b="1" u="sng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Visibility, impact, and the need for support</a:t>
                </a:r>
                <a:endParaRPr lang="en-GB" sz="2000" b="1" u="sng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Our work is visible: two talks accepted at </a:t>
                </a:r>
                <a:r>
                  <a:rPr lang="en-GB" sz="20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6"/>
                  </a:rPr>
                  <a:t>EPS-HEP 2025</a:t>
                </a: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Precision improvements demand high-performance computing: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NNLO theoretical predictions will shed light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analysis of KLOE-next data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Tuning of Monte Carlo predictions</a:t>
                </a: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Supporting this request means supporting cutting-edge theoretical input for hadronic physics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041" y="1136258"/>
                <a:ext cx="6897623" cy="5632311"/>
              </a:xfrm>
              <a:prstGeom prst="rect">
                <a:avLst/>
              </a:prstGeom>
              <a:blipFill>
                <a:blip r:embed="rId7"/>
                <a:stretch>
                  <a:fillRect l="-919" t="-676" b="-1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674F3F0A-6C47-4F38-420D-2D089CDE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31" y="1717017"/>
            <a:ext cx="2938262" cy="21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A2007B-EADA-5E98-55E6-B8BF52255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1545"/>
          <a:stretch/>
        </p:blipFill>
        <p:spPr bwMode="auto">
          <a:xfrm>
            <a:off x="2556546" y="1747794"/>
            <a:ext cx="2620935" cy="21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4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70C5-7B09-DA6F-87D3-549C4E0A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380C-F19A-D059-159C-5EDF875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2" y="138264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919C6-84F3-A760-341F-F7723B64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FA9B4-0D4C-DE7F-74F5-56D4580B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6" t="46501" r="39361" b="7147"/>
          <a:stretch/>
        </p:blipFill>
        <p:spPr>
          <a:xfrm>
            <a:off x="703516" y="1643449"/>
            <a:ext cx="10574121" cy="49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0BE3-6BD1-69E6-594C-26808077A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CC216-F564-5C9D-ED36-CF13FE7F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15E9B-A7FE-63E9-B32C-4D4402BA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AD06E84-D51C-67F8-3C83-D9236B13D1F8}"/>
              </a:ext>
            </a:extLst>
          </p:cNvPr>
          <p:cNvSpPr/>
          <p:nvPr/>
        </p:nvSpPr>
        <p:spPr>
          <a:xfrm>
            <a:off x="5774890" y="1334530"/>
            <a:ext cx="6186451" cy="5365530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B27DFA2A-5C44-C04A-66BC-71C62454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17" y="1255560"/>
            <a:ext cx="3859995" cy="552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42D15-0185-2B66-BCD8-E06F4BC6B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34" t="27382" r="47978" b="5364"/>
          <a:stretch/>
        </p:blipFill>
        <p:spPr>
          <a:xfrm>
            <a:off x="6134940" y="1537358"/>
            <a:ext cx="5452469" cy="49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7881-026A-8B18-9A40-E9920FE2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A8009-3461-7326-2A15-2FD0A101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A Blinded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C6B1-C444-4DE3-66C0-B6B3784C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9DDC-C0B1-E142-BB23-F3FE5A3D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39" t="23497" r="235" b="23719"/>
          <a:stretch/>
        </p:blipFill>
        <p:spPr>
          <a:xfrm>
            <a:off x="76411" y="1166518"/>
            <a:ext cx="5292000" cy="3712368"/>
          </a:xfrm>
          <a:prstGeom prst="rect">
            <a:avLst/>
          </a:prstGeom>
        </p:spPr>
      </p:pic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866444F6-3A8F-FCDE-248A-B3E5D1516474}"/>
              </a:ext>
            </a:extLst>
          </p:cNvPr>
          <p:cNvSpPr/>
          <p:nvPr/>
        </p:nvSpPr>
        <p:spPr>
          <a:xfrm>
            <a:off x="371128" y="4745839"/>
            <a:ext cx="4880495" cy="94564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/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GB" dirty="0">
                    <a:latin typeface="Bahnschrift Light" panose="020B0502040204020203" pitchFamily="34" charset="0"/>
                  </a:rPr>
                  <a:t>Blinded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Bahnschrift Light" panose="020B0502040204020203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GB" b="0" i="1" smtClean="0">
                        <a:effectLst/>
                        <a:latin typeface="Cambria Math" panose="02040503050406030204" pitchFamily="18" charset="0"/>
                      </a:rPr>
                      <m:t>±6% </m:t>
                    </m:r>
                  </m:oMath>
                </a14:m>
                <a:r>
                  <a:rPr lang="en-GB" dirty="0">
                    <a:latin typeface="Bahnschrift Light" panose="020B0502040204020203" pitchFamily="34" charset="0"/>
                  </a:rPr>
                  <a:t>with respect to true value in simulations. Blinded offset is much larger than KLOE-next precision</a:t>
                </a:r>
                <a:endParaRPr lang="en-GB" dirty="0"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blipFill>
                <a:blip r:embed="rId4"/>
                <a:stretch>
                  <a:fillRect l="-1111" t="-2632" r="-1389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B300AC0-43DA-3FFA-B853-8AB8EACC512C}"/>
              </a:ext>
            </a:extLst>
          </p:cNvPr>
          <p:cNvSpPr txBox="1"/>
          <p:nvPr/>
        </p:nvSpPr>
        <p:spPr>
          <a:xfrm>
            <a:off x="3188044" y="3005642"/>
            <a:ext cx="133453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KLOE-next precision 0.4%.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DA63A-DB40-1F6A-85F9-BA83ADD35A06}"/>
              </a:ext>
            </a:extLst>
          </p:cNvPr>
          <p:cNvSpPr txBox="1"/>
          <p:nvPr/>
        </p:nvSpPr>
        <p:spPr>
          <a:xfrm rot="212210">
            <a:off x="260082" y="6014408"/>
            <a:ext cx="48804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GB" sz="1800" u="none" strike="noStrike" dirty="0">
                <a:solidFill>
                  <a:srgbClr val="595959"/>
                </a:solidFill>
                <a:effectLst/>
                <a:latin typeface="Bahnschrift Light" panose="020B0502040204020203" pitchFamily="34" charset="0"/>
              </a:rPr>
              <a:t>Blindin</a:t>
            </a:r>
            <a:r>
              <a:rPr lang="en-GB" dirty="0">
                <a:solidFill>
                  <a:srgbClr val="595959"/>
                </a:solidFill>
                <a:latin typeface="Bahnschrift Light" panose="020B0502040204020203" pitchFamily="34" charset="0"/>
              </a:rPr>
              <a:t>g procedure has been documented and undergone an internal review process. </a:t>
            </a:r>
            <a:endParaRPr lang="en-GB" sz="1800" u="none" strike="noStrike" dirty="0">
              <a:solidFill>
                <a:srgbClr val="595959"/>
              </a:solidFill>
              <a:effectLst/>
              <a:latin typeface="Bahnschrift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EC860-CDC8-1BAA-DEC9-3E2B9B3A9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78" t="24998" r="44062" b="4413"/>
          <a:stretch/>
        </p:blipFill>
        <p:spPr>
          <a:xfrm>
            <a:off x="5368411" y="1241795"/>
            <a:ext cx="6770099" cy="53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05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</TotalTime>
  <Words>722</Words>
  <Application>Microsoft Macintosh PowerPoint</Application>
  <PresentationFormat>Widescreen</PresentationFormat>
  <Paragraphs>109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Avenir Next LT Pro</vt:lpstr>
      <vt:lpstr>Bahnschrift</vt:lpstr>
      <vt:lpstr>Bahnschrift Light</vt:lpstr>
      <vt:lpstr>Cambria Math</vt:lpstr>
      <vt:lpstr>Helvetica</vt:lpstr>
      <vt:lpstr>Wingdings</vt:lpstr>
      <vt:lpstr>Wingdings 2</vt:lpstr>
      <vt:lpstr>DividendVTI</vt:lpstr>
      <vt:lpstr>KLOE, Muon g-2 and Mu-EDM at Liverpool</vt:lpstr>
      <vt:lpstr>The muon g-2  Landscape </vt:lpstr>
      <vt:lpstr>The Current Effort </vt:lpstr>
      <vt:lpstr>The current effort </vt:lpstr>
      <vt:lpstr>The Current Effort </vt:lpstr>
      <vt:lpstr>Theoretical support for the KLOE experiment</vt:lpstr>
      <vt:lpstr>Current KLOE hadronic cross section  analysis  </vt:lpstr>
      <vt:lpstr>Current KLOE hadronic cross section  analysis  </vt:lpstr>
      <vt:lpstr>A Blinded analysis  </vt:lpstr>
      <vt:lpstr>PowerPoint Presentation</vt:lpstr>
      <vt:lpstr>Key Principles of measuring g-2 </vt:lpstr>
      <vt:lpstr>Measuring muon g-2</vt:lpstr>
      <vt:lpstr>Run 2 data Collection and Result </vt:lpstr>
      <vt:lpstr>Run 2/3 data Collection and Result </vt:lpstr>
      <vt:lpstr>Run 4/5/6 data Collection and Final Result !  </vt:lpstr>
      <vt:lpstr>PowerPoint Presentation</vt:lpstr>
      <vt:lpstr>Thank you Very Much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Zaid, Estifa'a</dc:creator>
  <cp:lastModifiedBy>Zaid, Estifa'a</cp:lastModifiedBy>
  <cp:revision>11</cp:revision>
  <dcterms:created xsi:type="dcterms:W3CDTF">2025-05-09T09:47:48Z</dcterms:created>
  <dcterms:modified xsi:type="dcterms:W3CDTF">2025-05-21T13:56:09Z</dcterms:modified>
</cp:coreProperties>
</file>